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tiff" ContentType="image/tiff"/>
  <Default Extension="rels" ContentType="application/vnd.openxmlformats-package.relationships+xml"/>
  <Override PartName="/customXml/itemProps7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4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65" r:id="rId3"/>
    <p:sldId id="361" r:id="rId5"/>
    <p:sldId id="587" r:id="rId6"/>
    <p:sldId id="357" r:id="rId7"/>
    <p:sldId id="467" r:id="rId8"/>
    <p:sldId id="360" r:id="rId9"/>
    <p:sldId id="362" r:id="rId10"/>
    <p:sldId id="368" r:id="rId11"/>
    <p:sldId id="538" r:id="rId12"/>
    <p:sldId id="370" r:id="rId13"/>
    <p:sldId id="371" r:id="rId14"/>
    <p:sldId id="421" r:id="rId15"/>
    <p:sldId id="422" r:id="rId16"/>
    <p:sldId id="584" r:id="rId17"/>
    <p:sldId id="372" r:id="rId18"/>
    <p:sldId id="373" r:id="rId19"/>
    <p:sldId id="374" r:id="rId20"/>
    <p:sldId id="375" r:id="rId21"/>
    <p:sldId id="376" r:id="rId22"/>
    <p:sldId id="379" r:id="rId23"/>
    <p:sldId id="380" r:id="rId24"/>
    <p:sldId id="382" r:id="rId25"/>
    <p:sldId id="384" r:id="rId26"/>
    <p:sldId id="386" r:id="rId27"/>
    <p:sldId id="387" r:id="rId28"/>
    <p:sldId id="388" r:id="rId29"/>
    <p:sldId id="389" r:id="rId30"/>
    <p:sldId id="364" r:id="rId31"/>
    <p:sldId id="319" r:id="rId32"/>
    <p:sldId id="685" r:id="rId33"/>
    <p:sldId id="327" r:id="rId34"/>
    <p:sldId id="302" r:id="rId35"/>
    <p:sldId id="322" r:id="rId36"/>
    <p:sldId id="323" r:id="rId37"/>
    <p:sldId id="518" r:id="rId38"/>
    <p:sldId id="759" r:id="rId39"/>
    <p:sldId id="520" r:id="rId40"/>
    <p:sldId id="521" r:id="rId41"/>
    <p:sldId id="522" r:id="rId42"/>
    <p:sldId id="523" r:id="rId43"/>
    <p:sldId id="524" r:id="rId44"/>
    <p:sldId id="525" r:id="rId45"/>
    <p:sldId id="324" r:id="rId46"/>
    <p:sldId id="666" r:id="rId47"/>
    <p:sldId id="667" r:id="rId48"/>
    <p:sldId id="585" r:id="rId49"/>
    <p:sldId id="325" r:id="rId50"/>
    <p:sldId id="648" r:id="rId51"/>
    <p:sldId id="365" r:id="rId52"/>
    <p:sldId id="321" r:id="rId53"/>
    <p:sldId id="315" r:id="rId54"/>
    <p:sldId id="287" r:id="rId55"/>
    <p:sldId id="314" r:id="rId56"/>
    <p:sldId id="330" r:id="rId57"/>
    <p:sldId id="318" r:id="rId58"/>
    <p:sldId id="317" r:id="rId59"/>
    <p:sldId id="586" r:id="rId60"/>
    <p:sldId id="424" r:id="rId61"/>
    <p:sldId id="295"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15:guide id="1" orient="horz" pos="4763" userDrawn="1">
          <p15:clr>
            <a:srgbClr val="A4A3A4"/>
          </p15:clr>
        </p15:guide>
        <p15:guide id="2" pos="735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000" name="李学军_fiQfYzUF" initials="authorId_485605460" lastIdx="0"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3983"/>
    <a:srgbClr val="FFFFFF"/>
    <a:srgbClr val="7E3A91"/>
    <a:srgbClr val="783887"/>
    <a:srgbClr val="773886"/>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Style>
        <a:tcBdr/>
        <a:fill>
          <a:solidFill>
            <a:srgbClr val="E3E5E8"/>
          </a:solidFill>
        </a:fill>
      </a:tcStyle>
    </a:band2H>
    <a:firstCol>
      <a:tcTxStyle b="on">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15"/>
    <p:restoredTop sz="94719"/>
  </p:normalViewPr>
  <p:slideViewPr>
    <p:cSldViewPr snapToObjects="1" showGuides="1">
      <p:cViewPr>
        <p:scale>
          <a:sx n="39" d="100"/>
          <a:sy n="39" d="100"/>
        </p:scale>
        <p:origin x="1408" y="1080"/>
      </p:cViewPr>
      <p:guideLst>
        <p:guide orient="horz" pos="4763"/>
        <p:guide pos="7358"/>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customXml" Target="../customXml/item1.xml"/><Relationship Id="rId67" Type="http://schemas.openxmlformats.org/officeDocument/2006/relationships/customXmlProps" Target="../customXml/itemProps77.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p:txBody>
      </p:sp>
      <p:sp>
        <p:nvSpPr>
          <p:cNvPr id="113" name="Shape 11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 - 居中">
    <p:spTree>
      <p:nvGrpSpPr>
        <p:cNvPr id="1" name=""/>
        <p:cNvGrpSpPr/>
        <p:nvPr/>
      </p:nvGrpSpPr>
      <p:grpSpPr>
        <a:xfrm>
          <a:off x="0" y="0"/>
          <a:ext cx="0" cy="0"/>
          <a:chOff x="0" y="0"/>
          <a:chExt cx="0" cy="0"/>
        </a:xfrm>
      </p:grpSpPr>
      <p:pic>
        <p:nvPicPr>
          <p:cNvPr id="12"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3" name="¡¾pptÄ£°å¡¿MeterSphere-1920X1080-01.png" descr="¡¾pptÄ£°å¡¿MeterSphere-1920X1080-01.pn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4"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29" name="FIT2CLOUD飞致云 logo 蓝色 无空白.png" descr="FIT2CLOUD飞致云 logo 蓝色 无空白.png"/>
          <p:cNvPicPr>
            <a:picLocks noChangeAspect="1"/>
          </p:cNvPicPr>
          <p:nvPr/>
        </p:nvPicPr>
        <p:blipFill>
          <a:blip r:embed="rId2"/>
          <a:stretch>
            <a:fillRect/>
          </a:stretch>
        </p:blipFill>
        <p:spPr>
          <a:xfrm>
            <a:off x="18239512" y="1026458"/>
            <a:ext cx="5461001" cy="566744"/>
          </a:xfrm>
          <a:prstGeom prst="rect">
            <a:avLst/>
          </a:prstGeom>
          <a:ln w="12700">
            <a:miter lim="400000"/>
            <a:headEnd/>
            <a:tailEnd/>
          </a:ln>
        </p:spPr>
      </p:pic>
      <p:sp>
        <p:nvSpPr>
          <p:cNvPr id="30" name="幻灯片编号"/>
          <p:cNvSpPr txBox="1">
            <a:spLocks noGrp="1"/>
          </p:cNvSpPr>
          <p:nvPr>
            <p:ph type="sldNum" sz="quarter" idx="2"/>
          </p:nvPr>
        </p:nvSpPr>
        <p:spPr>
          <a:xfrm>
            <a:off x="911583" y="12682568"/>
            <a:ext cx="551003" cy="564361"/>
          </a:xfrm>
          <a:prstGeom prst="rect">
            <a:avLst/>
          </a:prstGeom>
        </p:spPr>
        <p:txBody>
          <a:bodyPr/>
          <a:lstStyle>
            <a:lvl1pPr>
              <a:defRPr sz="2800"/>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37" name="MeterSphere-辅助图形-紫色.png" descr="MeterSphere-辅助图形-紫色.png"/>
          <p:cNvPicPr>
            <a:picLocks noChangeAspect="1"/>
          </p:cNvPicPr>
          <p:nvPr/>
        </p:nvPicPr>
        <p:blipFill>
          <a:blip r:embed="rId2"/>
          <a:stretch>
            <a:fillRect/>
          </a:stretch>
        </p:blipFill>
        <p:spPr>
          <a:xfrm>
            <a:off x="22261157" y="231461"/>
            <a:ext cx="1134422" cy="1310197"/>
          </a:xfrm>
          <a:prstGeom prst="rect">
            <a:avLst/>
          </a:prstGeom>
          <a:ln w="12700">
            <a:miter lim="400000"/>
            <a:headEnd/>
            <a:tailEnd/>
          </a:ln>
        </p:spPr>
      </p:pic>
      <p:sp>
        <p:nvSpPr>
          <p:cNvPr id="3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29" name="FIT2CLOUD飞致云 logo 蓝色 无空白.png" descr="FIT2CLOUD飞致云 logo 蓝色 无空白.png"/>
          <p:cNvPicPr>
            <a:picLocks noChangeAspect="1"/>
          </p:cNvPicPr>
          <p:nvPr userDrawn="1"/>
        </p:nvPicPr>
        <p:blipFill>
          <a:blip r:embed="rId2"/>
          <a:stretch>
            <a:fillRect/>
          </a:stretch>
        </p:blipFill>
        <p:spPr>
          <a:xfrm>
            <a:off x="18455412" y="378123"/>
            <a:ext cx="5461001" cy="566744"/>
          </a:xfrm>
          <a:prstGeom prst="rect">
            <a:avLst/>
          </a:prstGeom>
          <a:ln w="12700">
            <a:miter lim="400000"/>
            <a:headEnd/>
            <a:tailEnd/>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1_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封面">
    <p:spTree>
      <p:nvGrpSpPr>
        <p:cNvPr id="1" name=""/>
        <p:cNvGrpSpPr/>
        <p:nvPr/>
      </p:nvGrpSpPr>
      <p:grpSpPr>
        <a:xfrm>
          <a:off x="0" y="0"/>
          <a:ext cx="0" cy="0"/>
          <a:chOff x="0" y="0"/>
          <a:chExt cx="0" cy="0"/>
        </a:xfrm>
      </p:grpSpPr>
      <p:pic>
        <p:nvPicPr>
          <p:cNvPr id="61" name="【PPT 封面】MeterSphere-1920X1080.jpg" descr="【PPT 封面】MeterSphere-1920X1080.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62" name="2@2x.png" descr="2@2x.png"/>
          <p:cNvPicPr>
            <a:picLocks noChangeAspect="1"/>
          </p:cNvPicPr>
          <p:nvPr/>
        </p:nvPicPr>
        <p:blipFill>
          <a:blip r:embed="rId3"/>
          <a:stretch>
            <a:fillRect/>
          </a:stretch>
        </p:blipFill>
        <p:spPr>
          <a:xfrm>
            <a:off x="1275397" y="1029012"/>
            <a:ext cx="5033353" cy="525461"/>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1_封面">
    <p:spTree>
      <p:nvGrpSpPr>
        <p:cNvPr id="1" name=""/>
        <p:cNvGrpSpPr/>
        <p:nvPr/>
      </p:nvGrpSpPr>
      <p:grpSpPr>
        <a:xfrm>
          <a:off x="0" y="0"/>
          <a:ext cx="0" cy="0"/>
          <a:chOff x="0" y="0"/>
          <a:chExt cx="0" cy="0"/>
        </a:xfrm>
      </p:grpSpPr>
      <p:pic>
        <p:nvPicPr>
          <p:cNvPr id="61" name="2@2x.png" descr="2@2x.png"/>
          <p:cNvPicPr>
            <a:picLocks noChangeAspect="1"/>
          </p:cNvPicPr>
          <p:nvPr userDrawn="1"/>
        </p:nvPicPr>
        <p:blipFill>
          <a:blip r:embed="rId2"/>
          <a:stretch>
            <a:fillRect/>
          </a:stretch>
        </p:blipFill>
        <p:spPr>
          <a:xfrm>
            <a:off x="1275397" y="1029012"/>
            <a:ext cx="5033353" cy="525461"/>
          </a:xfrm>
          <a:prstGeom prst="rect">
            <a:avLst/>
          </a:prstGeom>
          <a:ln w="12700">
            <a:miter lim="400000"/>
            <a:headEnd/>
            <a:tailEnd/>
          </a:ln>
        </p:spPr>
      </p:pic>
      <p:pic>
        <p:nvPicPr>
          <p:cNvPr id="62" name="【PPT封面】MeterSphere 2023（无文字）-1920X1080.jpg" descr="【PPT封面】MeterSphere 2023（无文字）-1920X1080.jpg"/>
          <p:cNvPicPr>
            <a:picLocks noChangeAspect="1"/>
          </p:cNvPicPr>
          <p:nvPr userDrawn="1"/>
        </p:nvPicPr>
        <p:blipFill>
          <a:blip r:embed="rId3"/>
          <a:stretch>
            <a:fillRect/>
          </a:stretch>
        </p:blipFill>
        <p:spPr>
          <a:xfrm>
            <a:off x="0" y="0"/>
            <a:ext cx="24384000" cy="13716000"/>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2" name="2@2x.png" descr="2@2x.png"/>
          <p:cNvPicPr>
            <a:picLocks noChangeAspect="1"/>
          </p:cNvPicPr>
          <p:nvPr userDrawn="1"/>
        </p:nvPicPr>
        <p:blipFill>
          <a:blip r:embed="rId2"/>
          <a:stretch>
            <a:fillRect/>
          </a:stretch>
        </p:blipFill>
        <p:spPr>
          <a:xfrm>
            <a:off x="1402397" y="1156012"/>
            <a:ext cx="5033353" cy="525461"/>
          </a:xfrm>
          <a:prstGeom prst="rect">
            <a:avLst/>
          </a:prstGeom>
          <a:ln w="12700">
            <a:miter lim="400000"/>
            <a:headEnd/>
            <a:tailEnd/>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标题 - 顶部对齐">
    <p:spTree>
      <p:nvGrpSpPr>
        <p:cNvPr id="1" name=""/>
        <p:cNvGrpSpPr/>
        <p:nvPr/>
      </p:nvGrpSpPr>
      <p:grpSpPr>
        <a:xfrm>
          <a:off x="0" y="0"/>
          <a:ext cx="0" cy="0"/>
          <a:chOff x="0" y="0"/>
          <a:chExt cx="0" cy="0"/>
        </a:xfrm>
      </p:grpSpPr>
      <p:pic>
        <p:nvPicPr>
          <p:cNvPr id="84" name="【ppt 尾页】MeterSphere-1920X1080.png" descr="【ppt 尾页】MeterSphere-1920X1080.pn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85"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690"/>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1"/>
          <a:stretch>
            <a:fillRect/>
          </a:stretch>
        </p:blipFill>
        <p:spPr>
          <a:xfrm>
            <a:off x="18227447" y="762000"/>
            <a:ext cx="5461001" cy="566743"/>
          </a:xfrm>
          <a:prstGeom prst="rect">
            <a:avLst/>
          </a:prstGeom>
          <a:ln w="12700">
            <a:miter lim="400000"/>
            <a:headEnd/>
            <a:tailEnd/>
          </a:ln>
        </p:spPr>
      </p:pic>
      <p:sp>
        <p:nvSpPr>
          <p:cNvPr id="3"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4"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0" Type="http://schemas.openxmlformats.org/officeDocument/2006/relationships/notesSlide" Target="../notesSlides/notesSlide9.xml"/><Relationship Id="rId5" Type="http://schemas.openxmlformats.org/officeDocument/2006/relationships/image" Target="../media/image53.png"/><Relationship Id="rId49" Type="http://schemas.openxmlformats.org/officeDocument/2006/relationships/slideLayout" Target="../slideLayouts/slideLayout2.xml"/><Relationship Id="rId48" Type="http://schemas.openxmlformats.org/officeDocument/2006/relationships/image" Target="../media/image96.tiff"/><Relationship Id="rId47" Type="http://schemas.openxmlformats.org/officeDocument/2006/relationships/image" Target="../media/image95.tiff"/><Relationship Id="rId46" Type="http://schemas.openxmlformats.org/officeDocument/2006/relationships/image" Target="../media/image94.tiff"/><Relationship Id="rId45" Type="http://schemas.openxmlformats.org/officeDocument/2006/relationships/image" Target="../media/image93.tiff"/><Relationship Id="rId44" Type="http://schemas.openxmlformats.org/officeDocument/2006/relationships/image" Target="../media/image92.tiff"/><Relationship Id="rId43" Type="http://schemas.openxmlformats.org/officeDocument/2006/relationships/image" Target="../media/image91.png"/><Relationship Id="rId42" Type="http://schemas.openxmlformats.org/officeDocument/2006/relationships/image" Target="../media/image90.tiff"/><Relationship Id="rId41" Type="http://schemas.openxmlformats.org/officeDocument/2006/relationships/image" Target="../media/image89.tiff"/><Relationship Id="rId40" Type="http://schemas.openxmlformats.org/officeDocument/2006/relationships/image" Target="../media/image88.tiff"/><Relationship Id="rId4" Type="http://schemas.openxmlformats.org/officeDocument/2006/relationships/image" Target="../media/image52.png"/><Relationship Id="rId39" Type="http://schemas.openxmlformats.org/officeDocument/2006/relationships/image" Target="../media/image87.tiff"/><Relationship Id="rId38" Type="http://schemas.openxmlformats.org/officeDocument/2006/relationships/image" Target="../media/image86.tiff"/><Relationship Id="rId37" Type="http://schemas.openxmlformats.org/officeDocument/2006/relationships/image" Target="../media/image85.tiff"/><Relationship Id="rId36" Type="http://schemas.openxmlformats.org/officeDocument/2006/relationships/image" Target="../media/image84.tiff"/><Relationship Id="rId35" Type="http://schemas.openxmlformats.org/officeDocument/2006/relationships/image" Target="../media/image83.png"/><Relationship Id="rId34" Type="http://schemas.openxmlformats.org/officeDocument/2006/relationships/image" Target="../media/image82.png"/><Relationship Id="rId33" Type="http://schemas.openxmlformats.org/officeDocument/2006/relationships/image" Target="../media/image81.tiff"/><Relationship Id="rId32" Type="http://schemas.openxmlformats.org/officeDocument/2006/relationships/image" Target="../media/image80.png"/><Relationship Id="rId31" Type="http://schemas.openxmlformats.org/officeDocument/2006/relationships/image" Target="../media/image79.png"/><Relationship Id="rId30" Type="http://schemas.openxmlformats.org/officeDocument/2006/relationships/image" Target="../media/image78.png"/><Relationship Id="rId3" Type="http://schemas.openxmlformats.org/officeDocument/2006/relationships/image" Target="../media/image51.png"/><Relationship Id="rId29" Type="http://schemas.openxmlformats.org/officeDocument/2006/relationships/image" Target="../media/image77.png"/><Relationship Id="rId28" Type="http://schemas.openxmlformats.org/officeDocument/2006/relationships/image" Target="../media/image76.png"/><Relationship Id="rId27" Type="http://schemas.openxmlformats.org/officeDocument/2006/relationships/image" Target="../media/image75.png"/><Relationship Id="rId26" Type="http://schemas.openxmlformats.org/officeDocument/2006/relationships/image" Target="../media/image74.png"/><Relationship Id="rId25" Type="http://schemas.openxmlformats.org/officeDocument/2006/relationships/image" Target="../media/image73.png"/><Relationship Id="rId24" Type="http://schemas.openxmlformats.org/officeDocument/2006/relationships/image" Target="../media/image72.png"/><Relationship Id="rId23" Type="http://schemas.openxmlformats.org/officeDocument/2006/relationships/image" Target="../media/image71.png"/><Relationship Id="rId22" Type="http://schemas.openxmlformats.org/officeDocument/2006/relationships/image" Target="../media/image70.png"/><Relationship Id="rId21" Type="http://schemas.openxmlformats.org/officeDocument/2006/relationships/image" Target="../media/image69.png"/><Relationship Id="rId20" Type="http://schemas.openxmlformats.org/officeDocument/2006/relationships/image" Target="../media/image68.png"/><Relationship Id="rId2" Type="http://schemas.openxmlformats.org/officeDocument/2006/relationships/image" Target="../media/image50.png"/><Relationship Id="rId19" Type="http://schemas.openxmlformats.org/officeDocument/2006/relationships/image" Target="../media/image67.png"/><Relationship Id="rId18" Type="http://schemas.openxmlformats.org/officeDocument/2006/relationships/image" Target="../media/image66.png"/><Relationship Id="rId17" Type="http://schemas.openxmlformats.org/officeDocument/2006/relationships/image" Target="../media/image65.png"/><Relationship Id="rId16" Type="http://schemas.openxmlformats.org/officeDocument/2006/relationships/image" Target="../media/image64.png"/><Relationship Id="rId15" Type="http://schemas.openxmlformats.org/officeDocument/2006/relationships/image" Target="../media/image63.png"/><Relationship Id="rId14" Type="http://schemas.openxmlformats.org/officeDocument/2006/relationships/image" Target="../media/image62.png"/><Relationship Id="rId13" Type="http://schemas.openxmlformats.org/officeDocument/2006/relationships/image" Target="../media/image61.tiff"/><Relationship Id="rId12" Type="http://schemas.openxmlformats.org/officeDocument/2006/relationships/image" Target="../media/image60.png"/><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jpe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19.png"/><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hyperlink" Target="https://gitee.com/fit2cloud-edu/MeterSphere" TargetMode="External"/><Relationship Id="rId1" Type="http://schemas.openxmlformats.org/officeDocument/2006/relationships/hyperlink" Target="https://github.com/fit2cloud-edu/MeterSphere" TargetMode="Externa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hyperlink" Target="https://gitee.com/fit2cloud-edu/MeterSphere" TargetMode="External"/><Relationship Id="rId1" Type="http://schemas.openxmlformats.org/officeDocument/2006/relationships/hyperlink" Target="https://github.com/fit2cloud-edu/MeterSphere" TargetMode="Externa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hyperlink" Target="https://gitee.com/fit2cloud-edu/MeterSphere" TargetMode="External"/><Relationship Id="rId1" Type="http://schemas.openxmlformats.org/officeDocument/2006/relationships/hyperlink" Target="https://github.com/fit2cloud-edu/MeterSphere" TargetMode="Externa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hyperlink" Target="https://www.metersphere.com/index" TargetMode="Externa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hyperlink" Target="https://www.metersphere.com/index" TargetMode="Externa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hyperlink" Target="https://www.metersphere.com/index" TargetMode="External"/><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143.png"/><Relationship Id="rId1" Type="http://schemas.openxmlformats.org/officeDocument/2006/relationships/image" Target="../media/image142.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hyperlink" Target="https://metersphere.io/docs/v2.x/installation/online_installation/" TargetMode="External"/><Relationship Id="rId1" Type="http://schemas.openxmlformats.org/officeDocument/2006/relationships/image" Target="../media/image144.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hyperlink" Target="http://halo.edu.metersphere.com/console/#/login" TargetMode="Externa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0" Type="http://schemas.openxmlformats.org/officeDocument/2006/relationships/notesSlide" Target="../notesSlides/notesSlide42.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148.png"/><Relationship Id="rId1" Type="http://schemas.openxmlformats.org/officeDocument/2006/relationships/image" Target="../media/image147.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hyperlink" Target="http://halo.edu.metersphere.com/console/#/login"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48.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3" Type="http://schemas.openxmlformats.org/officeDocument/2006/relationships/notesSlide" Target="../notesSlides/notesSlide46.xml"/><Relationship Id="rId22" Type="http://schemas.openxmlformats.org/officeDocument/2006/relationships/slideLayout" Target="../slideLayouts/slideLayout2.xml"/><Relationship Id="rId21" Type="http://schemas.openxmlformats.org/officeDocument/2006/relationships/tags" Target="../tags/tag38.xml"/><Relationship Id="rId20" Type="http://schemas.openxmlformats.org/officeDocument/2006/relationships/tags" Target="../tags/tag37.xml"/><Relationship Id="rId2" Type="http://schemas.openxmlformats.org/officeDocument/2006/relationships/tags" Target="../tags/tag19.xml"/><Relationship Id="rId19" Type="http://schemas.openxmlformats.org/officeDocument/2006/relationships/tags" Target="../tags/tag36.xml"/><Relationship Id="rId18" Type="http://schemas.openxmlformats.org/officeDocument/2006/relationships/tags" Target="../tags/tag35.xml"/><Relationship Id="rId17" Type="http://schemas.openxmlformats.org/officeDocument/2006/relationships/tags" Target="../tags/tag34.xml"/><Relationship Id="rId16" Type="http://schemas.openxmlformats.org/officeDocument/2006/relationships/tags" Target="../tags/tag33.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tags" Target="../tags/tag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1" Type="http://schemas.openxmlformats.org/officeDocument/2006/relationships/notesSlide" Target="../notesSlides/notesSlide5.xml"/><Relationship Id="rId40" Type="http://schemas.openxmlformats.org/officeDocument/2006/relationships/slideLayout" Target="../slideLayouts/slideLayout5.xml"/><Relationship Id="rId4" Type="http://schemas.openxmlformats.org/officeDocument/2006/relationships/image" Target="../media/image13.png"/><Relationship Id="rId39" Type="http://schemas.openxmlformats.org/officeDocument/2006/relationships/image" Target="../media/image41.svg"/><Relationship Id="rId38" Type="http://schemas.openxmlformats.org/officeDocument/2006/relationships/image" Target="../media/image40.png"/><Relationship Id="rId37" Type="http://schemas.openxmlformats.org/officeDocument/2006/relationships/tags" Target="../tags/tag8.xml"/><Relationship Id="rId36" Type="http://schemas.openxmlformats.org/officeDocument/2006/relationships/image" Target="../media/image39.png"/><Relationship Id="rId35" Type="http://schemas.openxmlformats.org/officeDocument/2006/relationships/tags" Target="../tags/tag7.xml"/><Relationship Id="rId34" Type="http://schemas.openxmlformats.org/officeDocument/2006/relationships/image" Target="../media/image38.png"/><Relationship Id="rId33" Type="http://schemas.openxmlformats.org/officeDocument/2006/relationships/image" Target="../media/image37.png"/><Relationship Id="rId32" Type="http://schemas.openxmlformats.org/officeDocument/2006/relationships/image" Target="../media/image36.png"/><Relationship Id="rId31" Type="http://schemas.openxmlformats.org/officeDocument/2006/relationships/image" Target="../media/image35.png"/><Relationship Id="rId30" Type="http://schemas.openxmlformats.org/officeDocument/2006/relationships/tags" Target="../tags/tag6.xml"/><Relationship Id="rId3" Type="http://schemas.openxmlformats.org/officeDocument/2006/relationships/image" Target="../media/image12.png"/><Relationship Id="rId29" Type="http://schemas.openxmlformats.org/officeDocument/2006/relationships/image" Target="../media/image34.png"/><Relationship Id="rId28" Type="http://schemas.openxmlformats.org/officeDocument/2006/relationships/tags" Target="../tags/tag5.xml"/><Relationship Id="rId27" Type="http://schemas.openxmlformats.org/officeDocument/2006/relationships/image" Target="../media/image33.png"/><Relationship Id="rId26" Type="http://schemas.openxmlformats.org/officeDocument/2006/relationships/tags" Target="../tags/tag4.xml"/><Relationship Id="rId25" Type="http://schemas.openxmlformats.org/officeDocument/2006/relationships/image" Target="../media/image32.png"/><Relationship Id="rId24" Type="http://schemas.openxmlformats.org/officeDocument/2006/relationships/image" Target="../media/image31.png"/><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tags" Target="../tags/tag3.xml"/><Relationship Id="rId20" Type="http://schemas.openxmlformats.org/officeDocument/2006/relationships/image" Target="../media/image28.png"/><Relationship Id="rId2" Type="http://schemas.openxmlformats.org/officeDocument/2006/relationships/image" Target="../media/image11.png"/><Relationship Id="rId19" Type="http://schemas.openxmlformats.org/officeDocument/2006/relationships/image" Target="../media/image27.png"/><Relationship Id="rId18" Type="http://schemas.openxmlformats.org/officeDocument/2006/relationships/image" Target="../media/image26.pn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tags" Target="../tags/tag2.xml"/><Relationship Id="rId14" Type="http://schemas.openxmlformats.org/officeDocument/2006/relationships/image" Target="../media/image23.jpe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152.png"/><Relationship Id="rId1" Type="http://schemas.openxmlformats.org/officeDocument/2006/relationships/image" Target="../media/image138.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154.png"/><Relationship Id="rId1" Type="http://schemas.openxmlformats.org/officeDocument/2006/relationships/image" Target="../media/image153.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156.png"/><Relationship Id="rId1" Type="http://schemas.openxmlformats.org/officeDocument/2006/relationships/image" Target="../media/image15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159.png"/><Relationship Id="rId1" Type="http://schemas.openxmlformats.org/officeDocument/2006/relationships/image" Target="../media/image15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57.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0" Type="http://schemas.openxmlformats.org/officeDocument/2006/relationships/notesSlide" Target="../notesSlides/notesSlide55.xml"/><Relationship Id="rId4" Type="http://schemas.openxmlformats.org/officeDocument/2006/relationships/tags" Target="../tags/tag42.xml"/><Relationship Id="rId39" Type="http://schemas.openxmlformats.org/officeDocument/2006/relationships/slideLayout" Target="../slideLayouts/slideLayout2.xml"/><Relationship Id="rId38" Type="http://schemas.openxmlformats.org/officeDocument/2006/relationships/tags" Target="../tags/tag76.xml"/><Relationship Id="rId37" Type="http://schemas.openxmlformats.org/officeDocument/2006/relationships/tags" Target="../tags/tag75.xml"/><Relationship Id="rId36" Type="http://schemas.openxmlformats.org/officeDocument/2006/relationships/tags" Target="../tags/tag74.xml"/><Relationship Id="rId35" Type="http://schemas.openxmlformats.org/officeDocument/2006/relationships/tags" Target="../tags/tag73.xml"/><Relationship Id="rId34" Type="http://schemas.openxmlformats.org/officeDocument/2006/relationships/tags" Target="../tags/tag72.xml"/><Relationship Id="rId33" Type="http://schemas.openxmlformats.org/officeDocument/2006/relationships/tags" Target="../tags/tag71.xml"/><Relationship Id="rId32" Type="http://schemas.openxmlformats.org/officeDocument/2006/relationships/tags" Target="../tags/tag70.xml"/><Relationship Id="rId31" Type="http://schemas.openxmlformats.org/officeDocument/2006/relationships/tags" Target="../tags/tag69.xml"/><Relationship Id="rId30" Type="http://schemas.openxmlformats.org/officeDocument/2006/relationships/tags" Target="../tags/tag68.xml"/><Relationship Id="rId3" Type="http://schemas.openxmlformats.org/officeDocument/2006/relationships/tags" Target="../tags/tag41.xml"/><Relationship Id="rId29" Type="http://schemas.openxmlformats.org/officeDocument/2006/relationships/tags" Target="../tags/tag67.xml"/><Relationship Id="rId28" Type="http://schemas.openxmlformats.org/officeDocument/2006/relationships/tags" Target="../tags/tag66.xml"/><Relationship Id="rId27" Type="http://schemas.openxmlformats.org/officeDocument/2006/relationships/tags" Target="../tags/tag65.xml"/><Relationship Id="rId26" Type="http://schemas.openxmlformats.org/officeDocument/2006/relationships/tags" Target="../tags/tag64.xml"/><Relationship Id="rId25" Type="http://schemas.openxmlformats.org/officeDocument/2006/relationships/tags" Target="../tags/tag63.xml"/><Relationship Id="rId24" Type="http://schemas.openxmlformats.org/officeDocument/2006/relationships/tags" Target="../tags/tag62.xml"/><Relationship Id="rId23" Type="http://schemas.openxmlformats.org/officeDocument/2006/relationships/tags" Target="../tags/tag61.xml"/><Relationship Id="rId22" Type="http://schemas.openxmlformats.org/officeDocument/2006/relationships/tags" Target="../tags/tag60.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tags" Target="../tags/tag40.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 Id="rId3" Type="http://schemas.openxmlformats.org/officeDocument/2006/relationships/image" Target="../media/image162.tiff"/><Relationship Id="rId2" Type="http://schemas.openxmlformats.org/officeDocument/2006/relationships/image" Target="../media/image161.png"/><Relationship Id="rId1" Type="http://schemas.openxmlformats.org/officeDocument/2006/relationships/hyperlink" Target="https://metersphere.io" TargetMode="Externa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9.xml"/><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hyperlink" Target="http://www.metersphere.io" TargetMode="Externa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5.xml"/><Relationship Id="rId4" Type="http://schemas.openxmlformats.org/officeDocument/2006/relationships/image" Target="../media/image45.jpe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一站式开源持续测试平台"/>
          <p:cNvSpPr txBox="1"/>
          <p:nvPr/>
        </p:nvSpPr>
        <p:spPr>
          <a:xfrm>
            <a:off x="7701915" y="6416987"/>
            <a:ext cx="8980170" cy="1951355"/>
          </a:xfrm>
          <a:prstGeom prst="rect">
            <a:avLst/>
          </a:prstGeom>
          <a:ln w="12700">
            <a:miter lim="400000"/>
          </a:ln>
        </p:spPr>
        <p:txBody>
          <a:bodyPr wrap="none" tIns="91439" bIns="91439">
            <a:spAutoFit/>
          </a:bodyPr>
          <a:lstStyle>
            <a:lvl1pPr defTabSz="1828800">
              <a:defRPr sz="9000">
                <a:solidFill>
                  <a:srgbClr val="FFFFFF"/>
                </a:solidFill>
                <a:latin typeface="Helvetica"/>
                <a:ea typeface="Helvetica"/>
                <a:cs typeface="Helvetica"/>
                <a:sym typeface="Helvetica"/>
              </a:defRPr>
            </a:lvl1pPr>
          </a:lstStyle>
          <a:p>
            <a:r>
              <a:rPr lang="zh-CN" altLang="en-US" sz="11500" dirty="0">
                <a:solidFill>
                  <a:srgbClr val="FFC000"/>
                </a:solidFill>
                <a:latin typeface="方正黑体简体" panose="02010601030101010101" charset="-122"/>
                <a:ea typeface="方正黑体简体" panose="02010601030101010101" charset="-122"/>
              </a:rPr>
              <a:t>高校合作计划</a:t>
            </a:r>
            <a:endParaRPr lang="zh-CN" altLang="en-US" sz="11500" dirty="0">
              <a:solidFill>
                <a:srgbClr val="FFC000"/>
              </a:solidFill>
              <a:latin typeface="方正黑体简体" panose="02010601030101010101" charset="-122"/>
              <a:ea typeface="方正黑体简体" panose="02010601030101010101" charset="-122"/>
            </a:endParaRPr>
          </a:p>
        </p:txBody>
      </p:sp>
      <p:sp>
        <p:nvSpPr>
          <p:cNvPr id="7" name="文本框 5"/>
          <p:cNvSpPr txBox="1"/>
          <p:nvPr/>
        </p:nvSpPr>
        <p:spPr>
          <a:xfrm>
            <a:off x="9127628" y="9810954"/>
            <a:ext cx="6128744" cy="1843405"/>
          </a:xfrm>
          <a:prstGeom prst="rect">
            <a:avLst/>
          </a:prstGeom>
          <a:ln w="12700">
            <a:miter lim="400000"/>
          </a:ln>
        </p:spPr>
        <p:txBody>
          <a:bodyPr tIns="91439" bIns="91439">
            <a:spAutoFit/>
          </a:bodyPr>
          <a:lstStyle>
            <a:lvl1pPr defTabSz="1828800">
              <a:defRPr b="0">
                <a:solidFill>
                  <a:srgbClr val="FFFFFF"/>
                </a:solidFill>
                <a:latin typeface="Helvetica"/>
                <a:ea typeface="Helvetica"/>
                <a:cs typeface="Helvetica"/>
                <a:sym typeface="Helvetica"/>
              </a:defRPr>
            </a:lvl1pPr>
          </a:lstStyle>
          <a:p>
            <a:r>
              <a:rPr lang="en-US" altLang="zh-CN" sz="3600" b="1" dirty="0" err="1">
                <a:latin typeface="Times New Roman Bold" panose="02020603050405020304" charset="0"/>
                <a:cs typeface="Times New Roman Bold" panose="02020603050405020304" charset="0"/>
              </a:rPr>
              <a:t>MeterSphere</a:t>
            </a:r>
            <a:r>
              <a:rPr lang="zh-CN" altLang="en-US" sz="3600" b="1" dirty="0"/>
              <a:t> </a:t>
            </a:r>
            <a:r>
              <a:rPr lang="zh-CN" altLang="en-US" sz="3600" b="1" dirty="0">
                <a:latin typeface="黑体" charset="0"/>
                <a:ea typeface="黑体" charset="0"/>
              </a:rPr>
              <a:t>开源社区</a:t>
            </a:r>
            <a:endParaRPr lang="en-US" altLang="zh-CN" sz="3600" b="1" dirty="0"/>
          </a:p>
          <a:p>
            <a:endParaRPr lang="en-US" altLang="zh-CN" sz="3600" b="1" dirty="0"/>
          </a:p>
          <a:p>
            <a:r>
              <a:rPr lang="en-US" altLang="zh-CN" sz="3600" b="1" dirty="0"/>
              <a:t>2023</a:t>
            </a:r>
            <a:r>
              <a:rPr lang="zh-CN" altLang="en-US" sz="3600" b="1" dirty="0"/>
              <a:t> 年 </a:t>
            </a:r>
            <a:r>
              <a:rPr lang="en-US" altLang="zh-CN" sz="3600" b="1" dirty="0"/>
              <a:t>11 </a:t>
            </a:r>
            <a:r>
              <a:rPr lang="zh-CN" altLang="en-US" sz="3600" b="1" dirty="0"/>
              <a:t>月</a:t>
            </a:r>
            <a:endParaRPr sz="3600" b="1" dirty="0"/>
          </a:p>
        </p:txBody>
      </p:sp>
      <p:grpSp>
        <p:nvGrpSpPr>
          <p:cNvPr id="3" name="组合 2"/>
          <p:cNvGrpSpPr/>
          <p:nvPr/>
        </p:nvGrpSpPr>
        <p:grpSpPr>
          <a:xfrm>
            <a:off x="5291138" y="4424045"/>
            <a:ext cx="13801725" cy="1535430"/>
            <a:chOff x="7521" y="6967"/>
            <a:chExt cx="21735" cy="2418"/>
          </a:xfrm>
        </p:grpSpPr>
        <p:pic>
          <p:nvPicPr>
            <p:cNvPr id="117" name="MeterSphere-反白.png" descr="MeterSphere-反白.png"/>
            <p:cNvPicPr>
              <a:picLocks noChangeAspect="1"/>
            </p:cNvPicPr>
            <p:nvPr/>
          </p:nvPicPr>
          <p:blipFill>
            <a:blip r:embed="rId1"/>
            <a:stretch>
              <a:fillRect/>
            </a:stretch>
          </p:blipFill>
          <p:spPr>
            <a:xfrm>
              <a:off x="7521" y="7171"/>
              <a:ext cx="10670" cy="2010"/>
            </a:xfrm>
            <a:prstGeom prst="rect">
              <a:avLst/>
            </a:prstGeom>
            <a:ln w="12700">
              <a:miter lim="400000"/>
              <a:headEnd/>
              <a:tailEnd/>
            </a:ln>
          </p:spPr>
        </p:pic>
        <p:sp>
          <p:nvSpPr>
            <p:cNvPr id="2" name="一站式开源持续测试平台"/>
            <p:cNvSpPr txBox="1"/>
            <p:nvPr/>
          </p:nvSpPr>
          <p:spPr>
            <a:xfrm>
              <a:off x="18860" y="6967"/>
              <a:ext cx="10397" cy="2418"/>
            </a:xfrm>
            <a:prstGeom prst="rect">
              <a:avLst/>
            </a:prstGeom>
            <a:ln w="12700">
              <a:miter lim="400000"/>
            </a:ln>
          </p:spPr>
          <p:txBody>
            <a:bodyPr wrap="square" tIns="91439" bIns="91439">
              <a:spAutoFit/>
            </a:bodyPr>
            <a:lstStyle>
              <a:lvl1pPr defTabSz="1828800">
                <a:defRPr sz="9000">
                  <a:solidFill>
                    <a:srgbClr val="FFFFFF"/>
                  </a:solidFill>
                  <a:latin typeface="Helvetica"/>
                  <a:ea typeface="Helvetica"/>
                  <a:cs typeface="Helvetica"/>
                  <a:sym typeface="Helvetica"/>
                </a:defRPr>
              </a:lvl1pPr>
            </a:lstStyle>
            <a:p>
              <a:pPr algn="dist"/>
              <a:r>
                <a:rPr lang="zh-CN" altLang="en-US" sz="8800" dirty="0">
                  <a:solidFill>
                    <a:srgbClr val="FFFFFF"/>
                  </a:solidFill>
                  <a:latin typeface="+mj-ea"/>
                  <a:ea typeface="微软雅黑" charset="0"/>
                </a:rPr>
                <a:t>专业测试云</a:t>
              </a:r>
              <a:endParaRPr lang="zh-CN" altLang="en-US" sz="8800" dirty="0">
                <a:solidFill>
                  <a:srgbClr val="FFFFFF"/>
                </a:solidFill>
                <a:latin typeface="+mj-ea"/>
                <a:ea typeface="微软雅黑" charset="0"/>
              </a:endParaRP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累计下载超过 160,000 次，使用群体持续扩大"/>
          <p:cNvSpPr txBox="1"/>
          <p:nvPr/>
        </p:nvSpPr>
        <p:spPr>
          <a:xfrm>
            <a:off x="4122975" y="1524000"/>
            <a:ext cx="1631188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方正黑体简体" panose="02010601030101010101" charset="-122"/>
                <a:ea typeface="方正黑体简体" panose="02010601030101010101" charset="-122"/>
                <a:cs typeface="方正黑体简体" panose="02010601030101010101" charset="-122"/>
              </a:rPr>
              <a:t>累计下载超过 </a:t>
            </a:r>
            <a:r>
              <a:rPr>
                <a:latin typeface="Times New Roman Bold" panose="02020603050405020304" charset="0"/>
                <a:ea typeface="方正黑体简体" panose="02010601030101010101" charset="-122"/>
                <a:cs typeface="Times New Roman Bold" panose="02020603050405020304" charset="0"/>
              </a:rPr>
              <a:t>1</a:t>
            </a:r>
            <a:r>
              <a:rPr lang="en-US">
                <a:latin typeface="Times New Roman Bold" panose="02020603050405020304" charset="0"/>
                <a:ea typeface="方正黑体简体" panose="02010601030101010101" charset="-122"/>
                <a:cs typeface="Times New Roman Bold" panose="02020603050405020304" charset="0"/>
              </a:rPr>
              <a:t>8</a:t>
            </a:r>
            <a:r>
              <a:rPr>
                <a:latin typeface="Times New Roman Bold" panose="02020603050405020304" charset="0"/>
                <a:ea typeface="方正黑体简体" panose="02010601030101010101" charset="-122"/>
                <a:cs typeface="Times New Roman Bold" panose="02020603050405020304" charset="0"/>
              </a:rPr>
              <a:t>0,000 </a:t>
            </a:r>
            <a:r>
              <a:rPr>
                <a:latin typeface="方正黑体简体" panose="02010601030101010101" charset="-122"/>
                <a:ea typeface="方正黑体简体" panose="02010601030101010101" charset="-122"/>
                <a:cs typeface="方正黑体简体" panose="02010601030101010101" charset="-122"/>
              </a:rPr>
              <a:t>次，使用群体持续扩大</a:t>
            </a:r>
            <a:endParaRPr>
              <a:latin typeface="方正黑体简体" panose="02010601030101010101" charset="-122"/>
              <a:ea typeface="方正黑体简体" panose="02010601030101010101" charset="-122"/>
              <a:cs typeface="方正黑体简体" panose="02010601030101010101" charset="-122"/>
            </a:endParaRPr>
          </a:p>
        </p:txBody>
      </p:sp>
      <p:sp>
        <p:nvSpPr>
          <p:cNvPr id="256" name="- 用户群体分布广泛，参与社区讨论的用户超过 10,000 人 -"/>
          <p:cNvSpPr txBox="1"/>
          <p:nvPr/>
        </p:nvSpPr>
        <p:spPr>
          <a:xfrm>
            <a:off x="6156283" y="2833508"/>
            <a:ext cx="12019002"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defRPr>
            </a:lvl1pPr>
          </a:lstStyle>
          <a:p>
            <a:r>
              <a:t>- 用户群体分布广泛，参与社区讨论的用户超过 10,000 人 -</a:t>
            </a:r>
          </a:p>
        </p:txBody>
      </p:sp>
      <p:pic>
        <p:nvPicPr>
          <p:cNvPr id="257" name="普洛斯金融.png" descr="/Users/lixuejun/Library/Containers/com.kingsoft.wpsoffice.mac/Data/tmp/picturecompress_20231211113827/output_9.pngoutput_9"/>
          <p:cNvPicPr>
            <a:picLocks noChangeAspect="1"/>
          </p:cNvPicPr>
          <p:nvPr/>
        </p:nvPicPr>
        <p:blipFill>
          <a:blip r:embed="rId1"/>
          <a:stretch>
            <a:fillRect/>
          </a:stretch>
        </p:blipFill>
        <p:spPr>
          <a:xfrm>
            <a:off x="18450411" y="5489463"/>
            <a:ext cx="2352373" cy="1038352"/>
          </a:xfrm>
          <a:prstGeom prst="rect">
            <a:avLst/>
          </a:prstGeom>
          <a:ln w="12700">
            <a:miter lim="400000"/>
            <a:headEnd/>
            <a:tailEnd/>
          </a:ln>
        </p:spPr>
      </p:pic>
      <p:pic>
        <p:nvPicPr>
          <p:cNvPr id="258" name="国泰君安证券.png" descr="/Users/lixuejun/Library/Containers/com.kingsoft.wpsoffice.mac/Data/tmp/picturecompress_20231211113827/output_10.pngoutput_10"/>
          <p:cNvPicPr>
            <a:picLocks noChangeAspect="1"/>
          </p:cNvPicPr>
          <p:nvPr/>
        </p:nvPicPr>
        <p:blipFill>
          <a:blip r:embed="rId2"/>
          <a:stretch>
            <a:fillRect/>
          </a:stretch>
        </p:blipFill>
        <p:spPr>
          <a:xfrm>
            <a:off x="4441662" y="4371569"/>
            <a:ext cx="3935421" cy="628881"/>
          </a:xfrm>
          <a:prstGeom prst="rect">
            <a:avLst/>
          </a:prstGeom>
          <a:ln w="12700">
            <a:miter lim="400000"/>
            <a:headEnd/>
            <a:tailEnd/>
          </a:ln>
        </p:spPr>
      </p:pic>
      <p:pic>
        <p:nvPicPr>
          <p:cNvPr id="259" name="吉致金融.png" descr="/Users/lixuejun/Library/Containers/com.kingsoft.wpsoffice.mac/Data/tmp/picturecompress_20231211113827/output_11.pngoutput_11"/>
          <p:cNvPicPr>
            <a:picLocks noChangeAspect="1"/>
          </p:cNvPicPr>
          <p:nvPr/>
        </p:nvPicPr>
        <p:blipFill>
          <a:blip r:embed="rId3"/>
          <a:stretch>
            <a:fillRect/>
          </a:stretch>
        </p:blipFill>
        <p:spPr>
          <a:xfrm>
            <a:off x="20743465" y="6940556"/>
            <a:ext cx="3113089" cy="825601"/>
          </a:xfrm>
          <a:prstGeom prst="rect">
            <a:avLst/>
          </a:prstGeom>
          <a:ln w="12700">
            <a:miter lim="400000"/>
            <a:headEnd/>
            <a:tailEnd/>
          </a:ln>
        </p:spPr>
      </p:pic>
      <p:pic>
        <p:nvPicPr>
          <p:cNvPr id="260" name="富国基金.png" descr="/Users/lixuejun/Library/Containers/com.kingsoft.wpsoffice.mac/Data/tmp/picturecompress_20231211113827/output_12.pngoutput_12"/>
          <p:cNvPicPr>
            <a:picLocks noChangeAspect="1"/>
          </p:cNvPicPr>
          <p:nvPr/>
        </p:nvPicPr>
        <p:blipFill>
          <a:blip r:embed="rId4"/>
          <a:srcRect/>
          <a:stretch>
            <a:fillRect/>
          </a:stretch>
        </p:blipFill>
        <p:spPr>
          <a:xfrm>
            <a:off x="11747954" y="5478408"/>
            <a:ext cx="2896429" cy="1325892"/>
          </a:xfrm>
          <a:prstGeom prst="rect">
            <a:avLst/>
          </a:prstGeom>
          <a:ln w="12700">
            <a:miter lim="400000"/>
            <a:headEnd/>
            <a:tailEnd/>
          </a:ln>
        </p:spPr>
      </p:pic>
      <p:pic>
        <p:nvPicPr>
          <p:cNvPr id="261" name="中欧基金.png" descr="/Users/lixuejun/Library/Containers/com.kingsoft.wpsoffice.mac/Data/tmp/picturecompress_20231211113827/output_13.pngoutput_13"/>
          <p:cNvPicPr>
            <a:picLocks noChangeAspect="1"/>
          </p:cNvPicPr>
          <p:nvPr/>
        </p:nvPicPr>
        <p:blipFill>
          <a:blip r:embed="rId5"/>
          <a:stretch>
            <a:fillRect/>
          </a:stretch>
        </p:blipFill>
        <p:spPr>
          <a:xfrm>
            <a:off x="14777567" y="5645579"/>
            <a:ext cx="3347710" cy="887534"/>
          </a:xfrm>
          <a:prstGeom prst="rect">
            <a:avLst/>
          </a:prstGeom>
          <a:ln w="12700">
            <a:miter lim="400000"/>
            <a:headEnd/>
            <a:tailEnd/>
          </a:ln>
        </p:spPr>
      </p:pic>
      <p:pic>
        <p:nvPicPr>
          <p:cNvPr id="262" name="国信证券（横）.png" descr="/Users/lixuejun/Library/Containers/com.kingsoft.wpsoffice.mac/Data/tmp/picturecompress_20231211113827/output_14.pngoutput_14"/>
          <p:cNvPicPr>
            <a:picLocks noChangeAspect="1"/>
          </p:cNvPicPr>
          <p:nvPr/>
        </p:nvPicPr>
        <p:blipFill>
          <a:blip r:embed="rId6"/>
          <a:stretch>
            <a:fillRect/>
          </a:stretch>
        </p:blipFill>
        <p:spPr>
          <a:xfrm>
            <a:off x="530136" y="4214057"/>
            <a:ext cx="3686685" cy="1038352"/>
          </a:xfrm>
          <a:prstGeom prst="rect">
            <a:avLst/>
          </a:prstGeom>
          <a:ln w="12700">
            <a:miter lim="400000"/>
            <a:headEnd/>
            <a:tailEnd/>
          </a:ln>
        </p:spPr>
      </p:pic>
      <p:pic>
        <p:nvPicPr>
          <p:cNvPr id="263" name="大参林.png" descr="/Users/lixuejun/Library/Containers/com.kingsoft.wpsoffice.mac/Data/tmp/picturecompress_20231211113827/output_15.pngoutput_15"/>
          <p:cNvPicPr>
            <a:picLocks noChangeAspect="1"/>
          </p:cNvPicPr>
          <p:nvPr/>
        </p:nvPicPr>
        <p:blipFill>
          <a:blip r:embed="rId7"/>
          <a:stretch>
            <a:fillRect/>
          </a:stretch>
        </p:blipFill>
        <p:spPr>
          <a:xfrm>
            <a:off x="3715956" y="12342041"/>
            <a:ext cx="4880655" cy="521967"/>
          </a:xfrm>
          <a:prstGeom prst="rect">
            <a:avLst/>
          </a:prstGeom>
          <a:ln w="12700">
            <a:miter lim="400000"/>
            <a:headEnd/>
            <a:tailEnd/>
          </a:ln>
        </p:spPr>
      </p:pic>
      <p:pic>
        <p:nvPicPr>
          <p:cNvPr id="264" name="三一重工.png" descr="/Users/lixuejun/Library/Containers/com.kingsoft.wpsoffice.mac/Data/tmp/picturecompress_20231211113827/output_16.pngoutput_16"/>
          <p:cNvPicPr>
            <a:picLocks noChangeAspect="1"/>
          </p:cNvPicPr>
          <p:nvPr/>
        </p:nvPicPr>
        <p:blipFill>
          <a:blip r:embed="rId8"/>
          <a:stretch>
            <a:fillRect/>
          </a:stretch>
        </p:blipFill>
        <p:spPr>
          <a:xfrm>
            <a:off x="7430068" y="6658122"/>
            <a:ext cx="2830871" cy="1325881"/>
          </a:xfrm>
          <a:prstGeom prst="rect">
            <a:avLst/>
          </a:prstGeom>
          <a:ln w="12700">
            <a:miter lim="400000"/>
            <a:headEnd/>
            <a:tailEnd/>
          </a:ln>
        </p:spPr>
      </p:pic>
      <p:pic>
        <p:nvPicPr>
          <p:cNvPr id="265" name="致远互联logo.png" descr="/Users/lixuejun/Library/Containers/com.kingsoft.wpsoffice.mac/Data/tmp/picturecompress_20231211113827/output_17.pngoutput_17"/>
          <p:cNvPicPr>
            <a:picLocks noChangeAspect="1"/>
          </p:cNvPicPr>
          <p:nvPr/>
        </p:nvPicPr>
        <p:blipFill>
          <a:blip r:embed="rId9"/>
          <a:stretch>
            <a:fillRect/>
          </a:stretch>
        </p:blipFill>
        <p:spPr>
          <a:xfrm>
            <a:off x="14313653" y="10973403"/>
            <a:ext cx="2891001" cy="996897"/>
          </a:xfrm>
          <a:prstGeom prst="rect">
            <a:avLst/>
          </a:prstGeom>
          <a:ln w="12700">
            <a:miter lim="400000"/>
            <a:headEnd/>
            <a:tailEnd/>
          </a:ln>
        </p:spPr>
      </p:pic>
      <p:pic>
        <p:nvPicPr>
          <p:cNvPr id="266" name="˼Ϊ 2.png" descr="/Users/lixuejun/Library/Containers/com.kingsoft.wpsoffice.mac/Data/tmp/picturecompress_20231211113827/output_18.pngoutput_18"/>
          <p:cNvPicPr>
            <a:picLocks noChangeAspect="1"/>
          </p:cNvPicPr>
          <p:nvPr/>
        </p:nvPicPr>
        <p:blipFill>
          <a:blip r:embed="rId10"/>
          <a:stretch>
            <a:fillRect/>
          </a:stretch>
        </p:blipFill>
        <p:spPr>
          <a:xfrm>
            <a:off x="20740031" y="10792969"/>
            <a:ext cx="3567304" cy="1155808"/>
          </a:xfrm>
          <a:prstGeom prst="rect">
            <a:avLst/>
          </a:prstGeom>
          <a:ln w="12700">
            <a:miter lim="400000"/>
            <a:headEnd/>
            <a:tailEnd/>
          </a:ln>
        </p:spPr>
      </p:pic>
      <p:pic>
        <p:nvPicPr>
          <p:cNvPr id="267" name="联想Lenovo.png" descr="/Users/lixuejun/Library/Containers/com.kingsoft.wpsoffice.mac/Data/tmp/picturecompress_20231211113827/output_19.pngoutput_19"/>
          <p:cNvPicPr>
            <a:picLocks noChangeAspect="1"/>
          </p:cNvPicPr>
          <p:nvPr/>
        </p:nvPicPr>
        <p:blipFill>
          <a:blip r:embed="rId11"/>
          <a:srcRect/>
          <a:stretch>
            <a:fillRect/>
          </a:stretch>
        </p:blipFill>
        <p:spPr>
          <a:xfrm>
            <a:off x="4108420" y="6741823"/>
            <a:ext cx="3159523" cy="1158361"/>
          </a:xfrm>
          <a:prstGeom prst="rect">
            <a:avLst/>
          </a:prstGeom>
          <a:ln w="12700">
            <a:miter lim="400000"/>
            <a:headEnd/>
            <a:tailEnd/>
          </a:ln>
        </p:spPr>
      </p:pic>
      <p:pic>
        <p:nvPicPr>
          <p:cNvPr id="268" name="汉口银行.png" descr="/Users/lixuejun/Library/Containers/com.kingsoft.wpsoffice.mac/Data/tmp/picturecompress_20231211113827/output_20.pngoutput_20"/>
          <p:cNvPicPr>
            <a:picLocks noChangeAspect="1"/>
          </p:cNvPicPr>
          <p:nvPr/>
        </p:nvPicPr>
        <p:blipFill>
          <a:blip r:embed="rId12"/>
          <a:stretch>
            <a:fillRect/>
          </a:stretch>
        </p:blipFill>
        <p:spPr>
          <a:xfrm>
            <a:off x="7686387" y="5570802"/>
            <a:ext cx="4088406" cy="944563"/>
          </a:xfrm>
          <a:prstGeom prst="rect">
            <a:avLst/>
          </a:prstGeom>
          <a:ln w="12700">
            <a:miter lim="400000"/>
            <a:headEnd/>
            <a:tailEnd/>
          </a:ln>
        </p:spPr>
      </p:pic>
      <p:pic>
        <p:nvPicPr>
          <p:cNvPr id="269" name="图像" descr="图像"/>
          <p:cNvPicPr>
            <a:picLocks noChangeAspect="1"/>
          </p:cNvPicPr>
          <p:nvPr/>
        </p:nvPicPr>
        <p:blipFill>
          <a:blip r:embed="rId13"/>
          <a:stretch>
            <a:fillRect/>
          </a:stretch>
        </p:blipFill>
        <p:spPr>
          <a:xfrm>
            <a:off x="21127984" y="5585490"/>
            <a:ext cx="2891001" cy="897208"/>
          </a:xfrm>
          <a:prstGeom prst="rect">
            <a:avLst/>
          </a:prstGeom>
          <a:ln w="12700">
            <a:miter lim="400000"/>
            <a:headEnd/>
            <a:tailEnd/>
          </a:ln>
        </p:spPr>
      </p:pic>
      <p:pic>
        <p:nvPicPr>
          <p:cNvPr id="270" name="国家电网-01.png" descr="/Users/lixuejun/Library/Containers/com.kingsoft.wpsoffice.mac/Data/tmp/picturecompress_20231211113827/output_22.pngoutput_22"/>
          <p:cNvPicPr>
            <a:picLocks noChangeAspect="1"/>
          </p:cNvPicPr>
          <p:nvPr/>
        </p:nvPicPr>
        <p:blipFill>
          <a:blip r:embed="rId14"/>
          <a:stretch>
            <a:fillRect/>
          </a:stretch>
        </p:blipFill>
        <p:spPr>
          <a:xfrm>
            <a:off x="506777" y="7969885"/>
            <a:ext cx="3778399" cy="1452331"/>
          </a:xfrm>
          <a:prstGeom prst="rect">
            <a:avLst/>
          </a:prstGeom>
          <a:ln w="12700">
            <a:miter lim="400000"/>
            <a:headEnd/>
            <a:tailEnd/>
          </a:ln>
        </p:spPr>
      </p:pic>
      <p:pic>
        <p:nvPicPr>
          <p:cNvPr id="271" name="西安交通大学.png" descr="/Users/lixuejun/Library/Containers/com.kingsoft.wpsoffice.mac/Data/tmp/picturecompress_20231211113827/output_23.pngoutput_23"/>
          <p:cNvPicPr>
            <a:picLocks noChangeAspect="1"/>
          </p:cNvPicPr>
          <p:nvPr/>
        </p:nvPicPr>
        <p:blipFill>
          <a:blip r:embed="rId15"/>
          <a:stretch>
            <a:fillRect/>
          </a:stretch>
        </p:blipFill>
        <p:spPr>
          <a:xfrm>
            <a:off x="450898" y="9636161"/>
            <a:ext cx="3514961" cy="1038352"/>
          </a:xfrm>
          <a:prstGeom prst="rect">
            <a:avLst/>
          </a:prstGeom>
          <a:ln w="12700">
            <a:miter lim="400000"/>
            <a:headEnd/>
            <a:tailEnd/>
          </a:ln>
        </p:spPr>
      </p:pic>
      <p:pic>
        <p:nvPicPr>
          <p:cNvPr id="272" name="中国工程物理研究院.png" descr="/Users/lixuejun/Library/Containers/com.kingsoft.wpsoffice.mac/Data/tmp/picturecompress_20231211113827/output_24.pngoutput_24"/>
          <p:cNvPicPr>
            <a:picLocks noChangeAspect="1"/>
          </p:cNvPicPr>
          <p:nvPr/>
        </p:nvPicPr>
        <p:blipFill>
          <a:blip r:embed="rId16"/>
          <a:stretch>
            <a:fillRect/>
          </a:stretch>
        </p:blipFill>
        <p:spPr>
          <a:xfrm>
            <a:off x="10641407" y="9605405"/>
            <a:ext cx="4974887" cy="1038352"/>
          </a:xfrm>
          <a:prstGeom prst="rect">
            <a:avLst/>
          </a:prstGeom>
          <a:ln w="12700">
            <a:miter lim="400000"/>
            <a:headEnd/>
            <a:tailEnd/>
          </a:ln>
        </p:spPr>
      </p:pic>
      <p:pic>
        <p:nvPicPr>
          <p:cNvPr id="273" name="二维火.png" descr="/Users/lixuejun/Library/Containers/com.kingsoft.wpsoffice.mac/Data/tmp/picturecompress_20231211113827/output_25.pngoutput_25"/>
          <p:cNvPicPr>
            <a:picLocks noChangeAspect="1"/>
          </p:cNvPicPr>
          <p:nvPr/>
        </p:nvPicPr>
        <p:blipFill>
          <a:blip r:embed="rId17"/>
          <a:stretch>
            <a:fillRect/>
          </a:stretch>
        </p:blipFill>
        <p:spPr>
          <a:xfrm>
            <a:off x="7090312" y="11001049"/>
            <a:ext cx="2937216" cy="1038352"/>
          </a:xfrm>
          <a:prstGeom prst="rect">
            <a:avLst/>
          </a:prstGeom>
          <a:ln w="12700">
            <a:miter lim="400000"/>
            <a:headEnd/>
            <a:tailEnd/>
          </a:ln>
        </p:spPr>
      </p:pic>
      <p:pic>
        <p:nvPicPr>
          <p:cNvPr id="274" name="东南大学.png" descr="/Users/lixuejun/Library/Containers/com.kingsoft.wpsoffice.mac/Data/tmp/picturecompress_20231211113827/output_26.pngoutput_26"/>
          <p:cNvPicPr>
            <a:picLocks noChangeAspect="1"/>
          </p:cNvPicPr>
          <p:nvPr/>
        </p:nvPicPr>
        <p:blipFill>
          <a:blip r:embed="rId18"/>
          <a:stretch>
            <a:fillRect/>
          </a:stretch>
        </p:blipFill>
        <p:spPr>
          <a:xfrm>
            <a:off x="4245012" y="9664755"/>
            <a:ext cx="2886338" cy="919652"/>
          </a:xfrm>
          <a:prstGeom prst="rect">
            <a:avLst/>
          </a:prstGeom>
          <a:ln w="12700">
            <a:miter lim="400000"/>
            <a:headEnd/>
            <a:tailEnd/>
          </a:ln>
        </p:spPr>
      </p:pic>
      <p:pic>
        <p:nvPicPr>
          <p:cNvPr id="275" name="图像" descr="/Users/lixuejun/Library/Containers/com.kingsoft.wpsoffice.mac/Data/tmp/picturecompress_20231211113827/output_27.pngoutput_27"/>
          <p:cNvPicPr>
            <a:picLocks noChangeAspect="1"/>
          </p:cNvPicPr>
          <p:nvPr/>
        </p:nvPicPr>
        <p:blipFill>
          <a:blip r:embed="rId19"/>
          <a:stretch>
            <a:fillRect/>
          </a:stretch>
        </p:blipFill>
        <p:spPr>
          <a:xfrm>
            <a:off x="7162753" y="9434176"/>
            <a:ext cx="3365501" cy="1320801"/>
          </a:xfrm>
          <a:prstGeom prst="rect">
            <a:avLst/>
          </a:prstGeom>
          <a:ln w="12700">
            <a:miter lim="400000"/>
            <a:headEnd/>
            <a:tailEnd/>
          </a:ln>
        </p:spPr>
      </p:pic>
      <p:pic>
        <p:nvPicPr>
          <p:cNvPr id="276" name="图像" descr="/Users/lixuejun/Library/Containers/com.kingsoft.wpsoffice.mac/Data/tmp/picturecompress_20231211113827/output_28.pngoutput_28"/>
          <p:cNvPicPr>
            <a:picLocks noChangeAspect="1"/>
          </p:cNvPicPr>
          <p:nvPr/>
        </p:nvPicPr>
        <p:blipFill>
          <a:blip r:embed="rId20"/>
          <a:stretch>
            <a:fillRect/>
          </a:stretch>
        </p:blipFill>
        <p:spPr>
          <a:xfrm>
            <a:off x="13698278" y="6811763"/>
            <a:ext cx="3928575" cy="1083188"/>
          </a:xfrm>
          <a:prstGeom prst="rect">
            <a:avLst/>
          </a:prstGeom>
          <a:ln w="12700">
            <a:miter lim="400000"/>
            <a:headEnd/>
            <a:tailEnd/>
          </a:ln>
        </p:spPr>
      </p:pic>
      <p:pic>
        <p:nvPicPr>
          <p:cNvPr id="277" name="中原证券.png" descr="/Users/lixuejun/Library/Containers/com.kingsoft.wpsoffice.mac/Data/tmp/picturecompress_20231211113827/output_29.pngoutput_29"/>
          <p:cNvPicPr>
            <a:picLocks noChangeAspect="1"/>
          </p:cNvPicPr>
          <p:nvPr/>
        </p:nvPicPr>
        <p:blipFill>
          <a:blip r:embed="rId21"/>
          <a:stretch>
            <a:fillRect/>
          </a:stretch>
        </p:blipFill>
        <p:spPr>
          <a:xfrm>
            <a:off x="15468128" y="4237406"/>
            <a:ext cx="3313151" cy="897208"/>
          </a:xfrm>
          <a:prstGeom prst="rect">
            <a:avLst/>
          </a:prstGeom>
          <a:ln w="12700">
            <a:miter lim="400000"/>
            <a:headEnd/>
            <a:tailEnd/>
          </a:ln>
        </p:spPr>
      </p:pic>
      <p:pic>
        <p:nvPicPr>
          <p:cNvPr id="278" name="南瑞.png" descr="/Users/lixuejun/Library/Containers/com.kingsoft.wpsoffice.mac/Data/tmp/picturecompress_20231211113827/output_30.pngoutput_30"/>
          <p:cNvPicPr>
            <a:picLocks noChangeAspect="1"/>
          </p:cNvPicPr>
          <p:nvPr/>
        </p:nvPicPr>
        <p:blipFill>
          <a:blip r:embed="rId22"/>
          <a:stretch>
            <a:fillRect/>
          </a:stretch>
        </p:blipFill>
        <p:spPr>
          <a:xfrm>
            <a:off x="4758665" y="8502465"/>
            <a:ext cx="3301414" cy="554410"/>
          </a:xfrm>
          <a:prstGeom prst="rect">
            <a:avLst/>
          </a:prstGeom>
          <a:ln w="12700">
            <a:miter lim="400000"/>
            <a:headEnd/>
            <a:tailEnd/>
          </a:ln>
        </p:spPr>
      </p:pic>
      <p:pic>
        <p:nvPicPr>
          <p:cNvPr id="279" name="中海油.png" descr="/Users/lixuejun/Library/Containers/com.kingsoft.wpsoffice.mac/Data/tmp/picturecompress_20231211113827/output_31.pngoutput_31"/>
          <p:cNvPicPr>
            <a:picLocks noChangeAspect="1"/>
          </p:cNvPicPr>
          <p:nvPr/>
        </p:nvPicPr>
        <p:blipFill>
          <a:blip r:embed="rId23"/>
          <a:stretch>
            <a:fillRect/>
          </a:stretch>
        </p:blipFill>
        <p:spPr>
          <a:xfrm>
            <a:off x="8377081" y="8247453"/>
            <a:ext cx="2960292" cy="901683"/>
          </a:xfrm>
          <a:prstGeom prst="rect">
            <a:avLst/>
          </a:prstGeom>
          <a:ln w="12700">
            <a:miter lim="400000"/>
            <a:headEnd/>
            <a:tailEnd/>
          </a:ln>
        </p:spPr>
      </p:pic>
      <p:pic>
        <p:nvPicPr>
          <p:cNvPr id="280" name="图像" descr="/Users/lixuejun/Library/Containers/com.kingsoft.wpsoffice.mac/Data/tmp/picturecompress_20231211113827/output_32.pngoutput_32"/>
          <p:cNvPicPr>
            <a:picLocks noChangeAspect="1"/>
          </p:cNvPicPr>
          <p:nvPr/>
        </p:nvPicPr>
        <p:blipFill>
          <a:blip r:embed="rId24"/>
          <a:stretch>
            <a:fillRect/>
          </a:stretch>
        </p:blipFill>
        <p:spPr>
          <a:xfrm>
            <a:off x="4148209" y="5644872"/>
            <a:ext cx="3435544" cy="913419"/>
          </a:xfrm>
          <a:prstGeom prst="rect">
            <a:avLst/>
          </a:prstGeom>
          <a:ln w="12700">
            <a:miter lim="400000"/>
            <a:headEnd/>
            <a:tailEnd/>
          </a:ln>
        </p:spPr>
      </p:pic>
      <p:pic>
        <p:nvPicPr>
          <p:cNvPr id="281" name="云智天下.png" descr="/Users/lixuejun/Library/Containers/com.kingsoft.wpsoffice.mac/Data/tmp/picturecompress_20231211113827/output_33.pngoutput_33"/>
          <p:cNvPicPr>
            <a:picLocks noChangeAspect="1"/>
          </p:cNvPicPr>
          <p:nvPr/>
        </p:nvPicPr>
        <p:blipFill>
          <a:blip r:embed="rId25"/>
          <a:stretch>
            <a:fillRect/>
          </a:stretch>
        </p:blipFill>
        <p:spPr>
          <a:xfrm>
            <a:off x="10465230" y="10977395"/>
            <a:ext cx="3313151" cy="840651"/>
          </a:xfrm>
          <a:prstGeom prst="rect">
            <a:avLst/>
          </a:prstGeom>
          <a:ln w="12700">
            <a:miter lim="400000"/>
            <a:headEnd/>
            <a:tailEnd/>
          </a:ln>
        </p:spPr>
      </p:pic>
      <p:pic>
        <p:nvPicPr>
          <p:cNvPr id="282" name="图像" descr="/Users/lixuejun/Library/Containers/com.kingsoft.wpsoffice.mac/Data/tmp/picturecompress_20231211113827/output_34.pngoutput_34"/>
          <p:cNvPicPr>
            <a:picLocks noChangeAspect="1"/>
          </p:cNvPicPr>
          <p:nvPr/>
        </p:nvPicPr>
        <p:blipFill>
          <a:blip r:embed="rId26"/>
          <a:stretch>
            <a:fillRect/>
          </a:stretch>
        </p:blipFill>
        <p:spPr>
          <a:xfrm>
            <a:off x="18491531" y="8037979"/>
            <a:ext cx="3175001" cy="1244601"/>
          </a:xfrm>
          <a:prstGeom prst="rect">
            <a:avLst/>
          </a:prstGeom>
          <a:ln w="12700">
            <a:miter lim="400000"/>
            <a:headEnd/>
            <a:tailEnd/>
          </a:ln>
        </p:spPr>
      </p:pic>
      <p:pic>
        <p:nvPicPr>
          <p:cNvPr id="283" name="立白.png" descr="/Users/lixuejun/Library/Containers/com.kingsoft.wpsoffice.mac/Data/tmp/picturecompress_20231211113827/output_35.pngoutput_35"/>
          <p:cNvPicPr>
            <a:picLocks noChangeAspect="1"/>
          </p:cNvPicPr>
          <p:nvPr/>
        </p:nvPicPr>
        <p:blipFill>
          <a:blip r:embed="rId27"/>
          <a:srcRect/>
          <a:stretch>
            <a:fillRect/>
          </a:stretch>
        </p:blipFill>
        <p:spPr>
          <a:xfrm>
            <a:off x="10423064" y="6724999"/>
            <a:ext cx="3113147" cy="1236356"/>
          </a:xfrm>
          <a:prstGeom prst="rect">
            <a:avLst/>
          </a:prstGeom>
          <a:ln w="12700">
            <a:miter lim="400000"/>
            <a:headEnd/>
            <a:tailEnd/>
          </a:ln>
        </p:spPr>
      </p:pic>
      <p:pic>
        <p:nvPicPr>
          <p:cNvPr id="284" name="图像" descr="/Users/lixuejun/Library/Containers/com.kingsoft.wpsoffice.mac/Data/tmp/picturecompress_20231211113827/output_36.pngoutput_36"/>
          <p:cNvPicPr>
            <a:picLocks noChangeAspect="1"/>
          </p:cNvPicPr>
          <p:nvPr/>
        </p:nvPicPr>
        <p:blipFill>
          <a:blip r:embed="rId28"/>
          <a:stretch>
            <a:fillRect/>
          </a:stretch>
        </p:blipFill>
        <p:spPr>
          <a:xfrm>
            <a:off x="17929601" y="6811763"/>
            <a:ext cx="2645875" cy="1018600"/>
          </a:xfrm>
          <a:prstGeom prst="rect">
            <a:avLst/>
          </a:prstGeom>
          <a:ln w="12700">
            <a:miter lim="400000"/>
            <a:headEnd/>
            <a:tailEnd/>
          </a:ln>
        </p:spPr>
      </p:pic>
      <p:pic>
        <p:nvPicPr>
          <p:cNvPr id="285" name="图像" descr="/Users/lixuejun/Library/Containers/com.kingsoft.wpsoffice.mac/Data/tmp/picturecompress_20231211113827/output_37.pngoutput_37"/>
          <p:cNvPicPr>
            <a:picLocks noChangeAspect="1"/>
          </p:cNvPicPr>
          <p:nvPr/>
        </p:nvPicPr>
        <p:blipFill>
          <a:blip r:embed="rId29"/>
          <a:stretch>
            <a:fillRect/>
          </a:stretch>
        </p:blipFill>
        <p:spPr>
          <a:xfrm>
            <a:off x="3743442" y="11043975"/>
            <a:ext cx="3111501" cy="952501"/>
          </a:xfrm>
          <a:prstGeom prst="rect">
            <a:avLst/>
          </a:prstGeom>
          <a:ln w="12700">
            <a:miter lim="400000"/>
            <a:headEnd/>
            <a:tailEnd/>
          </a:ln>
        </p:spPr>
      </p:pic>
      <p:pic>
        <p:nvPicPr>
          <p:cNvPr id="286" name="图像" descr="/Users/lixuejun/Library/Containers/com.kingsoft.wpsoffice.mac/Data/tmp/picturecompress_20231211113827/output_38.pngoutput_38"/>
          <p:cNvPicPr>
            <a:picLocks noChangeAspect="1"/>
          </p:cNvPicPr>
          <p:nvPr/>
        </p:nvPicPr>
        <p:blipFill>
          <a:blip r:embed="rId30"/>
          <a:stretch>
            <a:fillRect/>
          </a:stretch>
        </p:blipFill>
        <p:spPr>
          <a:xfrm>
            <a:off x="17739928" y="10859244"/>
            <a:ext cx="2933701" cy="1308101"/>
          </a:xfrm>
          <a:prstGeom prst="rect">
            <a:avLst/>
          </a:prstGeom>
          <a:ln w="12700">
            <a:miter lim="400000"/>
            <a:headEnd/>
            <a:tailEnd/>
          </a:ln>
        </p:spPr>
      </p:pic>
      <p:pic>
        <p:nvPicPr>
          <p:cNvPr id="287" name="图像" descr="/Users/lixuejun/Library/Containers/com.kingsoft.wpsoffice.mac/Data/tmp/picturecompress_20231211113827/output_39.pngoutput_39"/>
          <p:cNvPicPr>
            <a:picLocks noChangeAspect="1"/>
          </p:cNvPicPr>
          <p:nvPr/>
        </p:nvPicPr>
        <p:blipFill>
          <a:blip r:embed="rId31"/>
          <a:srcRect/>
          <a:stretch>
            <a:fillRect/>
          </a:stretch>
        </p:blipFill>
        <p:spPr>
          <a:xfrm>
            <a:off x="18976747" y="9242840"/>
            <a:ext cx="1981201" cy="1518440"/>
          </a:xfrm>
          <a:prstGeom prst="rect">
            <a:avLst/>
          </a:prstGeom>
          <a:ln w="12700">
            <a:miter lim="400000"/>
            <a:headEnd/>
            <a:tailEnd/>
          </a:ln>
        </p:spPr>
      </p:pic>
      <p:pic>
        <p:nvPicPr>
          <p:cNvPr id="288" name="图像" descr="/Users/lixuejun/Library/Containers/com.kingsoft.wpsoffice.mac/Data/tmp/picturecompress_20231211113827/output_40.pngoutput_40"/>
          <p:cNvPicPr>
            <a:picLocks noChangeAspect="1"/>
          </p:cNvPicPr>
          <p:nvPr/>
        </p:nvPicPr>
        <p:blipFill>
          <a:blip r:embed="rId32"/>
          <a:stretch>
            <a:fillRect/>
          </a:stretch>
        </p:blipFill>
        <p:spPr>
          <a:xfrm>
            <a:off x="15759152" y="9760112"/>
            <a:ext cx="2921001" cy="914401"/>
          </a:xfrm>
          <a:prstGeom prst="rect">
            <a:avLst/>
          </a:prstGeom>
          <a:ln w="12700">
            <a:miter lim="400000"/>
            <a:headEnd/>
            <a:tailEnd/>
          </a:ln>
        </p:spPr>
      </p:pic>
      <p:pic>
        <p:nvPicPr>
          <p:cNvPr id="289" name="图像" descr="图像"/>
          <p:cNvPicPr>
            <a:picLocks noChangeAspect="1"/>
          </p:cNvPicPr>
          <p:nvPr/>
        </p:nvPicPr>
        <p:blipFill>
          <a:blip r:embed="rId33"/>
          <a:srcRect l="13570" t="17289" r="13570" b="17289"/>
          <a:stretch>
            <a:fillRect/>
          </a:stretch>
        </p:blipFill>
        <p:spPr>
          <a:xfrm>
            <a:off x="11754670" y="7961265"/>
            <a:ext cx="2748201" cy="1412447"/>
          </a:xfrm>
          <a:prstGeom prst="rect">
            <a:avLst/>
          </a:prstGeom>
          <a:ln w="12700">
            <a:miter lim="400000"/>
            <a:headEnd/>
            <a:tailEnd/>
          </a:ln>
        </p:spPr>
      </p:pic>
      <p:pic>
        <p:nvPicPr>
          <p:cNvPr id="290" name="图像" descr="/Users/lixuejun/Library/Containers/com.kingsoft.wpsoffice.mac/Data/tmp/picturecompress_20231211113827/output_42.pngoutput_42"/>
          <p:cNvPicPr>
            <a:picLocks noChangeAspect="1"/>
          </p:cNvPicPr>
          <p:nvPr/>
        </p:nvPicPr>
        <p:blipFill>
          <a:blip r:embed="rId34"/>
          <a:stretch>
            <a:fillRect/>
          </a:stretch>
        </p:blipFill>
        <p:spPr>
          <a:xfrm>
            <a:off x="22300009" y="3878983"/>
            <a:ext cx="1255630" cy="1255631"/>
          </a:xfrm>
          <a:prstGeom prst="rect">
            <a:avLst/>
          </a:prstGeom>
          <a:ln w="12700">
            <a:miter lim="400000"/>
            <a:headEnd/>
            <a:tailEnd/>
          </a:ln>
        </p:spPr>
      </p:pic>
      <p:pic>
        <p:nvPicPr>
          <p:cNvPr id="291" name="图像" descr="/Users/lixuejun/Library/Containers/com.kingsoft.wpsoffice.mac/Data/tmp/picturecompress_20231211113827/output_43.pngoutput_43"/>
          <p:cNvPicPr>
            <a:picLocks noChangeAspect="1"/>
          </p:cNvPicPr>
          <p:nvPr/>
        </p:nvPicPr>
        <p:blipFill>
          <a:blip r:embed="rId35"/>
          <a:srcRect/>
          <a:stretch>
            <a:fillRect/>
          </a:stretch>
        </p:blipFill>
        <p:spPr>
          <a:xfrm>
            <a:off x="653620" y="11948776"/>
            <a:ext cx="2850091" cy="1308381"/>
          </a:xfrm>
          <a:prstGeom prst="rect">
            <a:avLst/>
          </a:prstGeom>
          <a:ln w="12700">
            <a:miter lim="400000"/>
            <a:headEnd/>
            <a:tailEnd/>
          </a:ln>
        </p:spPr>
      </p:pic>
      <p:pic>
        <p:nvPicPr>
          <p:cNvPr id="292" name="图像" descr="图像"/>
          <p:cNvPicPr>
            <a:picLocks noChangeAspect="1"/>
          </p:cNvPicPr>
          <p:nvPr/>
        </p:nvPicPr>
        <p:blipFill>
          <a:blip r:embed="rId36"/>
          <a:srcRect l="7548" t="15193" r="7548" b="18900"/>
          <a:stretch>
            <a:fillRect/>
          </a:stretch>
        </p:blipFill>
        <p:spPr>
          <a:xfrm>
            <a:off x="21982780" y="7830362"/>
            <a:ext cx="1818092" cy="1412345"/>
          </a:xfrm>
          <a:prstGeom prst="rect">
            <a:avLst/>
          </a:prstGeom>
          <a:ln w="12700">
            <a:miter lim="400000"/>
            <a:headEnd/>
            <a:tailEnd/>
          </a:ln>
        </p:spPr>
      </p:pic>
      <p:pic>
        <p:nvPicPr>
          <p:cNvPr id="293" name="图像" descr="图像"/>
          <p:cNvPicPr>
            <a:picLocks noChangeAspect="1"/>
          </p:cNvPicPr>
          <p:nvPr/>
        </p:nvPicPr>
        <p:blipFill>
          <a:blip r:embed="rId37"/>
          <a:srcRect l="21821" t="31195" r="23297" b="28791"/>
          <a:stretch>
            <a:fillRect/>
          </a:stretch>
        </p:blipFill>
        <p:spPr>
          <a:xfrm>
            <a:off x="8609387" y="4181576"/>
            <a:ext cx="3556352" cy="1103420"/>
          </a:xfrm>
          <a:prstGeom prst="rect">
            <a:avLst/>
          </a:prstGeom>
          <a:ln w="12700">
            <a:miter lim="400000"/>
            <a:headEnd/>
            <a:tailEnd/>
          </a:ln>
        </p:spPr>
      </p:pic>
      <p:pic>
        <p:nvPicPr>
          <p:cNvPr id="294" name="图像" descr="图像"/>
          <p:cNvPicPr>
            <a:picLocks noChangeAspect="1"/>
          </p:cNvPicPr>
          <p:nvPr/>
        </p:nvPicPr>
        <p:blipFill>
          <a:blip r:embed="rId38"/>
          <a:srcRect l="13799" r="13799"/>
          <a:stretch>
            <a:fillRect/>
          </a:stretch>
        </p:blipFill>
        <p:spPr>
          <a:xfrm>
            <a:off x="14907812" y="8115565"/>
            <a:ext cx="3267406" cy="1083093"/>
          </a:xfrm>
          <a:prstGeom prst="rect">
            <a:avLst/>
          </a:prstGeom>
          <a:ln w="12700">
            <a:miter lim="400000"/>
            <a:headEnd/>
            <a:tailEnd/>
          </a:ln>
        </p:spPr>
      </p:pic>
      <p:pic>
        <p:nvPicPr>
          <p:cNvPr id="295" name="图像" descr="图像"/>
          <p:cNvPicPr>
            <a:picLocks noChangeAspect="1"/>
          </p:cNvPicPr>
          <p:nvPr/>
        </p:nvPicPr>
        <p:blipFill>
          <a:blip r:embed="rId39"/>
          <a:srcRect l="6040" t="14843" r="4860" b="20139"/>
          <a:stretch>
            <a:fillRect/>
          </a:stretch>
        </p:blipFill>
        <p:spPr>
          <a:xfrm>
            <a:off x="470463" y="6723268"/>
            <a:ext cx="3475919" cy="1060234"/>
          </a:xfrm>
          <a:prstGeom prst="rect">
            <a:avLst/>
          </a:prstGeom>
          <a:ln w="12700">
            <a:miter lim="400000"/>
            <a:headEnd/>
            <a:tailEnd/>
          </a:ln>
        </p:spPr>
      </p:pic>
      <p:pic>
        <p:nvPicPr>
          <p:cNvPr id="296" name="图像" descr="图像"/>
          <p:cNvPicPr>
            <a:picLocks noChangeAspect="1"/>
          </p:cNvPicPr>
          <p:nvPr/>
        </p:nvPicPr>
        <p:blipFill>
          <a:blip r:embed="rId40"/>
          <a:srcRect l="5098" t="17456" r="8448" b="17456"/>
          <a:stretch>
            <a:fillRect/>
          </a:stretch>
        </p:blipFill>
        <p:spPr>
          <a:xfrm>
            <a:off x="565117" y="5661353"/>
            <a:ext cx="3286470" cy="897066"/>
          </a:xfrm>
          <a:prstGeom prst="rect">
            <a:avLst/>
          </a:prstGeom>
          <a:ln w="12700">
            <a:miter lim="400000"/>
            <a:headEnd/>
            <a:tailEnd/>
          </a:ln>
        </p:spPr>
      </p:pic>
      <p:pic>
        <p:nvPicPr>
          <p:cNvPr id="297" name="图像" descr="图像"/>
          <p:cNvPicPr>
            <a:picLocks noChangeAspect="1"/>
          </p:cNvPicPr>
          <p:nvPr/>
        </p:nvPicPr>
        <p:blipFill>
          <a:blip r:embed="rId41"/>
          <a:stretch>
            <a:fillRect/>
          </a:stretch>
        </p:blipFill>
        <p:spPr>
          <a:xfrm>
            <a:off x="19114975" y="4178935"/>
            <a:ext cx="2921001" cy="863023"/>
          </a:xfrm>
          <a:prstGeom prst="rect">
            <a:avLst/>
          </a:prstGeom>
          <a:ln w="12700">
            <a:miter lim="400000"/>
            <a:headEnd/>
            <a:tailEnd/>
          </a:ln>
        </p:spPr>
      </p:pic>
      <p:pic>
        <p:nvPicPr>
          <p:cNvPr id="298" name="图像" descr="图像"/>
          <p:cNvPicPr>
            <a:picLocks noChangeAspect="1"/>
          </p:cNvPicPr>
          <p:nvPr/>
        </p:nvPicPr>
        <p:blipFill>
          <a:blip r:embed="rId42"/>
          <a:srcRect l="7415" t="35749" r="46263" b="35749"/>
          <a:stretch>
            <a:fillRect/>
          </a:stretch>
        </p:blipFill>
        <p:spPr>
          <a:xfrm>
            <a:off x="506777" y="11001112"/>
            <a:ext cx="2996723" cy="1038340"/>
          </a:xfrm>
          <a:prstGeom prst="rect">
            <a:avLst/>
          </a:prstGeom>
          <a:ln w="12700">
            <a:miter lim="400000"/>
            <a:headEnd/>
            <a:tailEnd/>
          </a:ln>
        </p:spPr>
      </p:pic>
      <p:pic>
        <p:nvPicPr>
          <p:cNvPr id="299" name="1216珠海网欣软件.png" descr="/Users/lixuejun/Library/Containers/com.kingsoft.wpsoffice.mac/Data/tmp/picturecompress_20231211113827/output_51.pngoutput_51"/>
          <p:cNvPicPr>
            <a:picLocks noChangeAspect="1"/>
          </p:cNvPicPr>
          <p:nvPr/>
        </p:nvPicPr>
        <p:blipFill>
          <a:blip r:embed="rId43"/>
          <a:srcRect/>
          <a:stretch>
            <a:fillRect/>
          </a:stretch>
        </p:blipFill>
        <p:spPr>
          <a:xfrm>
            <a:off x="8729933" y="12104504"/>
            <a:ext cx="5170377" cy="1100791"/>
          </a:xfrm>
          <a:prstGeom prst="rect">
            <a:avLst/>
          </a:prstGeom>
          <a:ln w="12700">
            <a:miter lim="400000"/>
            <a:headEnd/>
            <a:tailEnd/>
          </a:ln>
        </p:spPr>
      </p:pic>
      <p:pic>
        <p:nvPicPr>
          <p:cNvPr id="300" name="图像" descr="图像"/>
          <p:cNvPicPr>
            <a:picLocks noChangeAspect="1"/>
          </p:cNvPicPr>
          <p:nvPr/>
        </p:nvPicPr>
        <p:blipFill>
          <a:blip r:embed="rId44"/>
          <a:srcRect l="2539" t="16799" r="2539" b="16799"/>
          <a:stretch>
            <a:fillRect/>
          </a:stretch>
        </p:blipFill>
        <p:spPr>
          <a:xfrm>
            <a:off x="13900293" y="12179247"/>
            <a:ext cx="3026031" cy="860450"/>
          </a:xfrm>
          <a:prstGeom prst="rect">
            <a:avLst/>
          </a:prstGeom>
          <a:ln w="12700">
            <a:miter lim="400000"/>
            <a:headEnd/>
            <a:tailEnd/>
          </a:ln>
        </p:spPr>
      </p:pic>
      <p:pic>
        <p:nvPicPr>
          <p:cNvPr id="301" name="图像" descr="图像"/>
          <p:cNvPicPr>
            <a:picLocks noChangeAspect="1"/>
          </p:cNvPicPr>
          <p:nvPr/>
        </p:nvPicPr>
        <p:blipFill>
          <a:blip r:embed="rId45"/>
          <a:srcRect t="33290" b="33290"/>
          <a:stretch>
            <a:fillRect/>
          </a:stretch>
        </p:blipFill>
        <p:spPr>
          <a:xfrm>
            <a:off x="17072306" y="12152409"/>
            <a:ext cx="3006613" cy="1004773"/>
          </a:xfrm>
          <a:prstGeom prst="rect">
            <a:avLst/>
          </a:prstGeom>
          <a:ln w="12700">
            <a:miter lim="400000"/>
            <a:headEnd/>
            <a:tailEnd/>
          </a:ln>
        </p:spPr>
      </p:pic>
      <p:pic>
        <p:nvPicPr>
          <p:cNvPr id="302" name="图像" descr="图像"/>
          <p:cNvPicPr>
            <a:picLocks noChangeAspect="1"/>
          </p:cNvPicPr>
          <p:nvPr/>
        </p:nvPicPr>
        <p:blipFill>
          <a:blip r:embed="rId46"/>
          <a:stretch>
            <a:fillRect/>
          </a:stretch>
        </p:blipFill>
        <p:spPr>
          <a:xfrm>
            <a:off x="21254516" y="9658842"/>
            <a:ext cx="2796905" cy="718126"/>
          </a:xfrm>
          <a:prstGeom prst="rect">
            <a:avLst/>
          </a:prstGeom>
          <a:ln w="12700">
            <a:miter lim="400000"/>
            <a:headEnd/>
            <a:tailEnd/>
          </a:ln>
        </p:spPr>
      </p:pic>
      <p:pic>
        <p:nvPicPr>
          <p:cNvPr id="303" name="图像" descr="图像"/>
          <p:cNvPicPr>
            <a:picLocks noChangeAspect="1"/>
          </p:cNvPicPr>
          <p:nvPr/>
        </p:nvPicPr>
        <p:blipFill>
          <a:blip r:embed="rId47"/>
          <a:srcRect l="4364" t="14388" r="4364" b="14388"/>
          <a:stretch>
            <a:fillRect/>
          </a:stretch>
        </p:blipFill>
        <p:spPr>
          <a:xfrm>
            <a:off x="20575475" y="11658013"/>
            <a:ext cx="3107096" cy="1455361"/>
          </a:xfrm>
          <a:prstGeom prst="rect">
            <a:avLst/>
          </a:prstGeom>
          <a:ln w="12700">
            <a:miter lim="400000"/>
            <a:headEnd/>
            <a:tailEnd/>
          </a:ln>
        </p:spPr>
      </p:pic>
      <p:pic>
        <p:nvPicPr>
          <p:cNvPr id="304" name="图像" descr="图像"/>
          <p:cNvPicPr>
            <a:picLocks noChangeAspect="1"/>
          </p:cNvPicPr>
          <p:nvPr/>
        </p:nvPicPr>
        <p:blipFill>
          <a:blip r:embed="rId48"/>
          <a:srcRect l="11836" t="30894" r="11836" b="30894"/>
          <a:stretch>
            <a:fillRect/>
          </a:stretch>
        </p:blipFill>
        <p:spPr>
          <a:xfrm>
            <a:off x="12308224" y="4183565"/>
            <a:ext cx="2780253" cy="1004770"/>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矩形"/>
          <p:cNvSpPr/>
          <p:nvPr/>
        </p:nvSpPr>
        <p:spPr>
          <a:xfrm>
            <a:off x="15364812" y="1609473"/>
            <a:ext cx="4440610" cy="1146172"/>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378" name="- 一个平台解决测试人员、测试能力、测试数据一站式问题 -"/>
          <p:cNvSpPr txBox="1"/>
          <p:nvPr/>
        </p:nvSpPr>
        <p:spPr>
          <a:xfrm>
            <a:off x="6127486" y="2833508"/>
            <a:ext cx="131098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一个平台解决测试人员协作、测试能力、测试数据一站式问题 -</a:t>
            </a:r>
          </a:p>
        </p:txBody>
      </p:sp>
      <p:sp>
        <p:nvSpPr>
          <p:cNvPr id="6" name="MeterSphere 关键能力设计：平台一站式"/>
          <p:cNvSpPr txBox="1"/>
          <p:nvPr/>
        </p:nvSpPr>
        <p:spPr>
          <a:xfrm>
            <a:off x="4344670" y="1601470"/>
            <a:ext cx="11017885" cy="1127125"/>
          </a:xfrm>
          <a:prstGeom prst="rect">
            <a:avLst/>
          </a:prstGeom>
          <a:ln w="12700">
            <a:miter lim="400000"/>
          </a:ln>
        </p:spPr>
        <p:txBody>
          <a:bodyPr wrap="square" lIns="71436" tIns="71436" rIns="71436" bIns="71436" anchor="ctr">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b="0">
                <a:latin typeface="Times New Roman Regular" panose="02020603050405020304" charset="0"/>
                <a:ea typeface="方正黑体简体" panose="02010601030101010101" charset="-122"/>
                <a:cs typeface="Times New Roman Regular" panose="02020603050405020304" charset="0"/>
              </a:rPr>
              <a:t> </a:t>
            </a:r>
            <a:r>
              <a:rPr>
                <a:latin typeface="方正黑体简体" panose="02010601030101010101" charset="-122"/>
                <a:ea typeface="方正黑体简体" panose="02010601030101010101" charset="-122"/>
                <a:cs typeface="方正黑体简体" panose="02010601030101010101" charset="-122"/>
              </a:rPr>
              <a:t>关键能力设计：</a:t>
            </a:r>
            <a:r>
              <a:rPr lang="en-US">
                <a:latin typeface="方正黑体简体" panose="02010601030101010101" charset="-122"/>
                <a:ea typeface="方正黑体简体" panose="02010601030101010101" charset="-122"/>
                <a:cs typeface="方正黑体简体" panose="02010601030101010101" charset="-122"/>
              </a:rPr>
              <a:t>   </a:t>
            </a:r>
            <a:endParaRPr>
              <a:solidFill>
                <a:srgbClr val="FFFFFF"/>
              </a:solidFill>
              <a:latin typeface="方正黑体简体" panose="02010601030101010101" charset="-122"/>
              <a:ea typeface="方正黑体简体" panose="02010601030101010101" charset="-122"/>
              <a:cs typeface="方正黑体简体" panose="02010601030101010101" charset="-122"/>
            </a:endParaRPr>
          </a:p>
        </p:txBody>
      </p:sp>
      <p:sp>
        <p:nvSpPr>
          <p:cNvPr id="7" name="MeterSphere 关键能力设计：平台一站式"/>
          <p:cNvSpPr txBox="1"/>
          <p:nvPr/>
        </p:nvSpPr>
        <p:spPr>
          <a:xfrm>
            <a:off x="15474060" y="1618997"/>
            <a:ext cx="4222115" cy="1127125"/>
          </a:xfrm>
          <a:prstGeom prst="rect">
            <a:avLst/>
          </a:prstGeom>
          <a:ln w="12700">
            <a:miter lim="400000"/>
          </a:ln>
        </p:spPr>
        <p:txBody>
          <a:bodyPr wrap="none" lIns="71436" tIns="71436" rIns="71436" bIns="71436" anchor="ctr">
            <a:spAutoFit/>
          </a:bodyPr>
          <a:lstStyle/>
          <a:p>
            <a:pPr algn="l" defTabSz="1828800">
              <a:defRPr sz="6400">
                <a:solidFill>
                  <a:srgbClr val="5E5E5E"/>
                </a:solidFill>
                <a:latin typeface="Helvetica"/>
                <a:ea typeface="Helvetica"/>
                <a:cs typeface="Helvetica"/>
                <a:sym typeface="Helvetica"/>
              </a:defRPr>
            </a:pPr>
            <a:r>
              <a:rPr>
                <a:solidFill>
                  <a:srgbClr val="FFFFFF"/>
                </a:solidFill>
                <a:latin typeface="方正黑体简体" panose="02010601030101010101" charset="-122"/>
                <a:ea typeface="方正黑体简体" panose="02010601030101010101" charset="-122"/>
                <a:cs typeface="方正黑体简体" panose="02010601030101010101" charset="-122"/>
              </a:rPr>
              <a:t>平台一站式</a:t>
            </a:r>
            <a:endParaRPr>
              <a:solidFill>
                <a:srgbClr val="FFFFFF"/>
              </a:solidFill>
              <a:latin typeface="方正黑体简体" panose="02010601030101010101" charset="-122"/>
              <a:ea typeface="方正黑体简体" panose="02010601030101010101" charset="-122"/>
              <a:cs typeface="方正黑体简体" panose="02010601030101010101" charset="-122"/>
            </a:endParaRPr>
          </a:p>
        </p:txBody>
      </p:sp>
      <p:pic>
        <p:nvPicPr>
          <p:cNvPr id="11" name="ECB019B1-382A-4266-B25C-5B523AA43C14-1" descr="/Users/lixuejun/Library/Containers/com.kingsoft.wpsoffice.mac/Data/tmp/picturecompress_20231211113827/output_57.pngoutput_57"/>
          <p:cNvPicPr>
            <a:picLocks noChangeAspect="1"/>
          </p:cNvPicPr>
          <p:nvPr/>
        </p:nvPicPr>
        <p:blipFill>
          <a:blip r:embed="rId1"/>
          <a:stretch>
            <a:fillRect/>
          </a:stretch>
        </p:blipFill>
        <p:spPr>
          <a:xfrm>
            <a:off x="2414270" y="2969895"/>
            <a:ext cx="19555460" cy="1091184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 以项目为维度的测试管理，让测试不再局限于具体测试人员-"/>
          <p:cNvSpPr txBox="1"/>
          <p:nvPr/>
        </p:nvSpPr>
        <p:spPr>
          <a:xfrm>
            <a:off x="5954848" y="2829784"/>
            <a:ext cx="12474303" cy="777875"/>
          </a:xfrm>
          <a:prstGeom prst="rect">
            <a:avLst/>
          </a:prstGeom>
          <a:ln w="12700">
            <a:miter lim="400000"/>
          </a:ln>
        </p:spPr>
        <p:txBody>
          <a:bodyPr wrap="none" lIns="71436" tIns="71436" rIns="71436" bIns="71436" anchor="ctr">
            <a:spAutoFit/>
          </a:bodyPr>
          <a:lstStyle>
            <a:lvl1pPr algn="l" defTabSz="821690">
              <a:spcBef>
                <a:spcPts val="5900"/>
              </a:spcBef>
              <a:defRPr sz="3600" b="0">
                <a:solidFill>
                  <a:srgbClr val="5E5E5E"/>
                </a:solidFill>
                <a:latin typeface="Helvetica"/>
                <a:ea typeface="Helvetica"/>
                <a:cs typeface="Helvetica"/>
                <a:sym typeface="Helvetica"/>
              </a:defRPr>
            </a:lvl1pPr>
          </a:lstStyle>
          <a:p>
            <a:r>
              <a:t>- 以项目为维度的测试管理，让测试不再局限于具体测试人员-</a:t>
            </a:r>
          </a:p>
        </p:txBody>
      </p:sp>
      <p:sp>
        <p:nvSpPr>
          <p:cNvPr id="430" name="MeterSphere 的关键架构设计之二：团队协作及多租户模型"/>
          <p:cNvSpPr txBox="1"/>
          <p:nvPr/>
        </p:nvSpPr>
        <p:spPr>
          <a:xfrm>
            <a:off x="-1" y="1478738"/>
            <a:ext cx="24383998" cy="1166495"/>
          </a:xfrm>
          <a:prstGeom prst="rect">
            <a:avLst/>
          </a:prstGeom>
          <a:ln w="12700">
            <a:miter lim="400000"/>
          </a:ln>
        </p:spPr>
        <p:txBody>
          <a:bodyPr lIns="91437" tIns="91437" rIns="91437" bIns="91437">
            <a:spAutoFit/>
          </a:bodyPr>
          <a:lstStyle>
            <a:lvl1pPr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关键能力设计一：协作一站式</a:t>
            </a:r>
            <a:endParaRPr>
              <a:latin typeface="方正黑体简体" panose="02010601030101010101" charset="-122"/>
              <a:ea typeface="方正黑体简体" panose="02010601030101010101" charset="-122"/>
              <a:cs typeface="方正黑体简体" panose="02010601030101010101" charset="-122"/>
            </a:endParaRPr>
          </a:p>
        </p:txBody>
      </p:sp>
      <p:grpSp>
        <p:nvGrpSpPr>
          <p:cNvPr id="433" name="角色权限管理（菜单、操作）"/>
          <p:cNvGrpSpPr/>
          <p:nvPr/>
        </p:nvGrpSpPr>
        <p:grpSpPr>
          <a:xfrm>
            <a:off x="2822657" y="12311295"/>
            <a:ext cx="18579142" cy="889002"/>
            <a:chOff x="0" y="0"/>
            <a:chExt cx="18579140" cy="889000"/>
          </a:xfrm>
        </p:grpSpPr>
        <p:sp>
          <p:nvSpPr>
            <p:cNvPr id="431" name="矩形"/>
            <p:cNvSpPr/>
            <p:nvPr/>
          </p:nvSpPr>
          <p:spPr>
            <a:xfrm>
              <a:off x="-1" y="0"/>
              <a:ext cx="18579142" cy="889001"/>
            </a:xfrm>
            <a:prstGeom prst="rect">
              <a:avLst/>
            </a:prstGeom>
            <a:solidFill>
              <a:schemeClr val="accent2">
                <a:hueOff val="167855"/>
                <a:satOff val="17755"/>
                <a:lumOff val="-16648"/>
              </a:schemeClr>
            </a:solidFill>
            <a:ln w="12700" cap="flat">
              <a:noFill/>
              <a:miter lim="400000"/>
            </a:ln>
            <a:effectLst/>
          </p:spPr>
          <p:txBody>
            <a:bodyPr wrap="square" lIns="71436" tIns="71436" rIns="71436" bIns="71436" numCol="1" anchor="ctr">
              <a:noAutofit/>
            </a:bodyPr>
            <a:lstStyle/>
            <a:p>
              <a:pPr defTabSz="821690">
                <a:defRPr b="0">
                  <a:solidFill>
                    <a:srgbClr val="FFFFFF"/>
                  </a:solidFill>
                </a:defRPr>
              </a:pPr>
            </a:p>
          </p:txBody>
        </p:sp>
        <p:sp>
          <p:nvSpPr>
            <p:cNvPr id="432" name="角色权限管理（菜单、操作）"/>
            <p:cNvSpPr txBox="1"/>
            <p:nvPr/>
          </p:nvSpPr>
          <p:spPr>
            <a:xfrm>
              <a:off x="-1" y="113031"/>
              <a:ext cx="18579142" cy="662939"/>
            </a:xfrm>
            <a:prstGeom prst="rect">
              <a:avLst/>
            </a:prstGeom>
            <a:noFill/>
            <a:ln w="12700" cap="flat">
              <a:noFill/>
              <a:miter lim="400000"/>
            </a:ln>
            <a:effectLst/>
          </p:spPr>
          <p:txBody>
            <a:bodyPr wrap="square" lIns="45718" tIns="45718" rIns="45718" bIns="45718" numCol="1" anchor="ctr">
              <a:spAutoFit/>
            </a:bodyPr>
            <a:lstStyle>
              <a:lvl1pPr defTabSz="821690">
                <a:defRPr b="0">
                  <a:solidFill>
                    <a:srgbClr val="FFFFFF"/>
                  </a:solidFill>
                </a:defRPr>
              </a:lvl1pPr>
            </a:lstStyle>
            <a:p>
              <a:r>
                <a:t>角色权限管理（菜单、操作）</a:t>
              </a:r>
            </a:p>
          </p:txBody>
        </p:sp>
      </p:grpSp>
      <p:grpSp>
        <p:nvGrpSpPr>
          <p:cNvPr id="436" name="共享用例库"/>
          <p:cNvGrpSpPr/>
          <p:nvPr/>
        </p:nvGrpSpPr>
        <p:grpSpPr>
          <a:xfrm>
            <a:off x="3879434" y="4037295"/>
            <a:ext cx="2589772" cy="714373"/>
            <a:chOff x="0" y="0"/>
            <a:chExt cx="2589770" cy="714371"/>
          </a:xfrm>
        </p:grpSpPr>
        <p:sp>
          <p:nvSpPr>
            <p:cNvPr id="43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35" name="共享用例库"/>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共享用例库</a:t>
              </a:r>
            </a:p>
          </p:txBody>
        </p:sp>
      </p:grpSp>
      <p:grpSp>
        <p:nvGrpSpPr>
          <p:cNvPr id="439" name="项目交接"/>
          <p:cNvGrpSpPr/>
          <p:nvPr/>
        </p:nvGrpSpPr>
        <p:grpSpPr>
          <a:xfrm>
            <a:off x="3876330" y="4922456"/>
            <a:ext cx="2589772" cy="714373"/>
            <a:chOff x="0" y="0"/>
            <a:chExt cx="2589770" cy="714371"/>
          </a:xfrm>
        </p:grpSpPr>
        <p:sp>
          <p:nvSpPr>
            <p:cNvPr id="43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38" name="项目交接"/>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项目交接</a:t>
              </a:r>
            </a:p>
          </p:txBody>
        </p:sp>
      </p:grpSp>
      <p:sp>
        <p:nvSpPr>
          <p:cNvPr id="440" name="文本框 384"/>
          <p:cNvSpPr txBox="1"/>
          <p:nvPr/>
        </p:nvSpPr>
        <p:spPr>
          <a:xfrm>
            <a:off x="7304861" y="6419716"/>
            <a:ext cx="1935991" cy="662939"/>
          </a:xfrm>
          <a:prstGeom prst="rect">
            <a:avLst/>
          </a:prstGeom>
          <a:ln w="12700">
            <a:miter lim="400000"/>
          </a:ln>
        </p:spPr>
        <p:txBody>
          <a:bodyPr lIns="45718" tIns="45718" rIns="45718" bIns="45718">
            <a:spAutoFit/>
          </a:bodyPr>
          <a:lstStyle>
            <a:lvl1pPr defTabSz="821690">
              <a:defRPr b="0">
                <a:solidFill>
                  <a:srgbClr val="5E5E5E"/>
                </a:solidFill>
              </a:defRPr>
            </a:lvl1pPr>
          </a:lstStyle>
          <a:p>
            <a:r>
              <a:t>甲团队</a:t>
            </a:r>
          </a:p>
        </p:txBody>
      </p:sp>
      <p:sp>
        <p:nvSpPr>
          <p:cNvPr id="441" name="文本框 386"/>
          <p:cNvSpPr txBox="1"/>
          <p:nvPr/>
        </p:nvSpPr>
        <p:spPr>
          <a:xfrm>
            <a:off x="1489536" y="7758141"/>
            <a:ext cx="3927428"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负责 A 项目全生命测试周期</a:t>
            </a:r>
          </a:p>
        </p:txBody>
      </p:sp>
      <p:sp>
        <p:nvSpPr>
          <p:cNvPr id="442" name="文本框 387"/>
          <p:cNvSpPr txBox="1"/>
          <p:nvPr/>
        </p:nvSpPr>
        <p:spPr>
          <a:xfrm>
            <a:off x="18822122" y="7686612"/>
            <a:ext cx="4436532"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负责 C 项目全生命测试周期</a:t>
            </a:r>
          </a:p>
        </p:txBody>
      </p:sp>
      <p:sp>
        <p:nvSpPr>
          <p:cNvPr id="443" name="文本框 388"/>
          <p:cNvSpPr txBox="1"/>
          <p:nvPr/>
        </p:nvSpPr>
        <p:spPr>
          <a:xfrm>
            <a:off x="10893666" y="7173572"/>
            <a:ext cx="2735330" cy="9296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共同参与项目测试（测试协同）</a:t>
            </a:r>
          </a:p>
        </p:txBody>
      </p:sp>
      <p:grpSp>
        <p:nvGrpSpPr>
          <p:cNvPr id="446" name="用例脑图"/>
          <p:cNvGrpSpPr/>
          <p:nvPr/>
        </p:nvGrpSpPr>
        <p:grpSpPr>
          <a:xfrm>
            <a:off x="6687570" y="4037295"/>
            <a:ext cx="2589772" cy="714373"/>
            <a:chOff x="0" y="0"/>
            <a:chExt cx="2589770" cy="714371"/>
          </a:xfrm>
        </p:grpSpPr>
        <p:sp>
          <p:nvSpPr>
            <p:cNvPr id="44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45" name="用例脑图"/>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用例脑图</a:t>
              </a:r>
            </a:p>
          </p:txBody>
        </p:sp>
      </p:grpSp>
      <p:grpSp>
        <p:nvGrpSpPr>
          <p:cNvPr id="449" name="场景编写"/>
          <p:cNvGrpSpPr/>
          <p:nvPr/>
        </p:nvGrpSpPr>
        <p:grpSpPr>
          <a:xfrm>
            <a:off x="6679014" y="4922456"/>
            <a:ext cx="2589772" cy="714373"/>
            <a:chOff x="0" y="0"/>
            <a:chExt cx="2589770" cy="714371"/>
          </a:xfrm>
        </p:grpSpPr>
        <p:sp>
          <p:nvSpPr>
            <p:cNvPr id="44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48" name="场景编写"/>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场景编写</a:t>
              </a:r>
            </a:p>
          </p:txBody>
        </p:sp>
      </p:grpSp>
      <p:sp>
        <p:nvSpPr>
          <p:cNvPr id="450" name="箭头: 左右 391"/>
          <p:cNvSpPr/>
          <p:nvPr/>
        </p:nvSpPr>
        <p:spPr>
          <a:xfrm>
            <a:off x="10596919" y="6479352"/>
            <a:ext cx="3328826" cy="554806"/>
          </a:xfrm>
          <a:prstGeom prst="leftRightArrow">
            <a:avLst>
              <a:gd name="adj1" fmla="val 50000"/>
              <a:gd name="adj2" fmla="val 50000"/>
            </a:avLst>
          </a:prstGeom>
          <a:ln>
            <a:solidFill>
              <a:srgbClr val="363535"/>
            </a:solidFill>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451" name="文本框 392"/>
          <p:cNvSpPr txBox="1"/>
          <p:nvPr/>
        </p:nvSpPr>
        <p:spPr>
          <a:xfrm>
            <a:off x="10978260" y="6089459"/>
            <a:ext cx="2566142"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t>人员调岗与交接</a:t>
            </a:r>
          </a:p>
        </p:txBody>
      </p:sp>
      <p:grpSp>
        <p:nvGrpSpPr>
          <p:cNvPr id="454" name="评审协同"/>
          <p:cNvGrpSpPr/>
          <p:nvPr/>
        </p:nvGrpSpPr>
        <p:grpSpPr>
          <a:xfrm>
            <a:off x="9493490" y="4040748"/>
            <a:ext cx="2589772" cy="714373"/>
            <a:chOff x="0" y="0"/>
            <a:chExt cx="2589770" cy="714371"/>
          </a:xfrm>
        </p:grpSpPr>
        <p:sp>
          <p:nvSpPr>
            <p:cNvPr id="452"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3" name="评审协同"/>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评审协同</a:t>
              </a:r>
            </a:p>
          </p:txBody>
        </p:sp>
      </p:grpSp>
      <p:grpSp>
        <p:nvGrpSpPr>
          <p:cNvPr id="457" name="计划制定"/>
          <p:cNvGrpSpPr/>
          <p:nvPr/>
        </p:nvGrpSpPr>
        <p:grpSpPr>
          <a:xfrm>
            <a:off x="9480143" y="4922456"/>
            <a:ext cx="2589772" cy="714373"/>
            <a:chOff x="0" y="0"/>
            <a:chExt cx="2589770" cy="714371"/>
          </a:xfrm>
        </p:grpSpPr>
        <p:sp>
          <p:nvSpPr>
            <p:cNvPr id="455"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6" name="计划制定"/>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计划制定</a:t>
              </a:r>
            </a:p>
          </p:txBody>
        </p:sp>
      </p:grpSp>
      <p:grpSp>
        <p:nvGrpSpPr>
          <p:cNvPr id="460" name="接口规范"/>
          <p:cNvGrpSpPr/>
          <p:nvPr/>
        </p:nvGrpSpPr>
        <p:grpSpPr>
          <a:xfrm>
            <a:off x="12301625" y="4040748"/>
            <a:ext cx="2589772" cy="714373"/>
            <a:chOff x="0" y="0"/>
            <a:chExt cx="2589770" cy="714371"/>
          </a:xfrm>
        </p:grpSpPr>
        <p:sp>
          <p:nvSpPr>
            <p:cNvPr id="458"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59" name="接口规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接口规范</a:t>
              </a:r>
            </a:p>
          </p:txBody>
        </p:sp>
      </p:grpSp>
      <p:grpSp>
        <p:nvGrpSpPr>
          <p:cNvPr id="463" name="脚本规范"/>
          <p:cNvGrpSpPr/>
          <p:nvPr/>
        </p:nvGrpSpPr>
        <p:grpSpPr>
          <a:xfrm>
            <a:off x="12282824" y="4922456"/>
            <a:ext cx="2589772" cy="714373"/>
            <a:chOff x="0" y="0"/>
            <a:chExt cx="2589770" cy="714371"/>
          </a:xfrm>
        </p:grpSpPr>
        <p:sp>
          <p:nvSpPr>
            <p:cNvPr id="461"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2" name="脚本规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脚本规范</a:t>
              </a:r>
            </a:p>
          </p:txBody>
        </p:sp>
      </p:grpSp>
      <p:grpSp>
        <p:nvGrpSpPr>
          <p:cNvPr id="466" name="数据度量"/>
          <p:cNvGrpSpPr/>
          <p:nvPr/>
        </p:nvGrpSpPr>
        <p:grpSpPr>
          <a:xfrm>
            <a:off x="17917898" y="4040748"/>
            <a:ext cx="2589772" cy="714373"/>
            <a:chOff x="0" y="0"/>
            <a:chExt cx="2589770" cy="714371"/>
          </a:xfrm>
        </p:grpSpPr>
        <p:sp>
          <p:nvSpPr>
            <p:cNvPr id="46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5" name="数据度量"/>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数据度量</a:t>
              </a:r>
            </a:p>
          </p:txBody>
        </p:sp>
      </p:grpSp>
      <p:grpSp>
        <p:nvGrpSpPr>
          <p:cNvPr id="469" name="报告分享"/>
          <p:cNvGrpSpPr/>
          <p:nvPr/>
        </p:nvGrpSpPr>
        <p:grpSpPr>
          <a:xfrm>
            <a:off x="17886638" y="4922456"/>
            <a:ext cx="2589772" cy="714373"/>
            <a:chOff x="0" y="0"/>
            <a:chExt cx="2589770" cy="714371"/>
          </a:xfrm>
        </p:grpSpPr>
        <p:sp>
          <p:nvSpPr>
            <p:cNvPr id="46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68" name="报告分享"/>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报告分享</a:t>
              </a:r>
            </a:p>
          </p:txBody>
        </p:sp>
      </p:grpSp>
      <p:grpSp>
        <p:nvGrpSpPr>
          <p:cNvPr id="472" name="版本管理"/>
          <p:cNvGrpSpPr/>
          <p:nvPr/>
        </p:nvGrpSpPr>
        <p:grpSpPr>
          <a:xfrm>
            <a:off x="15109761" y="4040748"/>
            <a:ext cx="2589773" cy="714373"/>
            <a:chOff x="0" y="0"/>
            <a:chExt cx="2589771" cy="714371"/>
          </a:xfrm>
        </p:grpSpPr>
        <p:sp>
          <p:nvSpPr>
            <p:cNvPr id="470" name="矩形"/>
            <p:cNvSpPr/>
            <p:nvPr/>
          </p:nvSpPr>
          <p:spPr>
            <a:xfrm>
              <a:off x="0" y="28412"/>
              <a:ext cx="2589772"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471" name="版本管理"/>
            <p:cNvSpPr txBox="1"/>
            <p:nvPr/>
          </p:nvSpPr>
          <p:spPr>
            <a:xfrm>
              <a:off x="0" y="-1"/>
              <a:ext cx="2589772" cy="714373"/>
            </a:xfrm>
            <a:prstGeom prst="rect">
              <a:avLst/>
            </a:prstGeom>
            <a:noFill/>
            <a:ln w="12700" cap="flat">
              <a:noFill/>
              <a:miter lim="400000"/>
            </a:ln>
            <a:effectLst/>
          </p:spPr>
          <p:txBody>
            <a:bodyPr wrap="square" lIns="71435" tIns="71435" rIns="71435" bIns="71435" numCol="1" anchor="ctr">
              <a:spAutoFit/>
            </a:bodyPr>
            <a:lstStyle/>
            <a:p>
              <a:pPr defTabSz="821690">
                <a:defRPr b="0">
                  <a:solidFill>
                    <a:srgbClr val="FFFFFF"/>
                  </a:solidFill>
                </a:defRPr>
              </a:pPr>
              <a:r>
                <a:t>版本</a:t>
              </a:r>
              <a:r>
                <a:rPr>
                  <a:latin typeface="Apple Braille" panose="05000000000000000000"/>
                  <a:ea typeface="Apple Braille" panose="05000000000000000000"/>
                  <a:cs typeface="Apple Braille" panose="05000000000000000000"/>
                  <a:sym typeface="Apple Braille" panose="05000000000000000000"/>
                </a:rPr>
                <a:t>管理</a:t>
              </a:r>
              <a:endParaRPr>
                <a:latin typeface="Apple Braille" panose="05000000000000000000"/>
                <a:ea typeface="Apple Braille" panose="05000000000000000000"/>
                <a:cs typeface="Apple Braille" panose="05000000000000000000"/>
                <a:sym typeface="Apple Braille" panose="05000000000000000000"/>
              </a:endParaRPr>
            </a:p>
          </p:txBody>
        </p:sp>
      </p:grpSp>
      <p:grpSp>
        <p:nvGrpSpPr>
          <p:cNvPr id="475" name="消息中心"/>
          <p:cNvGrpSpPr/>
          <p:nvPr/>
        </p:nvGrpSpPr>
        <p:grpSpPr>
          <a:xfrm>
            <a:off x="15085508" y="4922456"/>
            <a:ext cx="2589772" cy="714373"/>
            <a:chOff x="0" y="0"/>
            <a:chExt cx="2589770" cy="714371"/>
          </a:xfrm>
        </p:grpSpPr>
        <p:sp>
          <p:nvSpPr>
            <p:cNvPr id="473"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p>
          </p:txBody>
        </p:sp>
        <p:sp>
          <p:nvSpPr>
            <p:cNvPr id="474" name="消息中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t>消息中心</a:t>
              </a:r>
            </a:p>
          </p:txBody>
        </p:sp>
      </p:grpSp>
      <p:sp>
        <p:nvSpPr>
          <p:cNvPr id="476" name="文本框 411"/>
          <p:cNvSpPr txBox="1"/>
          <p:nvPr/>
        </p:nvSpPr>
        <p:spPr>
          <a:xfrm>
            <a:off x="15281811" y="6372747"/>
            <a:ext cx="1935991" cy="662939"/>
          </a:xfrm>
          <a:prstGeom prst="rect">
            <a:avLst/>
          </a:prstGeom>
          <a:ln w="12700">
            <a:miter lim="400000"/>
          </a:ln>
        </p:spPr>
        <p:txBody>
          <a:bodyPr lIns="45718" tIns="45718" rIns="45718" bIns="45718">
            <a:spAutoFit/>
          </a:bodyPr>
          <a:lstStyle>
            <a:lvl1pPr defTabSz="821690">
              <a:defRPr b="0">
                <a:solidFill>
                  <a:srgbClr val="5E5E5E"/>
                </a:solidFill>
              </a:defRPr>
            </a:lvl1pPr>
          </a:lstStyle>
          <a:p>
            <a:r>
              <a:t>乙团队</a:t>
            </a:r>
          </a:p>
        </p:txBody>
      </p:sp>
      <p:sp>
        <p:nvSpPr>
          <p:cNvPr id="477" name="矩形 412"/>
          <p:cNvSpPr/>
          <p:nvPr/>
        </p:nvSpPr>
        <p:spPr>
          <a:xfrm>
            <a:off x="2634171" y="3912001"/>
            <a:ext cx="18956114" cy="1853576"/>
          </a:xfrm>
          <a:prstGeom prst="rect">
            <a:avLst/>
          </a:prstGeom>
          <a:ln w="25400">
            <a:solidFill>
              <a:srgbClr val="929292"/>
            </a:solidFill>
            <a:miter lim="400000"/>
            <a:tailEnd type="triangle"/>
          </a:ln>
        </p:spPr>
        <p:txBody>
          <a:bodyPr lIns="71436" tIns="71436" rIns="71436" bIns="71436" anchor="ctr"/>
          <a:lstStyle/>
          <a:p>
            <a:pPr defTabSz="821690">
              <a:defRPr b="0">
                <a:solidFill>
                  <a:srgbClr val="5E5E5E"/>
                </a:solidFill>
                <a:latin typeface="+mn-lt"/>
                <a:ea typeface="+mn-ea"/>
                <a:cs typeface="+mn-cs"/>
                <a:sym typeface="Helvetica Neue Medium" panose="02000503000000020004"/>
              </a:defRPr>
            </a:pPr>
          </a:p>
        </p:txBody>
      </p:sp>
      <p:grpSp>
        <p:nvGrpSpPr>
          <p:cNvPr id="494" name="成组"/>
          <p:cNvGrpSpPr/>
          <p:nvPr/>
        </p:nvGrpSpPr>
        <p:grpSpPr>
          <a:xfrm>
            <a:off x="2463555" y="8426676"/>
            <a:ext cx="6068467" cy="3523736"/>
            <a:chOff x="0" y="0"/>
            <a:chExt cx="6068466" cy="3523734"/>
          </a:xfrm>
        </p:grpSpPr>
        <p:sp>
          <p:nvSpPr>
            <p:cNvPr id="478" name="MeterSphere 开源持续测试平台"/>
            <p:cNvSpPr/>
            <p:nvPr/>
          </p:nvSpPr>
          <p:spPr>
            <a:xfrm>
              <a:off x="0" y="-1"/>
              <a:ext cx="6068467" cy="3523735"/>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481" name="测试跟踪"/>
            <p:cNvGrpSpPr/>
            <p:nvPr/>
          </p:nvGrpSpPr>
          <p:grpSpPr>
            <a:xfrm>
              <a:off x="455138" y="1317366"/>
              <a:ext cx="2407462" cy="889002"/>
              <a:chOff x="0" y="0"/>
              <a:chExt cx="2407460" cy="889000"/>
            </a:xfrm>
          </p:grpSpPr>
          <p:sp>
            <p:nvSpPr>
              <p:cNvPr id="479"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0"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484" name="项目 A"/>
            <p:cNvGrpSpPr/>
            <p:nvPr/>
          </p:nvGrpSpPr>
          <p:grpSpPr>
            <a:xfrm>
              <a:off x="494232" y="173608"/>
              <a:ext cx="5080003" cy="889002"/>
              <a:chOff x="0" y="0"/>
              <a:chExt cx="5080001" cy="889000"/>
            </a:xfrm>
          </p:grpSpPr>
          <p:sp>
            <p:nvSpPr>
              <p:cNvPr id="482" name="矩形"/>
              <p:cNvSpPr/>
              <p:nvPr/>
            </p:nvSpPr>
            <p:spPr>
              <a:xfrm>
                <a:off x="0" y="0"/>
                <a:ext cx="5080002"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483" name="项目 A"/>
              <p:cNvSpPr txBox="1"/>
              <p:nvPr/>
            </p:nvSpPr>
            <p:spPr>
              <a:xfrm>
                <a:off x="0" y="55564"/>
                <a:ext cx="5080002"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A</a:t>
                </a:r>
              </a:p>
            </p:txBody>
          </p:sp>
        </p:grpSp>
        <p:grpSp>
          <p:nvGrpSpPr>
            <p:cNvPr id="487" name="测试跟踪"/>
            <p:cNvGrpSpPr/>
            <p:nvPr/>
          </p:nvGrpSpPr>
          <p:grpSpPr>
            <a:xfrm>
              <a:off x="3176447" y="1317366"/>
              <a:ext cx="2407463" cy="889002"/>
              <a:chOff x="0" y="0"/>
              <a:chExt cx="2407461" cy="889000"/>
            </a:xfrm>
          </p:grpSpPr>
          <p:sp>
            <p:nvSpPr>
              <p:cNvPr id="485"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6"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490" name="测试跟踪"/>
            <p:cNvGrpSpPr/>
            <p:nvPr/>
          </p:nvGrpSpPr>
          <p:grpSpPr>
            <a:xfrm>
              <a:off x="455138" y="2452189"/>
              <a:ext cx="2407462" cy="889002"/>
              <a:chOff x="0" y="0"/>
              <a:chExt cx="2407460" cy="889000"/>
            </a:xfrm>
          </p:grpSpPr>
          <p:sp>
            <p:nvSpPr>
              <p:cNvPr id="488"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89"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493" name="测试跟踪"/>
            <p:cNvGrpSpPr/>
            <p:nvPr/>
          </p:nvGrpSpPr>
          <p:grpSpPr>
            <a:xfrm>
              <a:off x="3176447" y="2452189"/>
              <a:ext cx="2407463" cy="889002"/>
              <a:chOff x="0" y="0"/>
              <a:chExt cx="2407461" cy="889000"/>
            </a:xfrm>
          </p:grpSpPr>
          <p:sp>
            <p:nvSpPr>
              <p:cNvPr id="491"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92"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grpSp>
        <p:nvGrpSpPr>
          <p:cNvPr id="511" name="成组"/>
          <p:cNvGrpSpPr/>
          <p:nvPr/>
        </p:nvGrpSpPr>
        <p:grpSpPr>
          <a:xfrm>
            <a:off x="9049222" y="8492356"/>
            <a:ext cx="6068466" cy="3523736"/>
            <a:chOff x="0" y="0"/>
            <a:chExt cx="6068465" cy="3523734"/>
          </a:xfrm>
        </p:grpSpPr>
        <p:sp>
          <p:nvSpPr>
            <p:cNvPr id="495" name="MeterSphere 开源持续测试平台"/>
            <p:cNvSpPr/>
            <p:nvPr/>
          </p:nvSpPr>
          <p:spPr>
            <a:xfrm>
              <a:off x="-1" y="0"/>
              <a:ext cx="6068467" cy="3523736"/>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498" name="测试跟踪"/>
            <p:cNvGrpSpPr/>
            <p:nvPr/>
          </p:nvGrpSpPr>
          <p:grpSpPr>
            <a:xfrm>
              <a:off x="455138" y="1317366"/>
              <a:ext cx="2407462" cy="889002"/>
              <a:chOff x="0" y="0"/>
              <a:chExt cx="2407460" cy="889000"/>
            </a:xfrm>
          </p:grpSpPr>
          <p:sp>
            <p:nvSpPr>
              <p:cNvPr id="496"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497"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501" name="项目 B"/>
            <p:cNvGrpSpPr/>
            <p:nvPr/>
          </p:nvGrpSpPr>
          <p:grpSpPr>
            <a:xfrm>
              <a:off x="494232" y="173608"/>
              <a:ext cx="5080002" cy="889002"/>
              <a:chOff x="0" y="0"/>
              <a:chExt cx="5080001" cy="889000"/>
            </a:xfrm>
          </p:grpSpPr>
          <p:sp>
            <p:nvSpPr>
              <p:cNvPr id="499" name="矩形"/>
              <p:cNvSpPr/>
              <p:nvPr/>
            </p:nvSpPr>
            <p:spPr>
              <a:xfrm>
                <a:off x="-1" y="0"/>
                <a:ext cx="5080003"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500" name="项目 B"/>
              <p:cNvSpPr txBox="1"/>
              <p:nvPr/>
            </p:nvSpPr>
            <p:spPr>
              <a:xfrm>
                <a:off x="-1" y="55564"/>
                <a:ext cx="5080003"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B</a:t>
                </a:r>
              </a:p>
            </p:txBody>
          </p:sp>
        </p:grpSp>
        <p:grpSp>
          <p:nvGrpSpPr>
            <p:cNvPr id="504" name="测试跟踪"/>
            <p:cNvGrpSpPr/>
            <p:nvPr/>
          </p:nvGrpSpPr>
          <p:grpSpPr>
            <a:xfrm>
              <a:off x="3176447" y="1317366"/>
              <a:ext cx="2407463" cy="889002"/>
              <a:chOff x="0" y="0"/>
              <a:chExt cx="2407461" cy="889000"/>
            </a:xfrm>
          </p:grpSpPr>
          <p:sp>
            <p:nvSpPr>
              <p:cNvPr id="502"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3"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507" name="测试跟踪"/>
            <p:cNvGrpSpPr/>
            <p:nvPr/>
          </p:nvGrpSpPr>
          <p:grpSpPr>
            <a:xfrm>
              <a:off x="455138" y="2452190"/>
              <a:ext cx="2407462" cy="889002"/>
              <a:chOff x="0" y="0"/>
              <a:chExt cx="2407460" cy="889000"/>
            </a:xfrm>
          </p:grpSpPr>
          <p:sp>
            <p:nvSpPr>
              <p:cNvPr id="505"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6"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510" name="测试跟踪"/>
            <p:cNvGrpSpPr/>
            <p:nvPr/>
          </p:nvGrpSpPr>
          <p:grpSpPr>
            <a:xfrm>
              <a:off x="3176447" y="2452190"/>
              <a:ext cx="2407463" cy="889002"/>
              <a:chOff x="0" y="0"/>
              <a:chExt cx="2407461" cy="889000"/>
            </a:xfrm>
          </p:grpSpPr>
          <p:sp>
            <p:nvSpPr>
              <p:cNvPr id="508"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09"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grpSp>
        <p:nvGrpSpPr>
          <p:cNvPr id="528" name="成组"/>
          <p:cNvGrpSpPr/>
          <p:nvPr/>
        </p:nvGrpSpPr>
        <p:grpSpPr>
          <a:xfrm>
            <a:off x="15692434" y="8492358"/>
            <a:ext cx="6068468" cy="3523735"/>
            <a:chOff x="0" y="0"/>
            <a:chExt cx="6068466" cy="3523734"/>
          </a:xfrm>
        </p:grpSpPr>
        <p:sp>
          <p:nvSpPr>
            <p:cNvPr id="512" name="MeterSphere 开源持续测试平台"/>
            <p:cNvSpPr/>
            <p:nvPr/>
          </p:nvSpPr>
          <p:spPr>
            <a:xfrm>
              <a:off x="0" y="-1"/>
              <a:ext cx="6068467" cy="3523735"/>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p>
          </p:txBody>
        </p:sp>
        <p:grpSp>
          <p:nvGrpSpPr>
            <p:cNvPr id="515" name="测试跟踪"/>
            <p:cNvGrpSpPr/>
            <p:nvPr/>
          </p:nvGrpSpPr>
          <p:grpSpPr>
            <a:xfrm>
              <a:off x="455138" y="1317366"/>
              <a:ext cx="2407462" cy="889002"/>
              <a:chOff x="0" y="0"/>
              <a:chExt cx="2407460" cy="889000"/>
            </a:xfrm>
          </p:grpSpPr>
          <p:sp>
            <p:nvSpPr>
              <p:cNvPr id="513"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14"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测试跟踪</a:t>
                </a:r>
              </a:p>
            </p:txBody>
          </p:sp>
        </p:grpSp>
        <p:grpSp>
          <p:nvGrpSpPr>
            <p:cNvPr id="518" name="项目 C"/>
            <p:cNvGrpSpPr/>
            <p:nvPr/>
          </p:nvGrpSpPr>
          <p:grpSpPr>
            <a:xfrm>
              <a:off x="494232" y="173608"/>
              <a:ext cx="5080003" cy="889002"/>
              <a:chOff x="0" y="0"/>
              <a:chExt cx="5080001" cy="889000"/>
            </a:xfrm>
          </p:grpSpPr>
          <p:sp>
            <p:nvSpPr>
              <p:cNvPr id="516" name="矩形"/>
              <p:cNvSpPr/>
              <p:nvPr/>
            </p:nvSpPr>
            <p:spPr>
              <a:xfrm>
                <a:off x="0" y="0"/>
                <a:ext cx="5080002"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517" name="项目 C"/>
              <p:cNvSpPr txBox="1"/>
              <p:nvPr/>
            </p:nvSpPr>
            <p:spPr>
              <a:xfrm>
                <a:off x="0" y="55564"/>
                <a:ext cx="5080002"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项目 C</a:t>
                </a:r>
              </a:p>
            </p:txBody>
          </p:sp>
        </p:grpSp>
        <p:grpSp>
          <p:nvGrpSpPr>
            <p:cNvPr id="521" name="测试跟踪"/>
            <p:cNvGrpSpPr/>
            <p:nvPr/>
          </p:nvGrpSpPr>
          <p:grpSpPr>
            <a:xfrm>
              <a:off x="3176447" y="1317366"/>
              <a:ext cx="2407463" cy="889002"/>
              <a:chOff x="0" y="0"/>
              <a:chExt cx="2407461" cy="889000"/>
            </a:xfrm>
          </p:grpSpPr>
          <p:sp>
            <p:nvSpPr>
              <p:cNvPr id="519"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0"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接口测试</a:t>
                </a:r>
              </a:p>
            </p:txBody>
          </p:sp>
        </p:grpSp>
        <p:grpSp>
          <p:nvGrpSpPr>
            <p:cNvPr id="524" name="测试跟踪"/>
            <p:cNvGrpSpPr/>
            <p:nvPr/>
          </p:nvGrpSpPr>
          <p:grpSpPr>
            <a:xfrm>
              <a:off x="455138" y="2452189"/>
              <a:ext cx="2407462" cy="889002"/>
              <a:chOff x="0" y="0"/>
              <a:chExt cx="2407460" cy="889000"/>
            </a:xfrm>
          </p:grpSpPr>
          <p:sp>
            <p:nvSpPr>
              <p:cNvPr id="522"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3"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UI 测试</a:t>
                </a:r>
              </a:p>
            </p:txBody>
          </p:sp>
        </p:grpSp>
        <p:grpSp>
          <p:nvGrpSpPr>
            <p:cNvPr id="527" name="测试跟踪"/>
            <p:cNvGrpSpPr/>
            <p:nvPr/>
          </p:nvGrpSpPr>
          <p:grpSpPr>
            <a:xfrm>
              <a:off x="3176447" y="2452189"/>
              <a:ext cx="2407463" cy="889002"/>
              <a:chOff x="0" y="0"/>
              <a:chExt cx="2407461" cy="889000"/>
            </a:xfrm>
          </p:grpSpPr>
          <p:sp>
            <p:nvSpPr>
              <p:cNvPr id="525"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p>
            </p:txBody>
          </p:sp>
          <p:sp>
            <p:nvSpPr>
              <p:cNvPr id="526"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t>性能测试</a:t>
                </a:r>
              </a:p>
            </p:txBody>
          </p:sp>
        </p:grpSp>
      </p:grpSp>
      <p:sp>
        <p:nvSpPr>
          <p:cNvPr id="529" name="形状"/>
          <p:cNvSpPr/>
          <p:nvPr/>
        </p:nvSpPr>
        <p:spPr>
          <a:xfrm>
            <a:off x="6468639" y="6372764"/>
            <a:ext cx="960000" cy="790917"/>
          </a:xfrm>
          <a:custGeom>
            <a:avLst/>
            <a:gdLst/>
            <a:ahLst/>
            <a:cxnLst>
              <a:cxn ang="0">
                <a:pos x="wd2" y="hd2"/>
              </a:cxn>
              <a:cxn ang="5400000">
                <a:pos x="wd2" y="hd2"/>
              </a:cxn>
              <a:cxn ang="10800000">
                <a:pos x="wd2" y="hd2"/>
              </a:cxn>
              <a:cxn ang="16200000">
                <a:pos x="wd2" y="hd2"/>
              </a:cxn>
            </a:cxnLst>
            <a:rect l="0" t="0" r="r" b="b"/>
            <a:pathLst>
              <a:path w="21343" h="20937" extrusionOk="0">
                <a:moveTo>
                  <a:pt x="13084" y="11936"/>
                </a:moveTo>
                <a:cubicBezTo>
                  <a:pt x="12449" y="11936"/>
                  <a:pt x="11814" y="11936"/>
                  <a:pt x="11178" y="11936"/>
                </a:cubicBezTo>
                <a:cubicBezTo>
                  <a:pt x="10861" y="11936"/>
                  <a:pt x="10543" y="11936"/>
                  <a:pt x="10225" y="11557"/>
                </a:cubicBezTo>
                <a:cubicBezTo>
                  <a:pt x="9908" y="11178"/>
                  <a:pt x="9908" y="10421"/>
                  <a:pt x="9590" y="10042"/>
                </a:cubicBezTo>
                <a:cubicBezTo>
                  <a:pt x="10225" y="9284"/>
                  <a:pt x="10543" y="8905"/>
                  <a:pt x="10543" y="8147"/>
                </a:cubicBezTo>
                <a:cubicBezTo>
                  <a:pt x="10861" y="7768"/>
                  <a:pt x="11178" y="7768"/>
                  <a:pt x="11178" y="7389"/>
                </a:cubicBezTo>
                <a:cubicBezTo>
                  <a:pt x="11178" y="7010"/>
                  <a:pt x="11496" y="6631"/>
                  <a:pt x="11496" y="5873"/>
                </a:cubicBezTo>
                <a:cubicBezTo>
                  <a:pt x="11496" y="5873"/>
                  <a:pt x="11496" y="5873"/>
                  <a:pt x="11496" y="5873"/>
                </a:cubicBezTo>
                <a:cubicBezTo>
                  <a:pt x="11178" y="5494"/>
                  <a:pt x="11178" y="5494"/>
                  <a:pt x="11178" y="5494"/>
                </a:cubicBezTo>
                <a:cubicBezTo>
                  <a:pt x="11178" y="5494"/>
                  <a:pt x="11178" y="5494"/>
                  <a:pt x="11178" y="5494"/>
                </a:cubicBezTo>
                <a:cubicBezTo>
                  <a:pt x="11496" y="3221"/>
                  <a:pt x="11178" y="2084"/>
                  <a:pt x="10225" y="1326"/>
                </a:cubicBezTo>
                <a:cubicBezTo>
                  <a:pt x="8955" y="-190"/>
                  <a:pt x="6414" y="-190"/>
                  <a:pt x="5143" y="947"/>
                </a:cubicBezTo>
                <a:cubicBezTo>
                  <a:pt x="4190" y="1705"/>
                  <a:pt x="3872" y="3221"/>
                  <a:pt x="3872" y="5494"/>
                </a:cubicBezTo>
                <a:cubicBezTo>
                  <a:pt x="3872" y="5494"/>
                  <a:pt x="3872" y="5494"/>
                  <a:pt x="3872" y="5494"/>
                </a:cubicBezTo>
                <a:cubicBezTo>
                  <a:pt x="3872" y="5873"/>
                  <a:pt x="3872" y="5873"/>
                  <a:pt x="3872" y="5873"/>
                </a:cubicBezTo>
                <a:cubicBezTo>
                  <a:pt x="3872" y="5873"/>
                  <a:pt x="3872" y="5873"/>
                  <a:pt x="3872" y="5873"/>
                </a:cubicBezTo>
                <a:cubicBezTo>
                  <a:pt x="3872" y="6631"/>
                  <a:pt x="3872" y="7010"/>
                  <a:pt x="3872" y="7389"/>
                </a:cubicBezTo>
                <a:cubicBezTo>
                  <a:pt x="3872" y="7768"/>
                  <a:pt x="4190" y="7768"/>
                  <a:pt x="4508" y="8147"/>
                </a:cubicBezTo>
                <a:cubicBezTo>
                  <a:pt x="4508" y="8526"/>
                  <a:pt x="4825" y="9284"/>
                  <a:pt x="5143" y="9663"/>
                </a:cubicBezTo>
                <a:cubicBezTo>
                  <a:pt x="5143" y="10421"/>
                  <a:pt x="4825" y="11178"/>
                  <a:pt x="4508" y="11557"/>
                </a:cubicBezTo>
                <a:cubicBezTo>
                  <a:pt x="4508" y="11557"/>
                  <a:pt x="4190" y="11936"/>
                  <a:pt x="3555" y="11557"/>
                </a:cubicBezTo>
                <a:cubicBezTo>
                  <a:pt x="3237" y="11557"/>
                  <a:pt x="2602" y="11557"/>
                  <a:pt x="2284" y="11557"/>
                </a:cubicBezTo>
                <a:cubicBezTo>
                  <a:pt x="696" y="13452"/>
                  <a:pt x="-257" y="16863"/>
                  <a:pt x="61" y="19515"/>
                </a:cubicBezTo>
                <a:cubicBezTo>
                  <a:pt x="2284" y="21410"/>
                  <a:pt x="13402" y="21410"/>
                  <a:pt x="14990" y="19515"/>
                </a:cubicBezTo>
                <a:cubicBezTo>
                  <a:pt x="14990" y="17242"/>
                  <a:pt x="14672" y="13831"/>
                  <a:pt x="13084" y="11936"/>
                </a:cubicBezTo>
                <a:close/>
                <a:moveTo>
                  <a:pt x="19755" y="8147"/>
                </a:moveTo>
                <a:cubicBezTo>
                  <a:pt x="21025" y="9284"/>
                  <a:pt x="21343" y="11936"/>
                  <a:pt x="21343" y="13452"/>
                </a:cubicBezTo>
                <a:cubicBezTo>
                  <a:pt x="20708" y="14210"/>
                  <a:pt x="18167" y="14210"/>
                  <a:pt x="15625" y="14210"/>
                </a:cubicBezTo>
                <a:cubicBezTo>
                  <a:pt x="15308" y="12694"/>
                  <a:pt x="14672" y="11557"/>
                  <a:pt x="13719" y="10799"/>
                </a:cubicBezTo>
                <a:cubicBezTo>
                  <a:pt x="13402" y="10042"/>
                  <a:pt x="13402" y="10042"/>
                  <a:pt x="13402" y="10042"/>
                </a:cubicBezTo>
                <a:cubicBezTo>
                  <a:pt x="13084" y="10042"/>
                  <a:pt x="13084" y="10042"/>
                  <a:pt x="13084" y="10042"/>
                </a:cubicBezTo>
                <a:cubicBezTo>
                  <a:pt x="12449" y="10042"/>
                  <a:pt x="11814" y="10042"/>
                  <a:pt x="11178" y="10042"/>
                </a:cubicBezTo>
                <a:cubicBezTo>
                  <a:pt x="11178" y="10042"/>
                  <a:pt x="11178" y="10042"/>
                  <a:pt x="11178" y="10042"/>
                </a:cubicBezTo>
                <a:cubicBezTo>
                  <a:pt x="11496" y="10042"/>
                  <a:pt x="11814" y="9284"/>
                  <a:pt x="11814" y="8905"/>
                </a:cubicBezTo>
                <a:cubicBezTo>
                  <a:pt x="12131" y="8905"/>
                  <a:pt x="12131" y="8526"/>
                  <a:pt x="12449" y="8147"/>
                </a:cubicBezTo>
                <a:cubicBezTo>
                  <a:pt x="12767" y="8147"/>
                  <a:pt x="13084" y="8147"/>
                  <a:pt x="13402" y="8147"/>
                </a:cubicBezTo>
                <a:cubicBezTo>
                  <a:pt x="13719" y="8147"/>
                  <a:pt x="13719" y="8147"/>
                  <a:pt x="14037" y="7768"/>
                </a:cubicBezTo>
                <a:cubicBezTo>
                  <a:pt x="14037" y="7768"/>
                  <a:pt x="14355" y="7010"/>
                  <a:pt x="14355" y="6631"/>
                </a:cubicBezTo>
                <a:cubicBezTo>
                  <a:pt x="14037" y="6252"/>
                  <a:pt x="14037" y="5873"/>
                  <a:pt x="13719" y="5494"/>
                </a:cubicBezTo>
                <a:cubicBezTo>
                  <a:pt x="13719" y="5115"/>
                  <a:pt x="13402" y="5115"/>
                  <a:pt x="13402" y="4736"/>
                </a:cubicBezTo>
                <a:cubicBezTo>
                  <a:pt x="13402" y="4736"/>
                  <a:pt x="13402" y="4357"/>
                  <a:pt x="13402" y="3978"/>
                </a:cubicBezTo>
                <a:cubicBezTo>
                  <a:pt x="13402" y="3599"/>
                  <a:pt x="13402" y="3599"/>
                  <a:pt x="13402" y="3599"/>
                </a:cubicBezTo>
                <a:cubicBezTo>
                  <a:pt x="13402" y="3599"/>
                  <a:pt x="13402" y="3599"/>
                  <a:pt x="13402" y="3599"/>
                </a:cubicBezTo>
                <a:cubicBezTo>
                  <a:pt x="13402" y="3599"/>
                  <a:pt x="13402" y="3599"/>
                  <a:pt x="13402" y="3599"/>
                </a:cubicBezTo>
                <a:cubicBezTo>
                  <a:pt x="13402" y="2084"/>
                  <a:pt x="13719" y="947"/>
                  <a:pt x="14355" y="568"/>
                </a:cubicBezTo>
                <a:cubicBezTo>
                  <a:pt x="15308" y="-190"/>
                  <a:pt x="16896" y="-190"/>
                  <a:pt x="17849" y="568"/>
                </a:cubicBezTo>
                <a:cubicBezTo>
                  <a:pt x="18484" y="1326"/>
                  <a:pt x="18802" y="2084"/>
                  <a:pt x="18484" y="3599"/>
                </a:cubicBezTo>
                <a:cubicBezTo>
                  <a:pt x="18484" y="3599"/>
                  <a:pt x="18484" y="3599"/>
                  <a:pt x="18484" y="3599"/>
                </a:cubicBezTo>
                <a:cubicBezTo>
                  <a:pt x="18802" y="3599"/>
                  <a:pt x="18802" y="3599"/>
                  <a:pt x="18802" y="3599"/>
                </a:cubicBezTo>
                <a:cubicBezTo>
                  <a:pt x="18802" y="3978"/>
                  <a:pt x="18802" y="3978"/>
                  <a:pt x="18802" y="3978"/>
                </a:cubicBezTo>
                <a:cubicBezTo>
                  <a:pt x="18802" y="4357"/>
                  <a:pt x="18484" y="4736"/>
                  <a:pt x="18484" y="4736"/>
                </a:cubicBezTo>
                <a:cubicBezTo>
                  <a:pt x="18484" y="5115"/>
                  <a:pt x="18484" y="5115"/>
                  <a:pt x="18167" y="5494"/>
                </a:cubicBezTo>
                <a:cubicBezTo>
                  <a:pt x="18167" y="5873"/>
                  <a:pt x="17849" y="6252"/>
                  <a:pt x="17531" y="6631"/>
                </a:cubicBezTo>
                <a:cubicBezTo>
                  <a:pt x="17531" y="7010"/>
                  <a:pt x="17849" y="7389"/>
                  <a:pt x="17849" y="7768"/>
                </a:cubicBezTo>
                <a:cubicBezTo>
                  <a:pt x="18167" y="8147"/>
                  <a:pt x="18167" y="8147"/>
                  <a:pt x="18484" y="8147"/>
                </a:cubicBezTo>
                <a:cubicBezTo>
                  <a:pt x="18802" y="8147"/>
                  <a:pt x="19437" y="8147"/>
                  <a:pt x="19755" y="8147"/>
                </a:cubicBezTo>
                <a:close/>
              </a:path>
            </a:pathLst>
          </a:custGeom>
          <a:solidFill>
            <a:schemeClr val="accent1">
              <a:lumOff val="16847"/>
            </a:schemeClr>
          </a:solidFill>
          <a:ln w="12700">
            <a:miter lim="400000"/>
          </a:ln>
        </p:spPr>
        <p:txBody>
          <a:bodyPr lIns="71436" tIns="71436" rIns="71436" bIns="71436"/>
          <a:lstStyle/>
          <a:p>
            <a:pPr algn="l" defTabSz="914400">
              <a:defRPr sz="3600" b="0">
                <a:latin typeface="Trebuchet MS" panose="020B0603020202020204"/>
                <a:ea typeface="Trebuchet MS" panose="020B0603020202020204"/>
                <a:cs typeface="Trebuchet MS" panose="020B0603020202020204"/>
                <a:sym typeface="Trebuchet MS" panose="020B0603020202020204"/>
              </a:defRPr>
            </a:pPr>
          </a:p>
        </p:txBody>
      </p:sp>
      <p:sp>
        <p:nvSpPr>
          <p:cNvPr id="530" name="连接线"/>
          <p:cNvSpPr/>
          <p:nvPr/>
        </p:nvSpPr>
        <p:spPr>
          <a:xfrm>
            <a:off x="6255544" y="7082655"/>
            <a:ext cx="1405588" cy="13313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79" y="13019"/>
                  <a:pt x="12779" y="5819"/>
                  <a:pt x="21600" y="0"/>
                </a:cubicBezTo>
              </a:path>
            </a:pathLst>
          </a:custGeom>
          <a:ln w="50800">
            <a:solidFill>
              <a:srgbClr val="783887"/>
            </a:solidFill>
            <a:miter lim="400000"/>
            <a:headEnd type="triangle"/>
          </a:ln>
        </p:spPr>
        <p:txBody>
          <a:bodyPr lIns="71436" tIns="71436" rIns="71436" bIns="71436"/>
          <a:lstStyle/>
          <a:p>
            <a:pPr defTabSz="821690"/>
          </a:p>
        </p:txBody>
      </p:sp>
      <p:sp>
        <p:nvSpPr>
          <p:cNvPr id="531" name="连接线"/>
          <p:cNvSpPr/>
          <p:nvPr/>
        </p:nvSpPr>
        <p:spPr>
          <a:xfrm>
            <a:off x="9240849" y="6974695"/>
            <a:ext cx="2709022" cy="15049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53" y="12507"/>
                  <a:pt x="10953" y="5307"/>
                  <a:pt x="0" y="0"/>
                </a:cubicBezTo>
              </a:path>
            </a:pathLst>
          </a:custGeom>
          <a:ln w="50800">
            <a:solidFill>
              <a:srgbClr val="783887"/>
            </a:solidFill>
            <a:miter lim="400000"/>
            <a:headEnd type="triangle"/>
          </a:ln>
        </p:spPr>
        <p:txBody>
          <a:bodyPr lIns="71436" tIns="71436" rIns="71436" bIns="71436"/>
          <a:lstStyle/>
          <a:p>
            <a:pPr defTabSz="821690"/>
          </a:p>
        </p:txBody>
      </p:sp>
      <p:sp>
        <p:nvSpPr>
          <p:cNvPr id="532" name="连接线"/>
          <p:cNvSpPr/>
          <p:nvPr/>
        </p:nvSpPr>
        <p:spPr>
          <a:xfrm>
            <a:off x="12914396" y="7022390"/>
            <a:ext cx="2367417" cy="14572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91" y="13031"/>
                  <a:pt x="12091" y="5831"/>
                  <a:pt x="21600" y="0"/>
                </a:cubicBezTo>
              </a:path>
            </a:pathLst>
          </a:custGeom>
          <a:ln w="50800">
            <a:solidFill>
              <a:srgbClr val="783887"/>
            </a:solidFill>
            <a:miter lim="400000"/>
            <a:headEnd type="triangle"/>
          </a:ln>
        </p:spPr>
        <p:txBody>
          <a:bodyPr lIns="71436" tIns="71436" rIns="71436" bIns="71436"/>
          <a:lstStyle/>
          <a:p>
            <a:pPr defTabSz="821690"/>
          </a:p>
        </p:txBody>
      </p:sp>
      <p:sp>
        <p:nvSpPr>
          <p:cNvPr id="533" name="连接线"/>
          <p:cNvSpPr/>
          <p:nvPr/>
        </p:nvSpPr>
        <p:spPr>
          <a:xfrm>
            <a:off x="17075895" y="7035685"/>
            <a:ext cx="1167429" cy="1363077"/>
          </a:xfrm>
          <a:custGeom>
            <a:avLst/>
            <a:gdLst/>
            <a:ahLst/>
            <a:cxnLst>
              <a:cxn ang="0">
                <a:pos x="wd2" y="hd2"/>
              </a:cxn>
              <a:cxn ang="5400000">
                <a:pos x="wd2" y="hd2"/>
              </a:cxn>
              <a:cxn ang="10800000">
                <a:pos x="wd2" y="hd2"/>
              </a:cxn>
              <a:cxn ang="16200000">
                <a:pos x="wd2" y="hd2"/>
              </a:cxn>
            </a:cxnLst>
            <a:rect l="0" t="0" r="r" b="b"/>
            <a:pathLst>
              <a:path w="19403" h="21600" extrusionOk="0">
                <a:moveTo>
                  <a:pt x="18722" y="21600"/>
                </a:moveTo>
                <a:cubicBezTo>
                  <a:pt x="21600" y="14064"/>
                  <a:pt x="15359" y="6864"/>
                  <a:pt x="0" y="0"/>
                </a:cubicBezTo>
              </a:path>
            </a:pathLst>
          </a:custGeom>
          <a:ln w="50800">
            <a:solidFill>
              <a:srgbClr val="783887"/>
            </a:solidFill>
            <a:miter lim="400000"/>
            <a:headEnd type="triangle"/>
          </a:ln>
        </p:spPr>
        <p:txBody>
          <a:bodyPr lIns="71436" tIns="71436" rIns="71436" bIns="71436"/>
          <a:lstStyle/>
          <a:p>
            <a:pPr defTabSz="821690"/>
          </a:p>
        </p:txBody>
      </p:sp>
      <p:sp>
        <p:nvSpPr>
          <p:cNvPr id="534" name="形状"/>
          <p:cNvSpPr/>
          <p:nvPr/>
        </p:nvSpPr>
        <p:spPr>
          <a:xfrm>
            <a:off x="17324221" y="6372764"/>
            <a:ext cx="960000" cy="790917"/>
          </a:xfrm>
          <a:custGeom>
            <a:avLst/>
            <a:gdLst/>
            <a:ahLst/>
            <a:cxnLst>
              <a:cxn ang="0">
                <a:pos x="wd2" y="hd2"/>
              </a:cxn>
              <a:cxn ang="5400000">
                <a:pos x="wd2" y="hd2"/>
              </a:cxn>
              <a:cxn ang="10800000">
                <a:pos x="wd2" y="hd2"/>
              </a:cxn>
              <a:cxn ang="16200000">
                <a:pos x="wd2" y="hd2"/>
              </a:cxn>
            </a:cxnLst>
            <a:rect l="0" t="0" r="r" b="b"/>
            <a:pathLst>
              <a:path w="21343" h="20937" extrusionOk="0">
                <a:moveTo>
                  <a:pt x="13084" y="11936"/>
                </a:moveTo>
                <a:cubicBezTo>
                  <a:pt x="12449" y="11936"/>
                  <a:pt x="11814" y="11936"/>
                  <a:pt x="11178" y="11936"/>
                </a:cubicBezTo>
                <a:cubicBezTo>
                  <a:pt x="10861" y="11936"/>
                  <a:pt x="10543" y="11936"/>
                  <a:pt x="10225" y="11557"/>
                </a:cubicBezTo>
                <a:cubicBezTo>
                  <a:pt x="9908" y="11178"/>
                  <a:pt x="9908" y="10421"/>
                  <a:pt x="9590" y="10042"/>
                </a:cubicBezTo>
                <a:cubicBezTo>
                  <a:pt x="10225" y="9284"/>
                  <a:pt x="10543" y="8905"/>
                  <a:pt x="10543" y="8147"/>
                </a:cubicBezTo>
                <a:cubicBezTo>
                  <a:pt x="10861" y="7768"/>
                  <a:pt x="11178" y="7768"/>
                  <a:pt x="11178" y="7389"/>
                </a:cubicBezTo>
                <a:cubicBezTo>
                  <a:pt x="11178" y="7010"/>
                  <a:pt x="11496" y="6631"/>
                  <a:pt x="11496" y="5873"/>
                </a:cubicBezTo>
                <a:cubicBezTo>
                  <a:pt x="11496" y="5873"/>
                  <a:pt x="11496" y="5873"/>
                  <a:pt x="11496" y="5873"/>
                </a:cubicBezTo>
                <a:cubicBezTo>
                  <a:pt x="11178" y="5494"/>
                  <a:pt x="11178" y="5494"/>
                  <a:pt x="11178" y="5494"/>
                </a:cubicBezTo>
                <a:cubicBezTo>
                  <a:pt x="11178" y="5494"/>
                  <a:pt x="11178" y="5494"/>
                  <a:pt x="11178" y="5494"/>
                </a:cubicBezTo>
                <a:cubicBezTo>
                  <a:pt x="11496" y="3221"/>
                  <a:pt x="11178" y="2084"/>
                  <a:pt x="10225" y="1326"/>
                </a:cubicBezTo>
                <a:cubicBezTo>
                  <a:pt x="8955" y="-190"/>
                  <a:pt x="6414" y="-190"/>
                  <a:pt x="5143" y="947"/>
                </a:cubicBezTo>
                <a:cubicBezTo>
                  <a:pt x="4190" y="1705"/>
                  <a:pt x="3872" y="3221"/>
                  <a:pt x="3872" y="5494"/>
                </a:cubicBezTo>
                <a:cubicBezTo>
                  <a:pt x="3872" y="5494"/>
                  <a:pt x="3872" y="5494"/>
                  <a:pt x="3872" y="5494"/>
                </a:cubicBezTo>
                <a:cubicBezTo>
                  <a:pt x="3872" y="5873"/>
                  <a:pt x="3872" y="5873"/>
                  <a:pt x="3872" y="5873"/>
                </a:cubicBezTo>
                <a:cubicBezTo>
                  <a:pt x="3872" y="5873"/>
                  <a:pt x="3872" y="5873"/>
                  <a:pt x="3872" y="5873"/>
                </a:cubicBezTo>
                <a:cubicBezTo>
                  <a:pt x="3872" y="6631"/>
                  <a:pt x="3872" y="7010"/>
                  <a:pt x="3872" y="7389"/>
                </a:cubicBezTo>
                <a:cubicBezTo>
                  <a:pt x="3872" y="7768"/>
                  <a:pt x="4190" y="7768"/>
                  <a:pt x="4508" y="8147"/>
                </a:cubicBezTo>
                <a:cubicBezTo>
                  <a:pt x="4508" y="8526"/>
                  <a:pt x="4825" y="9284"/>
                  <a:pt x="5143" y="9663"/>
                </a:cubicBezTo>
                <a:cubicBezTo>
                  <a:pt x="5143" y="10421"/>
                  <a:pt x="4825" y="11178"/>
                  <a:pt x="4508" y="11557"/>
                </a:cubicBezTo>
                <a:cubicBezTo>
                  <a:pt x="4508" y="11557"/>
                  <a:pt x="4190" y="11936"/>
                  <a:pt x="3555" y="11557"/>
                </a:cubicBezTo>
                <a:cubicBezTo>
                  <a:pt x="3237" y="11557"/>
                  <a:pt x="2602" y="11557"/>
                  <a:pt x="2284" y="11557"/>
                </a:cubicBezTo>
                <a:cubicBezTo>
                  <a:pt x="696" y="13452"/>
                  <a:pt x="-257" y="16863"/>
                  <a:pt x="61" y="19515"/>
                </a:cubicBezTo>
                <a:cubicBezTo>
                  <a:pt x="2284" y="21410"/>
                  <a:pt x="13402" y="21410"/>
                  <a:pt x="14990" y="19515"/>
                </a:cubicBezTo>
                <a:cubicBezTo>
                  <a:pt x="14990" y="17242"/>
                  <a:pt x="14672" y="13831"/>
                  <a:pt x="13084" y="11936"/>
                </a:cubicBezTo>
                <a:close/>
                <a:moveTo>
                  <a:pt x="19755" y="8147"/>
                </a:moveTo>
                <a:cubicBezTo>
                  <a:pt x="21025" y="9284"/>
                  <a:pt x="21343" y="11936"/>
                  <a:pt x="21343" y="13452"/>
                </a:cubicBezTo>
                <a:cubicBezTo>
                  <a:pt x="20708" y="14210"/>
                  <a:pt x="18167" y="14210"/>
                  <a:pt x="15625" y="14210"/>
                </a:cubicBezTo>
                <a:cubicBezTo>
                  <a:pt x="15308" y="12694"/>
                  <a:pt x="14672" y="11557"/>
                  <a:pt x="13719" y="10799"/>
                </a:cubicBezTo>
                <a:cubicBezTo>
                  <a:pt x="13402" y="10042"/>
                  <a:pt x="13402" y="10042"/>
                  <a:pt x="13402" y="10042"/>
                </a:cubicBezTo>
                <a:cubicBezTo>
                  <a:pt x="13084" y="10042"/>
                  <a:pt x="13084" y="10042"/>
                  <a:pt x="13084" y="10042"/>
                </a:cubicBezTo>
                <a:cubicBezTo>
                  <a:pt x="12449" y="10042"/>
                  <a:pt x="11814" y="10042"/>
                  <a:pt x="11178" y="10042"/>
                </a:cubicBezTo>
                <a:cubicBezTo>
                  <a:pt x="11178" y="10042"/>
                  <a:pt x="11178" y="10042"/>
                  <a:pt x="11178" y="10042"/>
                </a:cubicBezTo>
                <a:cubicBezTo>
                  <a:pt x="11496" y="10042"/>
                  <a:pt x="11814" y="9284"/>
                  <a:pt x="11814" y="8905"/>
                </a:cubicBezTo>
                <a:cubicBezTo>
                  <a:pt x="12131" y="8905"/>
                  <a:pt x="12131" y="8526"/>
                  <a:pt x="12449" y="8147"/>
                </a:cubicBezTo>
                <a:cubicBezTo>
                  <a:pt x="12767" y="8147"/>
                  <a:pt x="13084" y="8147"/>
                  <a:pt x="13402" y="8147"/>
                </a:cubicBezTo>
                <a:cubicBezTo>
                  <a:pt x="13719" y="8147"/>
                  <a:pt x="13719" y="8147"/>
                  <a:pt x="14037" y="7768"/>
                </a:cubicBezTo>
                <a:cubicBezTo>
                  <a:pt x="14037" y="7768"/>
                  <a:pt x="14355" y="7010"/>
                  <a:pt x="14355" y="6631"/>
                </a:cubicBezTo>
                <a:cubicBezTo>
                  <a:pt x="14037" y="6252"/>
                  <a:pt x="14037" y="5873"/>
                  <a:pt x="13719" y="5494"/>
                </a:cubicBezTo>
                <a:cubicBezTo>
                  <a:pt x="13719" y="5115"/>
                  <a:pt x="13402" y="5115"/>
                  <a:pt x="13402" y="4736"/>
                </a:cubicBezTo>
                <a:cubicBezTo>
                  <a:pt x="13402" y="4736"/>
                  <a:pt x="13402" y="4357"/>
                  <a:pt x="13402" y="3978"/>
                </a:cubicBezTo>
                <a:cubicBezTo>
                  <a:pt x="13402" y="3599"/>
                  <a:pt x="13402" y="3599"/>
                  <a:pt x="13402" y="3599"/>
                </a:cubicBezTo>
                <a:cubicBezTo>
                  <a:pt x="13402" y="3599"/>
                  <a:pt x="13402" y="3599"/>
                  <a:pt x="13402" y="3599"/>
                </a:cubicBezTo>
                <a:cubicBezTo>
                  <a:pt x="13402" y="3599"/>
                  <a:pt x="13402" y="3599"/>
                  <a:pt x="13402" y="3599"/>
                </a:cubicBezTo>
                <a:cubicBezTo>
                  <a:pt x="13402" y="2084"/>
                  <a:pt x="13719" y="947"/>
                  <a:pt x="14355" y="568"/>
                </a:cubicBezTo>
                <a:cubicBezTo>
                  <a:pt x="15308" y="-190"/>
                  <a:pt x="16896" y="-190"/>
                  <a:pt x="17849" y="568"/>
                </a:cubicBezTo>
                <a:cubicBezTo>
                  <a:pt x="18484" y="1326"/>
                  <a:pt x="18802" y="2084"/>
                  <a:pt x="18484" y="3599"/>
                </a:cubicBezTo>
                <a:cubicBezTo>
                  <a:pt x="18484" y="3599"/>
                  <a:pt x="18484" y="3599"/>
                  <a:pt x="18484" y="3599"/>
                </a:cubicBezTo>
                <a:cubicBezTo>
                  <a:pt x="18802" y="3599"/>
                  <a:pt x="18802" y="3599"/>
                  <a:pt x="18802" y="3599"/>
                </a:cubicBezTo>
                <a:cubicBezTo>
                  <a:pt x="18802" y="3978"/>
                  <a:pt x="18802" y="3978"/>
                  <a:pt x="18802" y="3978"/>
                </a:cubicBezTo>
                <a:cubicBezTo>
                  <a:pt x="18802" y="4357"/>
                  <a:pt x="18484" y="4736"/>
                  <a:pt x="18484" y="4736"/>
                </a:cubicBezTo>
                <a:cubicBezTo>
                  <a:pt x="18484" y="5115"/>
                  <a:pt x="18484" y="5115"/>
                  <a:pt x="18167" y="5494"/>
                </a:cubicBezTo>
                <a:cubicBezTo>
                  <a:pt x="18167" y="5873"/>
                  <a:pt x="17849" y="6252"/>
                  <a:pt x="17531" y="6631"/>
                </a:cubicBezTo>
                <a:cubicBezTo>
                  <a:pt x="17531" y="7010"/>
                  <a:pt x="17849" y="7389"/>
                  <a:pt x="17849" y="7768"/>
                </a:cubicBezTo>
                <a:cubicBezTo>
                  <a:pt x="18167" y="8147"/>
                  <a:pt x="18167" y="8147"/>
                  <a:pt x="18484" y="8147"/>
                </a:cubicBezTo>
                <a:cubicBezTo>
                  <a:pt x="18802" y="8147"/>
                  <a:pt x="19437" y="8147"/>
                  <a:pt x="19755" y="8147"/>
                </a:cubicBezTo>
                <a:close/>
              </a:path>
            </a:pathLst>
          </a:custGeom>
          <a:solidFill>
            <a:schemeClr val="accent1">
              <a:lumOff val="16847"/>
            </a:schemeClr>
          </a:solidFill>
          <a:ln w="12700">
            <a:miter lim="400000"/>
          </a:ln>
        </p:spPr>
        <p:txBody>
          <a:bodyPr lIns="71436" tIns="71436" rIns="71436" bIns="71436"/>
          <a:lstStyle/>
          <a:p>
            <a:pPr algn="l" defTabSz="914400">
              <a:defRPr sz="3600" b="0">
                <a:latin typeface="Trebuchet MS" panose="020B0603020202020204"/>
                <a:ea typeface="Trebuchet MS" panose="020B0603020202020204"/>
                <a:cs typeface="Trebuchet MS" panose="020B0603020202020204"/>
                <a:sym typeface="Trebuchet MS" panose="020B0603020202020204"/>
              </a:defRPr>
            </a:p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MeterSphere Jenkins 插件"/>
          <p:cNvSpPr/>
          <p:nvPr/>
        </p:nvSpPr>
        <p:spPr>
          <a:xfrm>
            <a:off x="11086668" y="3405943"/>
            <a:ext cx="5049108" cy="995119"/>
          </a:xfrm>
          <a:prstGeom prst="rect">
            <a:avLst/>
          </a:prstGeom>
          <a:solidFill>
            <a:srgbClr val="783887"/>
          </a:solidFill>
          <a:ln w="12700">
            <a:miter lim="400000"/>
          </a:ln>
        </p:spPr>
        <p:txBody>
          <a:bodyPr lIns="71437" tIns="71437" rIns="71437" bIns="71437" anchor="ctr"/>
          <a:lstStyle>
            <a:lvl1pPr defTabSz="821690">
              <a:spcBef>
                <a:spcPts val="5900"/>
              </a:spcBef>
              <a:defRPr sz="2800" b="0">
                <a:solidFill>
                  <a:srgbClr val="FFFFFF"/>
                </a:solidFill>
              </a:defRPr>
            </a:lvl1pPr>
          </a:lstStyle>
          <a:p>
            <a:r>
              <a:t>MeterSphere Jenkins 插件</a:t>
            </a:r>
          </a:p>
        </p:txBody>
      </p:sp>
      <p:sp>
        <p:nvSpPr>
          <p:cNvPr id="420" name="用户"/>
          <p:cNvSpPr/>
          <p:nvPr/>
        </p:nvSpPr>
        <p:spPr>
          <a:xfrm>
            <a:off x="6855272" y="3405943"/>
            <a:ext cx="2727478" cy="995119"/>
          </a:xfrm>
          <a:prstGeom prst="rect">
            <a:avLst/>
          </a:prstGeom>
          <a:solidFill>
            <a:schemeClr val="accent4">
              <a:hueOff val="-461056"/>
              <a:satOff val="4338"/>
              <a:lumOff val="-10201"/>
            </a:schemeClr>
          </a:solidFill>
          <a:ln w="12700">
            <a:miter lim="400000"/>
          </a:ln>
        </p:spPr>
        <p:txBody>
          <a:bodyPr lIns="71437" tIns="71437" rIns="71437" bIns="71437" anchor="ctr"/>
          <a:lstStyle>
            <a:lvl1pPr defTabSz="821690">
              <a:spcBef>
                <a:spcPts val="5900"/>
              </a:spcBef>
              <a:defRPr sz="2800" b="0">
                <a:solidFill>
                  <a:srgbClr val="FFFFFF"/>
                </a:solidFill>
              </a:defRPr>
            </a:lvl1pPr>
          </a:lstStyle>
          <a:p>
            <a:r>
              <a:t>用户</a:t>
            </a:r>
          </a:p>
        </p:txBody>
      </p:sp>
      <p:sp>
        <p:nvSpPr>
          <p:cNvPr id="421" name="矩形"/>
          <p:cNvSpPr/>
          <p:nvPr/>
        </p:nvSpPr>
        <p:spPr>
          <a:xfrm>
            <a:off x="945747" y="7172168"/>
            <a:ext cx="294411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2" name="矩形"/>
          <p:cNvSpPr/>
          <p:nvPr/>
        </p:nvSpPr>
        <p:spPr>
          <a:xfrm>
            <a:off x="5046477" y="7131375"/>
            <a:ext cx="3483711"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3" name="矩形"/>
          <p:cNvSpPr/>
          <p:nvPr/>
        </p:nvSpPr>
        <p:spPr>
          <a:xfrm>
            <a:off x="14029204"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4" name="矩形"/>
          <p:cNvSpPr/>
          <p:nvPr/>
        </p:nvSpPr>
        <p:spPr>
          <a:xfrm>
            <a:off x="18504467"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5" name="矩形"/>
          <p:cNvSpPr/>
          <p:nvPr/>
        </p:nvSpPr>
        <p:spPr>
          <a:xfrm>
            <a:off x="3011605" y="8653301"/>
            <a:ext cx="2555268" cy="729970"/>
          </a:xfrm>
          <a:prstGeom prst="rect">
            <a:avLst/>
          </a:prstGeom>
          <a:solidFill>
            <a:schemeClr val="accent1">
              <a:lumOff val="-13551"/>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6" name="矩形"/>
          <p:cNvSpPr/>
          <p:nvPr/>
        </p:nvSpPr>
        <p:spPr>
          <a:xfrm>
            <a:off x="3011605" y="9606381"/>
            <a:ext cx="2555268" cy="729971"/>
          </a:xfrm>
          <a:prstGeom prst="rect">
            <a:avLst/>
          </a:prstGeom>
          <a:solidFill>
            <a:schemeClr val="accent1">
              <a:lumOff val="-13551"/>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7" name="矩形"/>
          <p:cNvSpPr/>
          <p:nvPr/>
        </p:nvSpPr>
        <p:spPr>
          <a:xfrm>
            <a:off x="3011605" y="10658483"/>
            <a:ext cx="2555268" cy="729970"/>
          </a:xfrm>
          <a:prstGeom prst="rect">
            <a:avLst/>
          </a:prstGeom>
          <a:solidFill>
            <a:schemeClr val="accent1">
              <a:lumOff val="-13551"/>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8" name="矩形"/>
          <p:cNvSpPr/>
          <p:nvPr/>
        </p:nvSpPr>
        <p:spPr>
          <a:xfrm>
            <a:off x="12191857" y="8592734"/>
            <a:ext cx="2139449" cy="729970"/>
          </a:xfrm>
          <a:prstGeom prst="rect">
            <a:avLst/>
          </a:prstGeom>
          <a:solidFill>
            <a:schemeClr val="accent1">
              <a:lumOff val="-13551"/>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29" name="矩形"/>
          <p:cNvSpPr/>
          <p:nvPr/>
        </p:nvSpPr>
        <p:spPr>
          <a:xfrm>
            <a:off x="12191857" y="9545814"/>
            <a:ext cx="2139449" cy="729971"/>
          </a:xfrm>
          <a:prstGeom prst="rect">
            <a:avLst/>
          </a:prstGeom>
          <a:solidFill>
            <a:schemeClr val="accent1">
              <a:lumOff val="-13551"/>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0" name="矩形"/>
          <p:cNvSpPr/>
          <p:nvPr/>
        </p:nvSpPr>
        <p:spPr>
          <a:xfrm>
            <a:off x="12191857" y="10505423"/>
            <a:ext cx="2139449" cy="729970"/>
          </a:xfrm>
          <a:prstGeom prst="rect">
            <a:avLst/>
          </a:prstGeom>
          <a:solidFill>
            <a:schemeClr val="accent1">
              <a:lumOff val="-13551"/>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1" name="矩形"/>
          <p:cNvSpPr/>
          <p:nvPr/>
        </p:nvSpPr>
        <p:spPr>
          <a:xfrm>
            <a:off x="15979423" y="8547699"/>
            <a:ext cx="2944116" cy="995120"/>
          </a:xfrm>
          <a:prstGeom prst="rect">
            <a:avLst/>
          </a:prstGeom>
          <a:solidFill>
            <a:schemeClr val="accent1">
              <a:lumOff val="-13551"/>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2" name="矩形"/>
          <p:cNvSpPr/>
          <p:nvPr/>
        </p:nvSpPr>
        <p:spPr>
          <a:xfrm>
            <a:off x="15979423" y="9706773"/>
            <a:ext cx="2944116" cy="1530426"/>
          </a:xfrm>
          <a:prstGeom prst="rect">
            <a:avLst/>
          </a:prstGeom>
          <a:solidFill>
            <a:schemeClr val="accent1">
              <a:lumOff val="-13551"/>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3" name="矩形"/>
          <p:cNvSpPr/>
          <p:nvPr/>
        </p:nvSpPr>
        <p:spPr>
          <a:xfrm>
            <a:off x="5091052" y="11591734"/>
            <a:ext cx="3514702" cy="995121"/>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4" name="矩形"/>
          <p:cNvSpPr/>
          <p:nvPr/>
        </p:nvSpPr>
        <p:spPr>
          <a:xfrm>
            <a:off x="13788576" y="11591735"/>
            <a:ext cx="3514702" cy="995120"/>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5" name="矩形"/>
          <p:cNvSpPr/>
          <p:nvPr/>
        </p:nvSpPr>
        <p:spPr>
          <a:xfrm>
            <a:off x="18516844" y="11591735"/>
            <a:ext cx="3514702" cy="995120"/>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6" name="矩形"/>
          <p:cNvSpPr/>
          <p:nvPr/>
        </p:nvSpPr>
        <p:spPr>
          <a:xfrm>
            <a:off x="4459791" y="5956185"/>
            <a:ext cx="2001060" cy="729970"/>
          </a:xfrm>
          <a:prstGeom prst="rect">
            <a:avLst/>
          </a:prstGeom>
          <a:solidFill>
            <a:srgbClr val="942193"/>
          </a:solidFill>
          <a:ln w="12700">
            <a:miter lim="400000"/>
          </a:ln>
        </p:spPr>
        <p:txBody>
          <a:bodyPr lIns="71436" tIns="71436" rIns="71436" bIns="71436" anchor="ctr"/>
          <a:lstStyle>
            <a:lvl1pPr defTabSz="821690">
              <a:spcBef>
                <a:spcPts val="5900"/>
              </a:spcBef>
              <a:defRPr sz="2800" b="0">
                <a:solidFill>
                  <a:srgbClr val="FFFFFF"/>
                </a:solidFill>
              </a:defRPr>
            </a:lvl1pPr>
          </a:lstStyle>
          <a:p>
            <a:r>
              <a:t>手动测试</a:t>
            </a:r>
          </a:p>
        </p:txBody>
      </p:sp>
      <p:sp>
        <p:nvSpPr>
          <p:cNvPr id="437" name="矩形"/>
          <p:cNvSpPr/>
          <p:nvPr/>
        </p:nvSpPr>
        <p:spPr>
          <a:xfrm>
            <a:off x="7145745" y="5943807"/>
            <a:ext cx="2001059" cy="729971"/>
          </a:xfrm>
          <a:prstGeom prst="rect">
            <a:avLst/>
          </a:prstGeom>
          <a:solidFill>
            <a:srgbClr val="942193"/>
          </a:solidFill>
          <a:ln w="12700">
            <a:miter lim="400000"/>
          </a:ln>
        </p:spPr>
        <p:txBody>
          <a:bodyPr lIns="71436" tIns="71436" rIns="71436" bIns="71436" anchor="ctr"/>
          <a:lstStyle>
            <a:lvl1pPr defTabSz="821690">
              <a:spcBef>
                <a:spcPts val="5900"/>
              </a:spcBef>
              <a:defRPr sz="2800" b="0">
                <a:solidFill>
                  <a:srgbClr val="FFFFFF"/>
                </a:solidFill>
              </a:defRPr>
            </a:lvl1pPr>
          </a:lstStyle>
          <a:p>
            <a:r>
              <a:t>自动测试</a:t>
            </a:r>
          </a:p>
        </p:txBody>
      </p:sp>
      <p:sp>
        <p:nvSpPr>
          <p:cNvPr id="438" name="矩形"/>
          <p:cNvSpPr/>
          <p:nvPr/>
        </p:nvSpPr>
        <p:spPr>
          <a:xfrm>
            <a:off x="734017" y="5656707"/>
            <a:ext cx="22127123" cy="2652512"/>
          </a:xfrm>
          <a:prstGeom prst="rect">
            <a:avLst/>
          </a:prstGeom>
          <a:ln w="38100">
            <a:solidFill>
              <a:srgbClr val="5E5E5E"/>
            </a:solidFill>
            <a:custDash>
              <a:ds d="200000" sp="200000"/>
            </a:custDash>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39" name="矩形"/>
          <p:cNvSpPr/>
          <p:nvPr/>
        </p:nvSpPr>
        <p:spPr>
          <a:xfrm>
            <a:off x="11991516" y="9418404"/>
            <a:ext cx="2488317" cy="1993290"/>
          </a:xfrm>
          <a:prstGeom prst="rect">
            <a:avLst/>
          </a:prstGeom>
          <a:ln w="38100">
            <a:solidFill>
              <a:srgbClr val="5E5E5E"/>
            </a:solidFill>
            <a:custDash>
              <a:ds d="200000" sp="200000"/>
            </a:custDash>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40" name="圆角矩形"/>
          <p:cNvSpPr/>
          <p:nvPr/>
        </p:nvSpPr>
        <p:spPr>
          <a:xfrm>
            <a:off x="21322906" y="10116115"/>
            <a:ext cx="2346128" cy="847060"/>
          </a:xfrm>
          <a:prstGeom prst="roundRect">
            <a:avLst>
              <a:gd name="adj" fmla="val 22490"/>
            </a:avLst>
          </a:prstGeom>
          <a:solidFill>
            <a:srgbClr val="0096FF"/>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41" name="测试计划"/>
          <p:cNvSpPr txBox="1"/>
          <p:nvPr/>
        </p:nvSpPr>
        <p:spPr>
          <a:xfrm>
            <a:off x="1586353"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测试计划</a:t>
            </a:r>
          </a:p>
        </p:txBody>
      </p:sp>
      <p:sp>
        <p:nvSpPr>
          <p:cNvPr id="442" name="测试用例"/>
          <p:cNvSpPr txBox="1"/>
          <p:nvPr/>
        </p:nvSpPr>
        <p:spPr>
          <a:xfrm>
            <a:off x="5952325"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测试用例</a:t>
            </a:r>
          </a:p>
        </p:txBody>
      </p:sp>
      <p:sp>
        <p:nvSpPr>
          <p:cNvPr id="443" name="接口测试"/>
          <p:cNvSpPr txBox="1"/>
          <p:nvPr/>
        </p:nvSpPr>
        <p:spPr>
          <a:xfrm>
            <a:off x="14957959"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接口测试</a:t>
            </a:r>
          </a:p>
        </p:txBody>
      </p:sp>
      <p:sp>
        <p:nvSpPr>
          <p:cNvPr id="444" name="性能测试"/>
          <p:cNvSpPr txBox="1"/>
          <p:nvPr/>
        </p:nvSpPr>
        <p:spPr>
          <a:xfrm>
            <a:off x="19500229" y="7324304"/>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性能测试</a:t>
            </a:r>
          </a:p>
        </p:txBody>
      </p:sp>
      <p:sp>
        <p:nvSpPr>
          <p:cNvPr id="445" name="脑图导入"/>
          <p:cNvSpPr txBox="1"/>
          <p:nvPr/>
        </p:nvSpPr>
        <p:spPr>
          <a:xfrm>
            <a:off x="3500250" y="8692848"/>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脑图导入</a:t>
            </a:r>
          </a:p>
        </p:txBody>
      </p:sp>
      <p:sp>
        <p:nvSpPr>
          <p:cNvPr id="446" name="用例评审"/>
          <p:cNvSpPr txBox="1"/>
          <p:nvPr/>
        </p:nvSpPr>
        <p:spPr>
          <a:xfrm>
            <a:off x="3500250" y="9645928"/>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用例评审</a:t>
            </a:r>
          </a:p>
        </p:txBody>
      </p:sp>
      <p:sp>
        <p:nvSpPr>
          <p:cNvPr id="447" name="Jira / TAPD"/>
          <p:cNvSpPr txBox="1"/>
          <p:nvPr/>
        </p:nvSpPr>
        <p:spPr>
          <a:xfrm>
            <a:off x="3119486" y="10685876"/>
            <a:ext cx="2381631" cy="650875"/>
          </a:xfrm>
          <a:prstGeom prst="rect">
            <a:avLst/>
          </a:prstGeom>
          <a:ln w="12700">
            <a:miter lim="400000"/>
          </a:ln>
        </p:spPr>
        <p:txBody>
          <a:bodyPr wrap="none" lIns="71436" tIns="71436" rIns="71436" bIns="71436" anchor="ctr">
            <a:spAutoFit/>
          </a:bodyPr>
          <a:lstStyle/>
          <a:p>
            <a:pPr algn="l" defTabSz="821690">
              <a:spcBef>
                <a:spcPts val="5900"/>
              </a:spcBef>
              <a:defRPr sz="2800" b="0">
                <a:solidFill>
                  <a:srgbClr val="FFFFFF"/>
                </a:solidFill>
              </a:defRPr>
            </a:pPr>
            <a:r>
              <a:t>Jira / TAPD 等</a:t>
            </a:r>
          </a:p>
        </p:txBody>
      </p:sp>
      <p:sp>
        <p:nvSpPr>
          <p:cNvPr id="448" name="Mock 数据"/>
          <p:cNvSpPr txBox="1"/>
          <p:nvPr/>
        </p:nvSpPr>
        <p:spPr>
          <a:xfrm>
            <a:off x="12334087" y="8632281"/>
            <a:ext cx="1854987"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Mock 数据</a:t>
            </a:r>
          </a:p>
        </p:txBody>
      </p:sp>
      <p:sp>
        <p:nvSpPr>
          <p:cNvPr id="449" name="Postman"/>
          <p:cNvSpPr txBox="1"/>
          <p:nvPr/>
        </p:nvSpPr>
        <p:spPr>
          <a:xfrm>
            <a:off x="12475616" y="9613424"/>
            <a:ext cx="1571929" cy="564718"/>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Postman</a:t>
            </a:r>
          </a:p>
        </p:txBody>
      </p:sp>
      <p:sp>
        <p:nvSpPr>
          <p:cNvPr id="450" name="Swagger"/>
          <p:cNvSpPr txBox="1"/>
          <p:nvPr/>
        </p:nvSpPr>
        <p:spPr>
          <a:xfrm>
            <a:off x="12479527" y="10588049"/>
            <a:ext cx="1564107" cy="564719"/>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Swagger</a:t>
            </a:r>
          </a:p>
        </p:txBody>
      </p:sp>
      <p:sp>
        <p:nvSpPr>
          <p:cNvPr id="451" name="JMeter 脚本、CSV脚本"/>
          <p:cNvSpPr txBox="1"/>
          <p:nvPr/>
        </p:nvSpPr>
        <p:spPr>
          <a:xfrm>
            <a:off x="16288146" y="8460842"/>
            <a:ext cx="2555268" cy="1168831"/>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JMeter 脚本、CSV 脚本</a:t>
            </a:r>
          </a:p>
        </p:txBody>
      </p:sp>
      <p:sp>
        <p:nvSpPr>
          <p:cNvPr id="452" name="MeterSphere Chrome 插件录制脚本"/>
          <p:cNvSpPr txBox="1"/>
          <p:nvPr/>
        </p:nvSpPr>
        <p:spPr>
          <a:xfrm>
            <a:off x="16075976" y="9700981"/>
            <a:ext cx="2751009" cy="1600632"/>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MeterSphere Chrome 插件录制脚本</a:t>
            </a:r>
          </a:p>
        </p:txBody>
      </p:sp>
      <p:sp>
        <p:nvSpPr>
          <p:cNvPr id="453" name="压测集群"/>
          <p:cNvSpPr txBox="1"/>
          <p:nvPr/>
        </p:nvSpPr>
        <p:spPr>
          <a:xfrm>
            <a:off x="21706982" y="10178143"/>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压测集群</a:t>
            </a:r>
          </a:p>
        </p:txBody>
      </p:sp>
      <p:sp>
        <p:nvSpPr>
          <p:cNvPr id="454" name="测试结果"/>
          <p:cNvSpPr txBox="1"/>
          <p:nvPr/>
        </p:nvSpPr>
        <p:spPr>
          <a:xfrm>
            <a:off x="6059415"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测试结果</a:t>
            </a:r>
          </a:p>
        </p:txBody>
      </p:sp>
      <p:sp>
        <p:nvSpPr>
          <p:cNvPr id="455" name="测试报告"/>
          <p:cNvSpPr txBox="1"/>
          <p:nvPr/>
        </p:nvSpPr>
        <p:spPr>
          <a:xfrm>
            <a:off x="14756939"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测试报告</a:t>
            </a:r>
          </a:p>
        </p:txBody>
      </p:sp>
      <p:sp>
        <p:nvSpPr>
          <p:cNvPr id="456" name="动态测试报告"/>
          <p:cNvSpPr txBox="1"/>
          <p:nvPr/>
        </p:nvSpPr>
        <p:spPr>
          <a:xfrm>
            <a:off x="19129607" y="11763856"/>
            <a:ext cx="22891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动态测试报告</a:t>
            </a:r>
          </a:p>
        </p:txBody>
      </p:sp>
      <p:sp>
        <p:nvSpPr>
          <p:cNvPr id="457" name="线条"/>
          <p:cNvSpPr/>
          <p:nvPr/>
        </p:nvSpPr>
        <p:spPr>
          <a:xfrm flipV="1">
            <a:off x="9576137" y="3918973"/>
            <a:ext cx="1510531" cy="2"/>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58" name="线条"/>
          <p:cNvSpPr/>
          <p:nvPr/>
        </p:nvSpPr>
        <p:spPr>
          <a:xfrm>
            <a:off x="3894876" y="7689501"/>
            <a:ext cx="1196177" cy="1"/>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59" name="线条"/>
          <p:cNvSpPr/>
          <p:nvPr/>
        </p:nvSpPr>
        <p:spPr>
          <a:xfrm>
            <a:off x="17568657" y="7630204"/>
            <a:ext cx="948188" cy="1"/>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0" name="线条"/>
          <p:cNvSpPr/>
          <p:nvPr/>
        </p:nvSpPr>
        <p:spPr>
          <a:xfrm>
            <a:off x="9146803" y="6251517"/>
            <a:ext cx="11142414" cy="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61" name="线条"/>
          <p:cNvSpPr/>
          <p:nvPr/>
        </p:nvSpPr>
        <p:spPr>
          <a:xfrm>
            <a:off x="20289217" y="6250246"/>
            <a:ext cx="2" cy="906205"/>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2" name="线条"/>
          <p:cNvSpPr/>
          <p:nvPr/>
        </p:nvSpPr>
        <p:spPr>
          <a:xfrm>
            <a:off x="13594701" y="4423183"/>
            <a:ext cx="1" cy="1214474"/>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3" name="线条"/>
          <p:cNvSpPr/>
          <p:nvPr/>
        </p:nvSpPr>
        <p:spPr>
          <a:xfrm>
            <a:off x="8203519" y="4401061"/>
            <a:ext cx="1" cy="1236596"/>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4" name="线条"/>
          <p:cNvSpPr/>
          <p:nvPr/>
        </p:nvSpPr>
        <p:spPr>
          <a:xfrm>
            <a:off x="15446874" y="6262962"/>
            <a:ext cx="1" cy="910790"/>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5" name="线条"/>
          <p:cNvSpPr/>
          <p:nvPr/>
        </p:nvSpPr>
        <p:spPr>
          <a:xfrm>
            <a:off x="6848402" y="8128665"/>
            <a:ext cx="3"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6" name="线条"/>
          <p:cNvSpPr/>
          <p:nvPr/>
        </p:nvSpPr>
        <p:spPr>
          <a:xfrm>
            <a:off x="15553437" y="8068098"/>
            <a:ext cx="3"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7" name="线条"/>
          <p:cNvSpPr/>
          <p:nvPr/>
        </p:nvSpPr>
        <p:spPr>
          <a:xfrm>
            <a:off x="20289217" y="8068098"/>
            <a:ext cx="2" cy="3533898"/>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68" name="线条"/>
          <p:cNvSpPr/>
          <p:nvPr/>
        </p:nvSpPr>
        <p:spPr>
          <a:xfrm>
            <a:off x="5458267" y="6985467"/>
            <a:ext cx="2702191" cy="3794"/>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69" name="线条"/>
          <p:cNvSpPr/>
          <p:nvPr/>
        </p:nvSpPr>
        <p:spPr>
          <a:xfrm>
            <a:off x="5460320" y="6649603"/>
            <a:ext cx="2" cy="367327"/>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0" name="线条"/>
          <p:cNvSpPr/>
          <p:nvPr/>
        </p:nvSpPr>
        <p:spPr>
          <a:xfrm>
            <a:off x="8146273" y="6649603"/>
            <a:ext cx="2" cy="367327"/>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1" name="线条"/>
          <p:cNvSpPr/>
          <p:nvPr/>
        </p:nvSpPr>
        <p:spPr>
          <a:xfrm>
            <a:off x="6828514" y="7005572"/>
            <a:ext cx="1" cy="150880"/>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2" name="线条"/>
          <p:cNvSpPr/>
          <p:nvPr/>
        </p:nvSpPr>
        <p:spPr>
          <a:xfrm>
            <a:off x="6130124" y="8128665"/>
            <a:ext cx="2" cy="288519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3" name="线条"/>
          <p:cNvSpPr/>
          <p:nvPr/>
        </p:nvSpPr>
        <p:spPr>
          <a:xfrm>
            <a:off x="5576334" y="9018284"/>
            <a:ext cx="575877" cy="2706"/>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4" name="线条"/>
          <p:cNvSpPr/>
          <p:nvPr/>
        </p:nvSpPr>
        <p:spPr>
          <a:xfrm>
            <a:off x="5576334" y="9970578"/>
            <a:ext cx="575877" cy="2705"/>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5" name="线条"/>
          <p:cNvSpPr/>
          <p:nvPr/>
        </p:nvSpPr>
        <p:spPr>
          <a:xfrm>
            <a:off x="5576334" y="11022680"/>
            <a:ext cx="575877" cy="2704"/>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6" name="线条"/>
          <p:cNvSpPr/>
          <p:nvPr/>
        </p:nvSpPr>
        <p:spPr>
          <a:xfrm>
            <a:off x="15013484" y="8085699"/>
            <a:ext cx="3" cy="2329351"/>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77" name="线条"/>
          <p:cNvSpPr/>
          <p:nvPr/>
        </p:nvSpPr>
        <p:spPr>
          <a:xfrm>
            <a:off x="14325624" y="8957717"/>
            <a:ext cx="710037" cy="2108"/>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8" name="线条"/>
          <p:cNvSpPr/>
          <p:nvPr/>
        </p:nvSpPr>
        <p:spPr>
          <a:xfrm flipV="1">
            <a:off x="14484892" y="10391656"/>
            <a:ext cx="547588" cy="4809"/>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79" name="线条"/>
          <p:cNvSpPr/>
          <p:nvPr/>
        </p:nvSpPr>
        <p:spPr>
          <a:xfrm>
            <a:off x="19624081" y="8143134"/>
            <a:ext cx="3" cy="2329350"/>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80" name="线条"/>
          <p:cNvSpPr/>
          <p:nvPr/>
        </p:nvSpPr>
        <p:spPr>
          <a:xfrm>
            <a:off x="18936222" y="9015152"/>
            <a:ext cx="710036" cy="2106"/>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81" name="线条"/>
          <p:cNvSpPr/>
          <p:nvPr/>
        </p:nvSpPr>
        <p:spPr>
          <a:xfrm>
            <a:off x="18939403" y="10449090"/>
            <a:ext cx="703674" cy="2"/>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482" name="配置 Job"/>
          <p:cNvSpPr txBox="1"/>
          <p:nvPr/>
        </p:nvSpPr>
        <p:spPr>
          <a:xfrm>
            <a:off x="9653737" y="3468949"/>
            <a:ext cx="1212774"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配置 Job</a:t>
            </a:r>
          </a:p>
        </p:txBody>
      </p:sp>
      <p:sp>
        <p:nvSpPr>
          <p:cNvPr id="483" name="UI 登录"/>
          <p:cNvSpPr txBox="1"/>
          <p:nvPr/>
        </p:nvSpPr>
        <p:spPr>
          <a:xfrm>
            <a:off x="8353086" y="4744042"/>
            <a:ext cx="1024750"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UI 登录</a:t>
            </a:r>
          </a:p>
        </p:txBody>
      </p:sp>
      <p:sp>
        <p:nvSpPr>
          <p:cNvPr id="484" name="调用"/>
          <p:cNvSpPr txBox="1"/>
          <p:nvPr/>
        </p:nvSpPr>
        <p:spPr>
          <a:xfrm>
            <a:off x="13841558" y="4836078"/>
            <a:ext cx="1177836"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API 调用</a:t>
            </a:r>
          </a:p>
        </p:txBody>
      </p:sp>
      <p:sp>
        <p:nvSpPr>
          <p:cNvPr id="485" name="关联"/>
          <p:cNvSpPr txBox="1"/>
          <p:nvPr/>
        </p:nvSpPr>
        <p:spPr>
          <a:xfrm>
            <a:off x="13447137" y="5799584"/>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运行</a:t>
            </a:r>
          </a:p>
        </p:txBody>
      </p:sp>
      <p:sp>
        <p:nvSpPr>
          <p:cNvPr id="486" name="关联"/>
          <p:cNvSpPr txBox="1"/>
          <p:nvPr/>
        </p:nvSpPr>
        <p:spPr>
          <a:xfrm>
            <a:off x="4142893" y="7199103"/>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关联</a:t>
            </a:r>
          </a:p>
        </p:txBody>
      </p:sp>
      <p:sp>
        <p:nvSpPr>
          <p:cNvPr id="487" name="对接口直接进行压测"/>
          <p:cNvSpPr txBox="1"/>
          <p:nvPr/>
        </p:nvSpPr>
        <p:spPr>
          <a:xfrm>
            <a:off x="17154796" y="6300133"/>
            <a:ext cx="1510532" cy="879475"/>
          </a:xfrm>
          <a:prstGeom prst="rect">
            <a:avLst/>
          </a:prstGeom>
          <a:ln w="12700">
            <a:miter lim="400000"/>
          </a:ln>
        </p:spPr>
        <p:txBody>
          <a:bodyPr lIns="71436" tIns="71436" rIns="71436" bIns="71436" anchor="ctr">
            <a:spAutoFit/>
          </a:bodyPr>
          <a:lstStyle>
            <a:lvl1pPr defTabSz="821690">
              <a:spcBef>
                <a:spcPts val="5900"/>
              </a:spcBef>
              <a:defRPr sz="2100" b="0">
                <a:solidFill>
                  <a:srgbClr val="5E5E5E"/>
                </a:solidFill>
              </a:defRPr>
            </a:lvl1pPr>
          </a:lstStyle>
          <a:p>
            <a:r>
              <a:t>对接口直接进行压测</a:t>
            </a:r>
          </a:p>
        </p:txBody>
      </p:sp>
      <p:sp>
        <p:nvSpPr>
          <p:cNvPr id="488" name="缺陷同步"/>
          <p:cNvSpPr txBox="1"/>
          <p:nvPr/>
        </p:nvSpPr>
        <p:spPr>
          <a:xfrm>
            <a:off x="5518937" y="11032745"/>
            <a:ext cx="12223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缺陷同步</a:t>
            </a:r>
          </a:p>
        </p:txBody>
      </p:sp>
      <p:sp>
        <p:nvSpPr>
          <p:cNvPr id="489" name="接口导入"/>
          <p:cNvSpPr txBox="1"/>
          <p:nvPr/>
        </p:nvSpPr>
        <p:spPr>
          <a:xfrm>
            <a:off x="14580097" y="10430671"/>
            <a:ext cx="866777" cy="879475"/>
          </a:xfrm>
          <a:prstGeom prst="rect">
            <a:avLst/>
          </a:prstGeom>
          <a:ln w="12700">
            <a:miter lim="400000"/>
          </a:ln>
        </p:spPr>
        <p:txBody>
          <a:bodyPr lIns="71436" tIns="71436" rIns="71436" bIns="71436" anchor="ctr">
            <a:spAutoFit/>
          </a:bodyPr>
          <a:lstStyle>
            <a:lvl1pPr algn="l" defTabSz="821690">
              <a:spcBef>
                <a:spcPts val="5900"/>
              </a:spcBef>
              <a:defRPr sz="2100" b="0">
                <a:solidFill>
                  <a:srgbClr val="5E5E5E"/>
                </a:solidFill>
              </a:defRPr>
            </a:lvl1pPr>
          </a:lstStyle>
          <a:p>
            <a:r>
              <a:t>接口导入</a:t>
            </a:r>
          </a:p>
        </p:txBody>
      </p:sp>
      <p:sp>
        <p:nvSpPr>
          <p:cNvPr id="490" name="上传"/>
          <p:cNvSpPr txBox="1"/>
          <p:nvPr/>
        </p:nvSpPr>
        <p:spPr>
          <a:xfrm>
            <a:off x="18954103" y="9406336"/>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上传</a:t>
            </a:r>
          </a:p>
        </p:txBody>
      </p:sp>
      <p:sp>
        <p:nvSpPr>
          <p:cNvPr id="491" name="维护、管理、调用"/>
          <p:cNvSpPr txBox="1"/>
          <p:nvPr/>
        </p:nvSpPr>
        <p:spPr>
          <a:xfrm>
            <a:off x="21444937" y="8538857"/>
            <a:ext cx="688975" cy="1423035"/>
          </a:xfrm>
          <a:prstGeom prst="rect">
            <a:avLst/>
          </a:prstGeom>
          <a:ln w="12700">
            <a:miter lim="400000"/>
          </a:ln>
        </p:spPr>
        <p:txBody>
          <a:bodyPr wrap="none" lIns="71436" tIns="71436" rIns="71436" bIns="71436" anchor="ctr">
            <a:spAutoFit/>
          </a:bodyPr>
          <a:lstStyle/>
          <a:p>
            <a:pPr algn="l" defTabSz="821690">
              <a:lnSpc>
                <a:spcPct val="10000"/>
              </a:lnSpc>
              <a:spcBef>
                <a:spcPts val="3300"/>
              </a:spcBef>
              <a:defRPr sz="2100" b="0">
                <a:solidFill>
                  <a:srgbClr val="5E5E5E"/>
                </a:solidFill>
              </a:defRPr>
            </a:pPr>
            <a:r>
              <a:t>维护</a:t>
            </a:r>
          </a:p>
          <a:p>
            <a:pPr algn="l" defTabSz="821690">
              <a:lnSpc>
                <a:spcPct val="10000"/>
              </a:lnSpc>
              <a:spcBef>
                <a:spcPts val="3300"/>
              </a:spcBef>
              <a:defRPr sz="2100" b="0">
                <a:solidFill>
                  <a:srgbClr val="5E5E5E"/>
                </a:solidFill>
              </a:defRPr>
            </a:pPr>
            <a:r>
              <a:t>管理</a:t>
            </a:r>
          </a:p>
          <a:p>
            <a:pPr algn="l" defTabSz="821690">
              <a:lnSpc>
                <a:spcPct val="10000"/>
              </a:lnSpc>
              <a:spcBef>
                <a:spcPts val="3300"/>
              </a:spcBef>
              <a:defRPr sz="2100" b="0">
                <a:solidFill>
                  <a:srgbClr val="5E5E5E"/>
                </a:solidFill>
              </a:defRPr>
            </a:pPr>
            <a:r>
              <a:t>调用</a:t>
            </a:r>
          </a:p>
        </p:txBody>
      </p:sp>
      <p:sp>
        <p:nvSpPr>
          <p:cNvPr id="492" name="MeterSphere 的关键架构设计之二：团队协作及多租户模型"/>
          <p:cNvSpPr txBox="1"/>
          <p:nvPr/>
        </p:nvSpPr>
        <p:spPr>
          <a:xfrm>
            <a:off x="3" y="1499895"/>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关键能力设计二：能力一站式</a:t>
            </a:r>
            <a:endParaRPr>
              <a:latin typeface="方正黑体简体" panose="02010601030101010101" charset="-122"/>
              <a:ea typeface="方正黑体简体" panose="02010601030101010101" charset="-122"/>
              <a:cs typeface="方正黑体简体" panose="02010601030101010101" charset="-122"/>
            </a:endParaRPr>
          </a:p>
        </p:txBody>
      </p:sp>
      <p:sp>
        <p:nvSpPr>
          <p:cNvPr id="493" name="矩形"/>
          <p:cNvSpPr/>
          <p:nvPr/>
        </p:nvSpPr>
        <p:spPr>
          <a:xfrm>
            <a:off x="9553939" y="7131375"/>
            <a:ext cx="3539456" cy="995120"/>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cxnSp>
        <p:nvCxnSpPr>
          <p:cNvPr id="494" name="连接符: 肘形 162"/>
          <p:cNvCxnSpPr>
            <a:stCxn id="424" idx="3"/>
            <a:endCxn id="440" idx="0"/>
          </p:cNvCxnSpPr>
          <p:nvPr/>
        </p:nvCxnSpPr>
        <p:spPr>
          <a:xfrm>
            <a:off x="22044025" y="7628890"/>
            <a:ext cx="452120" cy="2487295"/>
          </a:xfrm>
          <a:prstGeom prst="bentConnector2">
            <a:avLst/>
          </a:prstGeom>
          <a:ln w="25400">
            <a:solidFill>
              <a:srgbClr val="000000"/>
            </a:solidFill>
            <a:miter lim="400000"/>
            <a:tailEnd type="triangle"/>
          </a:ln>
        </p:spPr>
      </p:cxnSp>
      <p:sp>
        <p:nvSpPr>
          <p:cNvPr id="495" name="测试用例"/>
          <p:cNvSpPr txBox="1"/>
          <p:nvPr/>
        </p:nvSpPr>
        <p:spPr>
          <a:xfrm>
            <a:off x="10663230" y="7324305"/>
            <a:ext cx="1314475" cy="650875"/>
          </a:xfrm>
          <a:prstGeom prst="rect">
            <a:avLst/>
          </a:prstGeom>
          <a:ln w="12700">
            <a:miter lim="400000"/>
          </a:ln>
        </p:spPr>
        <p:txBody>
          <a:bodyPr wrap="none" lIns="71436" tIns="71436" rIns="71436" bIns="71436" anchor="ctr">
            <a:spAutoFit/>
          </a:bodyPr>
          <a:lstStyle/>
          <a:p>
            <a:pPr algn="l" defTabSz="821690">
              <a:spcBef>
                <a:spcPts val="5900"/>
              </a:spcBef>
              <a:defRPr sz="2800" b="0">
                <a:solidFill>
                  <a:srgbClr val="FFFFFF"/>
                </a:solidFill>
              </a:defRPr>
            </a:pPr>
            <a:r>
              <a:t>UI 测试</a:t>
            </a:r>
          </a:p>
        </p:txBody>
      </p:sp>
      <p:sp>
        <p:nvSpPr>
          <p:cNvPr id="496" name="直接箭头连接符 166"/>
          <p:cNvSpPr/>
          <p:nvPr/>
        </p:nvSpPr>
        <p:spPr>
          <a:xfrm>
            <a:off x="11323667" y="6250246"/>
            <a:ext cx="1" cy="881129"/>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97" name="线条"/>
          <p:cNvSpPr/>
          <p:nvPr/>
        </p:nvSpPr>
        <p:spPr>
          <a:xfrm>
            <a:off x="11323668" y="8085700"/>
            <a:ext cx="1" cy="3516296"/>
          </a:xfrm>
          <a:prstGeom prst="line">
            <a:avLst/>
          </a:prstGeom>
          <a:ln w="38100">
            <a:solidFill>
              <a:srgbClr val="5E5E5E"/>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498" name="矩形"/>
          <p:cNvSpPr/>
          <p:nvPr/>
        </p:nvSpPr>
        <p:spPr>
          <a:xfrm>
            <a:off x="9578693" y="11591734"/>
            <a:ext cx="3514702" cy="995121"/>
          </a:xfrm>
          <a:prstGeom prst="rect">
            <a:avLst/>
          </a:prstGeom>
          <a:solidFill>
            <a:srgbClr val="0A7BE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499" name="测试结果"/>
          <p:cNvSpPr txBox="1"/>
          <p:nvPr/>
        </p:nvSpPr>
        <p:spPr>
          <a:xfrm>
            <a:off x="10547056" y="11763856"/>
            <a:ext cx="1577975" cy="650875"/>
          </a:xfrm>
          <a:prstGeom prst="rect">
            <a:avLst/>
          </a:prstGeom>
          <a:ln w="12700">
            <a:miter lim="400000"/>
          </a:ln>
        </p:spPr>
        <p:txBody>
          <a:bodyPr wrap="none" lIns="71436" tIns="71436" rIns="71436" bIns="71436" anchor="ctr">
            <a:spAutoFit/>
          </a:bodyPr>
          <a:lstStyle>
            <a:lvl1pPr algn="l" defTabSz="821690">
              <a:spcBef>
                <a:spcPts val="5900"/>
              </a:spcBef>
              <a:defRPr sz="2800" b="0">
                <a:solidFill>
                  <a:srgbClr val="FFFFFF"/>
                </a:solidFill>
              </a:defRPr>
            </a:lvl1pPr>
          </a:lstStyle>
          <a:p>
            <a:r>
              <a:t>测试结果</a:t>
            </a:r>
          </a:p>
        </p:txBody>
      </p:sp>
      <p:sp>
        <p:nvSpPr>
          <p:cNvPr id="500" name="线条"/>
          <p:cNvSpPr/>
          <p:nvPr/>
        </p:nvSpPr>
        <p:spPr>
          <a:xfrm>
            <a:off x="10438160" y="8137490"/>
            <a:ext cx="1" cy="1569284"/>
          </a:xfrm>
          <a:prstGeom prst="line">
            <a:avLst/>
          </a:prstGeom>
          <a:ln w="38100">
            <a:solidFill>
              <a:srgbClr val="5E5E5E"/>
            </a:solidFill>
            <a:miter lim="400000"/>
            <a:head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01" name="线条"/>
          <p:cNvSpPr/>
          <p:nvPr/>
        </p:nvSpPr>
        <p:spPr>
          <a:xfrm>
            <a:off x="9726478" y="9694520"/>
            <a:ext cx="730733" cy="1"/>
          </a:xfrm>
          <a:prstGeom prst="line">
            <a:avLst/>
          </a:prstGeom>
          <a:ln w="38100">
            <a:solidFill>
              <a:srgbClr val="5E5E5E"/>
            </a:solidFill>
            <a:miter lim="400000"/>
          </a:ln>
        </p:spPr>
        <p:txBody>
          <a:bodyPr lIns="45718" tIns="45718" rIns="45718" bIns="45718"/>
          <a:lstStyle/>
          <a:p>
            <a:pPr defTabSz="821690">
              <a:defRPr b="0">
                <a:latin typeface="+mn-lt"/>
                <a:ea typeface="+mn-ea"/>
                <a:cs typeface="+mn-cs"/>
                <a:sym typeface="Helvetica Neue Medium" panose="02000503000000020004"/>
              </a:defRPr>
            </a:pPr>
          </a:p>
        </p:txBody>
      </p:sp>
      <p:sp>
        <p:nvSpPr>
          <p:cNvPr id="502" name="矩形"/>
          <p:cNvSpPr/>
          <p:nvPr/>
        </p:nvSpPr>
        <p:spPr>
          <a:xfrm>
            <a:off x="7251515" y="8885110"/>
            <a:ext cx="2474964" cy="1451242"/>
          </a:xfrm>
          <a:prstGeom prst="rect">
            <a:avLst/>
          </a:prstGeom>
          <a:solidFill>
            <a:schemeClr val="accent1">
              <a:lumOff val="-13551"/>
            </a:schemeClr>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503" name="MeterSphere Chrome 插件录制脚本"/>
          <p:cNvSpPr txBox="1"/>
          <p:nvPr/>
        </p:nvSpPr>
        <p:spPr>
          <a:xfrm>
            <a:off x="7194021" y="9069393"/>
            <a:ext cx="2589952" cy="1082675"/>
          </a:xfrm>
          <a:prstGeom prst="rect">
            <a:avLst/>
          </a:prstGeom>
          <a:ln w="12700">
            <a:miter lim="400000"/>
          </a:ln>
        </p:spPr>
        <p:txBody>
          <a:bodyPr lIns="71436" tIns="71436" rIns="71436" bIns="71436" anchor="ctr">
            <a:spAutoFit/>
          </a:bodyPr>
          <a:lstStyle>
            <a:lvl1pPr defTabSz="821690">
              <a:spcBef>
                <a:spcPts val="5900"/>
              </a:spcBef>
              <a:defRPr sz="2800" b="0">
                <a:solidFill>
                  <a:srgbClr val="FFFFFF"/>
                </a:solidFill>
              </a:defRPr>
            </a:lvl1pPr>
          </a:lstStyle>
          <a:p>
            <a:r>
              <a:t>Selenium IDE插件录制</a:t>
            </a:r>
          </a:p>
        </p:txBody>
      </p:sp>
      <p:sp>
        <p:nvSpPr>
          <p:cNvPr id="504" name="上传"/>
          <p:cNvSpPr txBox="1"/>
          <p:nvPr/>
        </p:nvSpPr>
        <p:spPr>
          <a:xfrm>
            <a:off x="9783115" y="9067115"/>
            <a:ext cx="688975" cy="511175"/>
          </a:xfrm>
          <a:prstGeom prst="rect">
            <a:avLst/>
          </a:prstGeom>
          <a:ln w="12700">
            <a:miter lim="400000"/>
          </a:ln>
        </p:spPr>
        <p:txBody>
          <a:bodyPr wrap="none" lIns="71436" tIns="71436" rIns="71436" bIns="71436" anchor="ctr">
            <a:spAutoFit/>
          </a:bodyPr>
          <a:lstStyle>
            <a:lvl1pPr algn="l" defTabSz="821690">
              <a:spcBef>
                <a:spcPts val="5900"/>
              </a:spcBef>
              <a:defRPr sz="2100" b="0">
                <a:solidFill>
                  <a:srgbClr val="5E5E5E"/>
                </a:solidFill>
              </a:defRPr>
            </a:lvl1pPr>
          </a:lstStyle>
          <a:p>
            <a:r>
              <a:t>上传</a:t>
            </a:r>
          </a:p>
        </p:txBody>
      </p:sp>
      <p:grpSp>
        <p:nvGrpSpPr>
          <p:cNvPr id="507" name="组合 189"/>
          <p:cNvGrpSpPr/>
          <p:nvPr/>
        </p:nvGrpSpPr>
        <p:grpSpPr>
          <a:xfrm>
            <a:off x="1586353" y="5799584"/>
            <a:ext cx="1662905" cy="981897"/>
            <a:chOff x="0" y="0"/>
            <a:chExt cx="1662904" cy="981895"/>
          </a:xfrm>
        </p:grpSpPr>
        <p:sp>
          <p:nvSpPr>
            <p:cNvPr id="505" name="椭圆 183"/>
            <p:cNvSpPr/>
            <p:nvPr/>
          </p:nvSpPr>
          <p:spPr>
            <a:xfrm>
              <a:off x="-1" y="0"/>
              <a:ext cx="1662906" cy="981896"/>
            </a:xfrm>
            <a:prstGeom prst="ellipse">
              <a:avLst/>
            </a:prstGeom>
            <a:solidFill>
              <a:srgbClr val="005180"/>
            </a:solidFill>
            <a:ln w="12700" cap="flat">
              <a:noFill/>
              <a:miter lim="400000"/>
            </a:ln>
            <a:effectLst/>
          </p:spPr>
          <p:txBody>
            <a:bodyPr wrap="square" lIns="71436" tIns="71436" rIns="71436" bIns="71436" numCol="1" anchor="ctr">
              <a:noAutofit/>
            </a:bodyPr>
            <a:lstStyle/>
            <a:p>
              <a:pPr defTabSz="821690">
                <a:defRPr sz="3600" b="0">
                  <a:solidFill>
                    <a:srgbClr val="FFFFFF"/>
                  </a:solidFill>
                  <a:latin typeface="+mn-lt"/>
                  <a:ea typeface="+mn-ea"/>
                  <a:cs typeface="+mn-cs"/>
                  <a:sym typeface="Helvetica Neue Medium" panose="02000503000000020004"/>
                </a:defRPr>
              </a:pPr>
            </a:p>
          </p:txBody>
        </p:sp>
        <p:sp>
          <p:nvSpPr>
            <p:cNvPr id="506" name="用户"/>
            <p:cNvSpPr txBox="1"/>
            <p:nvPr/>
          </p:nvSpPr>
          <p:spPr>
            <a:xfrm>
              <a:off x="451540" y="209961"/>
              <a:ext cx="765175" cy="561975"/>
            </a:xfrm>
            <a:prstGeom prst="rect">
              <a:avLst/>
            </a:prstGeom>
            <a:noFill/>
            <a:ln w="12700" cap="flat">
              <a:noFill/>
              <a:miter lim="400000"/>
            </a:ln>
            <a:effectLst/>
          </p:spPr>
          <p:txBody>
            <a:bodyPr wrap="none" lIns="71436" tIns="71436" rIns="71436" bIns="71436" numCol="1" anchor="ctr">
              <a:spAutoFit/>
            </a:bodyPr>
            <a:lstStyle>
              <a:lvl1pPr algn="l" defTabSz="821690">
                <a:spcBef>
                  <a:spcPts val="5900"/>
                </a:spcBef>
                <a:defRPr sz="2400" b="0">
                  <a:solidFill>
                    <a:srgbClr val="FFFFFF"/>
                  </a:solidFill>
                </a:defRPr>
              </a:lvl1pPr>
            </a:lstStyle>
            <a:p>
              <a:r>
                <a:t>发起</a:t>
              </a:r>
            </a:p>
          </p:txBody>
        </p:sp>
      </p:grpSp>
      <p:sp>
        <p:nvSpPr>
          <p:cNvPr id="510" name="直接箭头连接符 186"/>
          <p:cNvSpPr/>
          <p:nvPr/>
        </p:nvSpPr>
        <p:spPr>
          <a:xfrm>
            <a:off x="2417805" y="6781580"/>
            <a:ext cx="1" cy="3905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5400">
            <a:solidFill>
              <a:srgbClr val="000000"/>
            </a:solidFill>
            <a:miter lim="400000"/>
            <a:tailEnd type="triangle"/>
          </a:ln>
        </p:spPr>
        <p:txBody>
          <a:bodyPr/>
          <a:lstStyle/>
          <a:p/>
        </p:txBody>
      </p:sp>
      <p:sp>
        <p:nvSpPr>
          <p:cNvPr id="511" name="直接箭头连接符 188"/>
          <p:cNvSpPr/>
          <p:nvPr/>
        </p:nvSpPr>
        <p:spPr>
          <a:xfrm>
            <a:off x="3248984" y="6298902"/>
            <a:ext cx="1210808" cy="121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MeterSphere 的关键架构设计之二：团队协作及多租户模型"/>
          <p:cNvSpPr txBox="1"/>
          <p:nvPr/>
        </p:nvSpPr>
        <p:spPr>
          <a:xfrm>
            <a:off x="2" y="1499895"/>
            <a:ext cx="24384000" cy="1166495"/>
          </a:xfrm>
          <a:prstGeom prst="rect">
            <a:avLst/>
          </a:prstGeom>
          <a:ln w="12700">
            <a:miter lim="400000"/>
          </a:ln>
        </p:spPr>
        <p:txBody>
          <a:bodyPr lIns="91437" tIns="91437" rIns="91437" bIns="91437">
            <a:spAutoFit/>
          </a:bodyPr>
          <a:lstStyle>
            <a:lvl1pPr defTabSz="1828800">
              <a:defRPr sz="6400">
                <a:solidFill>
                  <a:srgbClr val="5E5E5E"/>
                </a:solidFill>
                <a:latin typeface="Helvetica"/>
                <a:ea typeface="Helvetica"/>
                <a:cs typeface="Helvetica"/>
                <a:sym typeface="Helvetica"/>
              </a:defRPr>
            </a:lvl1pPr>
          </a:lstStyle>
          <a:p>
            <a:r>
              <a:rPr>
                <a:latin typeface="方正黑体简体" panose="02010601030101010101" charset="-122"/>
                <a:ea typeface="方正黑体简体" panose="02010601030101010101" charset="-122"/>
              </a:rPr>
              <a:t>MeterSphere 关键能力设计三：数据一站式</a:t>
            </a:r>
            <a:endParaRPr>
              <a:latin typeface="方正黑体简体" panose="02010601030101010101" charset="-122"/>
              <a:ea typeface="方正黑体简体" panose="02010601030101010101" charset="-122"/>
            </a:endParaRPr>
          </a:p>
        </p:txBody>
      </p:sp>
      <p:sp>
        <p:nvSpPr>
          <p:cNvPr id="634" name="rectangle_274342"/>
          <p:cNvSpPr/>
          <p:nvPr/>
        </p:nvSpPr>
        <p:spPr>
          <a:xfrm rot="16200000">
            <a:off x="11115809" y="7168382"/>
            <a:ext cx="6749115" cy="1172365"/>
          </a:xfrm>
          <a:custGeom>
            <a:avLst/>
            <a:gdLst/>
            <a:ahLst/>
            <a:cxnLst>
              <a:cxn ang="0">
                <a:pos x="wd2" y="hd2"/>
              </a:cxn>
              <a:cxn ang="5400000">
                <a:pos x="wd2" y="hd2"/>
              </a:cxn>
              <a:cxn ang="10800000">
                <a:pos x="wd2" y="hd2"/>
              </a:cxn>
              <a:cxn ang="16200000">
                <a:pos x="wd2" y="hd2"/>
              </a:cxn>
            </a:cxnLst>
            <a:rect l="0" t="0" r="r" b="b"/>
            <a:pathLst>
              <a:path w="21600" h="21600" extrusionOk="0">
                <a:moveTo>
                  <a:pt x="21148" y="0"/>
                </a:moveTo>
                <a:lnTo>
                  <a:pt x="449" y="0"/>
                </a:lnTo>
                <a:cubicBezTo>
                  <a:pt x="202" y="0"/>
                  <a:pt x="0" y="324"/>
                  <a:pt x="0" y="719"/>
                </a:cubicBezTo>
                <a:lnTo>
                  <a:pt x="0" y="20876"/>
                </a:lnTo>
                <a:cubicBezTo>
                  <a:pt x="0" y="21276"/>
                  <a:pt x="202" y="21600"/>
                  <a:pt x="449" y="21600"/>
                </a:cubicBezTo>
                <a:lnTo>
                  <a:pt x="21148" y="21600"/>
                </a:lnTo>
                <a:cubicBezTo>
                  <a:pt x="21398" y="21600"/>
                  <a:pt x="21600" y="21276"/>
                  <a:pt x="21600" y="20876"/>
                </a:cubicBezTo>
                <a:lnTo>
                  <a:pt x="21600" y="719"/>
                </a:lnTo>
                <a:cubicBezTo>
                  <a:pt x="21600" y="324"/>
                  <a:pt x="21398" y="0"/>
                  <a:pt x="21148" y="0"/>
                </a:cubicBezTo>
                <a:close/>
              </a:path>
            </a:pathLst>
          </a:custGeom>
          <a:solidFill>
            <a:srgbClr val="783887"/>
          </a:solidFill>
          <a:ln w="12700">
            <a:miter lim="400000"/>
          </a:ln>
        </p:spPr>
        <p:txBody>
          <a:bodyPr lIns="71436" tIns="71436" rIns="71436" bIns="71436" anchor="ctr"/>
          <a:lstStyle/>
          <a:p>
            <a:pPr defTabSz="821690">
              <a:defRPr b="0">
                <a:solidFill>
                  <a:srgbClr val="FFFFFF"/>
                </a:solidFill>
                <a:latin typeface="+mn-lt"/>
                <a:ea typeface="+mn-ea"/>
                <a:cs typeface="+mn-cs"/>
                <a:sym typeface="Helvetica Neue Medium" panose="02000503000000020004"/>
              </a:defRPr>
            </a:pPr>
          </a:p>
        </p:txBody>
      </p:sp>
      <p:sp>
        <p:nvSpPr>
          <p:cNvPr id="635" name="文本框 16"/>
          <p:cNvSpPr txBox="1"/>
          <p:nvPr/>
        </p:nvSpPr>
        <p:spPr>
          <a:xfrm>
            <a:off x="14114128" y="5446282"/>
            <a:ext cx="752473" cy="4903257"/>
          </a:xfrm>
          <a:prstGeom prst="rect">
            <a:avLst/>
          </a:prstGeom>
          <a:ln w="12700">
            <a:miter lim="400000"/>
          </a:ln>
        </p:spPr>
        <p:txBody>
          <a:bodyPr vert="eaVert" lIns="71435" tIns="71435" rIns="71435" bIns="71435" anchor="ctr">
            <a:spAutoFit/>
          </a:bodyPr>
          <a:lstStyle>
            <a:lvl1pPr defTabSz="821690">
              <a:defRPr sz="4800">
                <a:solidFill>
                  <a:srgbClr val="FFFFFF"/>
                </a:solidFill>
              </a:defRPr>
            </a:lvl1pPr>
          </a:lstStyle>
          <a:p>
            <a:r>
              <a:t>测试执行</a:t>
            </a:r>
          </a:p>
        </p:txBody>
      </p:sp>
      <p:sp>
        <p:nvSpPr>
          <p:cNvPr id="636" name="文本框 17"/>
          <p:cNvSpPr txBox="1"/>
          <p:nvPr/>
        </p:nvSpPr>
        <p:spPr>
          <a:xfrm>
            <a:off x="8204253" y="6361114"/>
            <a:ext cx="4903258" cy="993773"/>
          </a:xfrm>
          <a:prstGeom prst="rect">
            <a:avLst/>
          </a:prstGeom>
          <a:ln w="12700">
            <a:miter lim="400000"/>
          </a:ln>
        </p:spPr>
        <p:txBody>
          <a:bodyPr lIns="71435" tIns="71435" rIns="71435" bIns="71435" anchor="ctr">
            <a:spAutoFit/>
          </a:bodyPr>
          <a:lstStyle>
            <a:lvl1pPr defTabSz="821690">
              <a:defRPr sz="4800">
                <a:solidFill>
                  <a:srgbClr val="5E5E5E"/>
                </a:solidFill>
              </a:defRPr>
            </a:lvl1pPr>
          </a:lstStyle>
          <a:p>
            <a:r>
              <a:t>数据输入</a:t>
            </a:r>
          </a:p>
        </p:txBody>
      </p:sp>
      <p:sp>
        <p:nvSpPr>
          <p:cNvPr id="637" name="文本框 18"/>
          <p:cNvSpPr txBox="1"/>
          <p:nvPr/>
        </p:nvSpPr>
        <p:spPr>
          <a:xfrm>
            <a:off x="15557545" y="6361114"/>
            <a:ext cx="4903257" cy="993773"/>
          </a:xfrm>
          <a:prstGeom prst="rect">
            <a:avLst/>
          </a:prstGeom>
          <a:ln w="12700">
            <a:miter lim="400000"/>
          </a:ln>
        </p:spPr>
        <p:txBody>
          <a:bodyPr lIns="71435" tIns="71435" rIns="71435" bIns="71435" anchor="ctr">
            <a:spAutoFit/>
          </a:bodyPr>
          <a:lstStyle>
            <a:lvl1pPr defTabSz="821690">
              <a:defRPr sz="4800">
                <a:solidFill>
                  <a:srgbClr val="5E5E5E"/>
                </a:solidFill>
              </a:defRPr>
            </a:lvl1pPr>
          </a:lstStyle>
          <a:p>
            <a:r>
              <a:t>数据输出</a:t>
            </a:r>
          </a:p>
        </p:txBody>
      </p:sp>
      <p:sp>
        <p:nvSpPr>
          <p:cNvPr id="638" name="矩形 37"/>
          <p:cNvSpPr/>
          <p:nvPr/>
        </p:nvSpPr>
        <p:spPr>
          <a:xfrm>
            <a:off x="21151743" y="5016920"/>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39" name="文本框 38"/>
          <p:cNvSpPr txBox="1"/>
          <p:nvPr/>
        </p:nvSpPr>
        <p:spPr>
          <a:xfrm>
            <a:off x="21483437" y="5071395"/>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测试计划报告</a:t>
            </a:r>
          </a:p>
        </p:txBody>
      </p:sp>
      <p:sp>
        <p:nvSpPr>
          <p:cNvPr id="640" name="矩形 40"/>
          <p:cNvSpPr/>
          <p:nvPr/>
        </p:nvSpPr>
        <p:spPr>
          <a:xfrm>
            <a:off x="21151743" y="6237018"/>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1" name="文本框 41"/>
          <p:cNvSpPr txBox="1"/>
          <p:nvPr/>
        </p:nvSpPr>
        <p:spPr>
          <a:xfrm>
            <a:off x="21483437" y="6291491"/>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功能测试报告</a:t>
            </a:r>
          </a:p>
        </p:txBody>
      </p:sp>
      <p:sp>
        <p:nvSpPr>
          <p:cNvPr id="642" name="矩形 43"/>
          <p:cNvSpPr/>
          <p:nvPr/>
        </p:nvSpPr>
        <p:spPr>
          <a:xfrm>
            <a:off x="21151743" y="7457115"/>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3" name="文本框 44"/>
          <p:cNvSpPr txBox="1"/>
          <p:nvPr/>
        </p:nvSpPr>
        <p:spPr>
          <a:xfrm>
            <a:off x="21483437" y="7511588"/>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接口测试报告</a:t>
            </a:r>
          </a:p>
        </p:txBody>
      </p:sp>
      <p:sp>
        <p:nvSpPr>
          <p:cNvPr id="644" name="矩形 46"/>
          <p:cNvSpPr/>
          <p:nvPr/>
        </p:nvSpPr>
        <p:spPr>
          <a:xfrm>
            <a:off x="21151743" y="8677212"/>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5" name="文本框 47"/>
          <p:cNvSpPr txBox="1"/>
          <p:nvPr/>
        </p:nvSpPr>
        <p:spPr>
          <a:xfrm>
            <a:off x="21483437" y="8731685"/>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UI 测试报告</a:t>
            </a:r>
          </a:p>
        </p:txBody>
      </p:sp>
      <p:sp>
        <p:nvSpPr>
          <p:cNvPr id="646" name="矩形 49"/>
          <p:cNvSpPr/>
          <p:nvPr/>
        </p:nvSpPr>
        <p:spPr>
          <a:xfrm>
            <a:off x="21151743" y="9897306"/>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7" name="文本框 50"/>
          <p:cNvSpPr txBox="1"/>
          <p:nvPr/>
        </p:nvSpPr>
        <p:spPr>
          <a:xfrm>
            <a:off x="21483437" y="9951780"/>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t>性能测试报告</a:t>
            </a:r>
          </a:p>
        </p:txBody>
      </p:sp>
      <p:grpSp>
        <p:nvGrpSpPr>
          <p:cNvPr id="650" name="组合 24"/>
          <p:cNvGrpSpPr/>
          <p:nvPr/>
        </p:nvGrpSpPr>
        <p:grpSpPr>
          <a:xfrm>
            <a:off x="5446131" y="8754684"/>
            <a:ext cx="2322249" cy="894340"/>
            <a:chOff x="0" y="0"/>
            <a:chExt cx="2322247" cy="894338"/>
          </a:xfrm>
        </p:grpSpPr>
        <p:sp>
          <p:nvSpPr>
            <p:cNvPr id="648" name="矩形 25"/>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49" name="文本框 26"/>
            <p:cNvSpPr txBox="1"/>
            <p:nvPr/>
          </p:nvSpPr>
          <p:spPr>
            <a:xfrm>
              <a:off x="261960" y="197933"/>
              <a:ext cx="1798326" cy="498475"/>
            </a:xfrm>
            <a:prstGeom prst="rect">
              <a:avLst/>
            </a:prstGeom>
            <a:noFill/>
            <a:ln w="12700" cap="flat">
              <a:noFill/>
              <a:miter lim="400000"/>
            </a:ln>
            <a:effectLst/>
          </p:spPr>
          <p:txBody>
            <a:bodyPr wrap="square" lIns="71436" tIns="71436" rIns="71436" bIns="71436" numCol="1" anchor="ctr">
              <a:spAutoFit/>
            </a:bodyPr>
            <a:lstStyle>
              <a:lvl1pPr defTabSz="821690">
                <a:defRPr sz="2000">
                  <a:solidFill>
                    <a:srgbClr val="FFFFFF"/>
                  </a:solidFill>
                </a:defRPr>
              </a:lvl1pPr>
            </a:lstStyle>
            <a:p>
              <a:r>
                <a:t>脚本伪造数据</a:t>
              </a:r>
            </a:p>
          </p:txBody>
        </p:sp>
      </p:grpSp>
      <p:grpSp>
        <p:nvGrpSpPr>
          <p:cNvPr id="653" name="组合 27"/>
          <p:cNvGrpSpPr/>
          <p:nvPr/>
        </p:nvGrpSpPr>
        <p:grpSpPr>
          <a:xfrm>
            <a:off x="5446131" y="6271340"/>
            <a:ext cx="2322249" cy="894339"/>
            <a:chOff x="0" y="0"/>
            <a:chExt cx="2322247" cy="894338"/>
          </a:xfrm>
        </p:grpSpPr>
        <p:sp>
          <p:nvSpPr>
            <p:cNvPr id="651" name="矩形 28"/>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2" name="文本框 29"/>
            <p:cNvSpPr txBox="1"/>
            <p:nvPr/>
          </p:nvSpPr>
          <p:spPr>
            <a:xfrm>
              <a:off x="261960" y="197934"/>
              <a:ext cx="1798326"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JMeter 函数</a:t>
              </a:r>
            </a:p>
          </p:txBody>
        </p:sp>
      </p:grpSp>
      <p:grpSp>
        <p:nvGrpSpPr>
          <p:cNvPr id="656" name="组合 30"/>
          <p:cNvGrpSpPr/>
          <p:nvPr/>
        </p:nvGrpSpPr>
        <p:grpSpPr>
          <a:xfrm>
            <a:off x="5446131" y="7514794"/>
            <a:ext cx="2322249" cy="894339"/>
            <a:chOff x="0" y="0"/>
            <a:chExt cx="2322247" cy="894338"/>
          </a:xfrm>
        </p:grpSpPr>
        <p:sp>
          <p:nvSpPr>
            <p:cNvPr id="654" name="矩形 31"/>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5" name="文本框 32"/>
            <p:cNvSpPr txBox="1"/>
            <p:nvPr/>
          </p:nvSpPr>
          <p:spPr>
            <a:xfrm>
              <a:off x="261960" y="197937"/>
              <a:ext cx="1798326"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MockJs 函数</a:t>
              </a:r>
            </a:p>
          </p:txBody>
        </p:sp>
      </p:grpSp>
      <p:grpSp>
        <p:nvGrpSpPr>
          <p:cNvPr id="659" name="组合 33"/>
          <p:cNvGrpSpPr/>
          <p:nvPr/>
        </p:nvGrpSpPr>
        <p:grpSpPr>
          <a:xfrm>
            <a:off x="631086" y="6271340"/>
            <a:ext cx="2322249" cy="894339"/>
            <a:chOff x="0" y="0"/>
            <a:chExt cx="2322248" cy="894338"/>
          </a:xfrm>
        </p:grpSpPr>
        <p:sp>
          <p:nvSpPr>
            <p:cNvPr id="657" name="矩形 34"/>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8" name="文本框 35"/>
            <p:cNvSpPr txBox="1"/>
            <p:nvPr/>
          </p:nvSpPr>
          <p:spPr>
            <a:xfrm>
              <a:off x="-1" y="197934"/>
              <a:ext cx="2230209" cy="498475"/>
            </a:xfrm>
            <a:prstGeom prst="rect">
              <a:avLst/>
            </a:prstGeom>
            <a:noFill/>
            <a:ln w="12700" cap="flat">
              <a:noFill/>
              <a:miter lim="400000"/>
            </a:ln>
            <a:effectLst/>
          </p:spPr>
          <p:txBody>
            <a:bodyPr wrap="square" lIns="71436" tIns="71436" rIns="71436" bIns="71436" numCol="1" anchor="ctr">
              <a:spAutoFit/>
            </a:bodyPr>
            <a:lstStyle/>
            <a:p>
              <a:pPr defTabSz="821690">
                <a:defRPr sz="1100">
                  <a:solidFill>
                    <a:srgbClr val="FFFFFF"/>
                  </a:solidFill>
                </a:defRPr>
              </a:pPr>
              <a:r>
                <a:t> </a:t>
              </a:r>
              <a:r>
                <a:rPr sz="2000"/>
                <a:t>数据库抽取数据</a:t>
              </a:r>
              <a:endParaRPr sz="2000"/>
            </a:p>
          </p:txBody>
        </p:sp>
      </p:grpSp>
      <p:grpSp>
        <p:nvGrpSpPr>
          <p:cNvPr id="662" name="组合 36"/>
          <p:cNvGrpSpPr/>
          <p:nvPr/>
        </p:nvGrpSpPr>
        <p:grpSpPr>
          <a:xfrm>
            <a:off x="3029979" y="6271340"/>
            <a:ext cx="2322249" cy="894339"/>
            <a:chOff x="0" y="0"/>
            <a:chExt cx="2322247" cy="894338"/>
          </a:xfrm>
        </p:grpSpPr>
        <p:sp>
          <p:nvSpPr>
            <p:cNvPr id="660" name="矩形 37"/>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1" name="文本框 38"/>
            <p:cNvSpPr txBox="1"/>
            <p:nvPr/>
          </p:nvSpPr>
          <p:spPr>
            <a:xfrm>
              <a:off x="177001" y="197937"/>
              <a:ext cx="1968245"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自定义 JAR 包</a:t>
              </a:r>
            </a:p>
          </p:txBody>
        </p:sp>
      </p:grpSp>
      <p:grpSp>
        <p:nvGrpSpPr>
          <p:cNvPr id="665" name="组合 39"/>
          <p:cNvGrpSpPr/>
          <p:nvPr/>
        </p:nvGrpSpPr>
        <p:grpSpPr>
          <a:xfrm>
            <a:off x="3029979" y="7514793"/>
            <a:ext cx="2322249" cy="894339"/>
            <a:chOff x="0" y="0"/>
            <a:chExt cx="2322247" cy="894338"/>
          </a:xfrm>
        </p:grpSpPr>
        <p:sp>
          <p:nvSpPr>
            <p:cNvPr id="663" name="矩形 40"/>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4" name="文本框 41"/>
            <p:cNvSpPr txBox="1"/>
            <p:nvPr/>
          </p:nvSpPr>
          <p:spPr>
            <a:xfrm>
              <a:off x="88501" y="197925"/>
              <a:ext cx="2145247"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t>CSV 参数化数据</a:t>
              </a:r>
            </a:p>
          </p:txBody>
        </p:sp>
      </p:grpSp>
      <p:sp>
        <p:nvSpPr>
          <p:cNvPr id="666" name="文本框 42"/>
          <p:cNvSpPr txBox="1"/>
          <p:nvPr/>
        </p:nvSpPr>
        <p:spPr>
          <a:xfrm>
            <a:off x="6044114" y="5443854"/>
            <a:ext cx="1168411" cy="662941"/>
          </a:xfrm>
          <a:prstGeom prst="rect">
            <a:avLst/>
          </a:prstGeom>
          <a:ln w="12700">
            <a:miter lim="400000"/>
          </a:ln>
        </p:spPr>
        <p:txBody>
          <a:bodyPr lIns="45719" rIns="45719">
            <a:spAutoFit/>
          </a:bodyPr>
          <a:lstStyle>
            <a:lvl1pPr defTabSz="821690">
              <a:defRPr>
                <a:solidFill>
                  <a:srgbClr val="5E5E5E"/>
                </a:solidFill>
              </a:defRPr>
            </a:lvl1pPr>
          </a:lstStyle>
          <a:p>
            <a:r>
              <a:t>造数</a:t>
            </a:r>
          </a:p>
        </p:txBody>
      </p:sp>
      <p:sp>
        <p:nvSpPr>
          <p:cNvPr id="667" name="文本框 43"/>
          <p:cNvSpPr txBox="1"/>
          <p:nvPr/>
        </p:nvSpPr>
        <p:spPr>
          <a:xfrm>
            <a:off x="3334573" y="5443854"/>
            <a:ext cx="1789707" cy="662941"/>
          </a:xfrm>
          <a:prstGeom prst="rect">
            <a:avLst/>
          </a:prstGeom>
          <a:ln w="12700">
            <a:miter lim="400000"/>
          </a:ln>
        </p:spPr>
        <p:txBody>
          <a:bodyPr lIns="45719" rIns="45719">
            <a:spAutoFit/>
          </a:bodyPr>
          <a:lstStyle>
            <a:lvl1pPr defTabSz="821690">
              <a:defRPr>
                <a:solidFill>
                  <a:srgbClr val="5E5E5E"/>
                </a:solidFill>
              </a:defRPr>
            </a:lvl1pPr>
          </a:lstStyle>
          <a:p>
            <a:r>
              <a:t>文件管理</a:t>
            </a:r>
          </a:p>
        </p:txBody>
      </p:sp>
      <p:sp>
        <p:nvSpPr>
          <p:cNvPr id="668" name="文本框 44"/>
          <p:cNvSpPr txBox="1"/>
          <p:nvPr/>
        </p:nvSpPr>
        <p:spPr>
          <a:xfrm>
            <a:off x="1246328" y="5443854"/>
            <a:ext cx="1168412" cy="662941"/>
          </a:xfrm>
          <a:prstGeom prst="rect">
            <a:avLst/>
          </a:prstGeom>
          <a:ln w="12700">
            <a:miter lim="400000"/>
          </a:ln>
        </p:spPr>
        <p:txBody>
          <a:bodyPr lIns="45719" rIns="45719">
            <a:spAutoFit/>
          </a:bodyPr>
          <a:lstStyle>
            <a:lvl1pPr defTabSz="821690">
              <a:defRPr>
                <a:solidFill>
                  <a:srgbClr val="5E5E5E"/>
                </a:solidFill>
              </a:defRPr>
            </a:lvl1pPr>
          </a:lstStyle>
          <a:p>
            <a:r>
              <a:t>取数</a:t>
            </a:r>
          </a:p>
        </p:txBody>
      </p:sp>
      <p:sp>
        <p:nvSpPr>
          <p:cNvPr id="669" name="矩形 45"/>
          <p:cNvSpPr/>
          <p:nvPr/>
        </p:nvSpPr>
        <p:spPr>
          <a:xfrm>
            <a:off x="527538" y="5302060"/>
            <a:ext cx="7438293" cy="4668418"/>
          </a:xfrm>
          <a:prstGeom prst="rect">
            <a:avLst/>
          </a:prstGeom>
          <a:ln w="25400">
            <a:solidFill>
              <a:srgbClr val="BFBFBF"/>
            </a:solidFill>
          </a:ln>
        </p:spPr>
        <p:txBody>
          <a:bodyPr lIns="71436" tIns="71436" rIns="71436" bIns="71436" anchor="ctr"/>
          <a:lstStyle/>
          <a:p>
            <a:pPr defTabSz="821690">
              <a:defRPr b="0">
                <a:solidFill>
                  <a:srgbClr val="FFFFFF"/>
                </a:solidFill>
                <a:latin typeface="+mn-lt"/>
                <a:ea typeface="+mn-ea"/>
                <a:cs typeface="+mn-cs"/>
                <a:sym typeface="Helvetica Neue Medium" panose="02000503000000020004"/>
              </a:defRPr>
            </a:pPr>
          </a:p>
        </p:txBody>
      </p:sp>
      <p:sp>
        <p:nvSpPr>
          <p:cNvPr id="670" name="文本框 46"/>
          <p:cNvSpPr txBox="1"/>
          <p:nvPr/>
        </p:nvSpPr>
        <p:spPr>
          <a:xfrm>
            <a:off x="1036305" y="4492137"/>
            <a:ext cx="6552977" cy="726441"/>
          </a:xfrm>
          <a:prstGeom prst="rect">
            <a:avLst/>
          </a:prstGeom>
          <a:ln w="12700">
            <a:miter lim="400000"/>
          </a:ln>
        </p:spPr>
        <p:txBody>
          <a:bodyPr lIns="45719" rIns="45719">
            <a:spAutoFit/>
          </a:bodyPr>
          <a:lstStyle/>
          <a:p>
            <a:pPr defTabSz="821690">
              <a:defRPr sz="3600">
                <a:solidFill>
                  <a:srgbClr val="5E5E5E"/>
                </a:solidFill>
              </a:defRPr>
            </a:pPr>
            <a:r>
              <a:t>MeterSphere 提供的数据能力</a:t>
            </a:r>
          </a:p>
        </p:txBody>
      </p:sp>
      <p:grpSp>
        <p:nvGrpSpPr>
          <p:cNvPr id="673" name="组合 48"/>
          <p:cNvGrpSpPr/>
          <p:nvPr/>
        </p:nvGrpSpPr>
        <p:grpSpPr>
          <a:xfrm>
            <a:off x="3024119" y="8757439"/>
            <a:ext cx="2322249" cy="894339"/>
            <a:chOff x="0" y="0"/>
            <a:chExt cx="2322247" cy="894338"/>
          </a:xfrm>
        </p:grpSpPr>
        <p:sp>
          <p:nvSpPr>
            <p:cNvPr id="671" name="矩形 49"/>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72" name="文本框 50"/>
            <p:cNvSpPr txBox="1"/>
            <p:nvPr/>
          </p:nvSpPr>
          <p:spPr>
            <a:xfrm>
              <a:off x="88501" y="197925"/>
              <a:ext cx="2145247" cy="498475"/>
            </a:xfrm>
            <a:prstGeom prst="rect">
              <a:avLst/>
            </a:prstGeom>
            <a:noFill/>
            <a:ln w="12700" cap="flat">
              <a:noFill/>
              <a:miter lim="400000"/>
            </a:ln>
            <a:effectLst/>
          </p:spPr>
          <p:txBody>
            <a:bodyPr wrap="square" lIns="71436" tIns="71436" rIns="71436" bIns="71436" numCol="1" anchor="ctr">
              <a:spAutoFit/>
            </a:bodyPr>
            <a:lstStyle>
              <a:lvl1pPr defTabSz="821690">
                <a:defRPr sz="2000">
                  <a:solidFill>
                    <a:srgbClr val="FFFFFF"/>
                  </a:solidFill>
                </a:defRPr>
              </a:lvl1pPr>
            </a:lstStyle>
            <a:p>
              <a:r>
                <a:t>其他依赖文件</a:t>
              </a:r>
            </a:p>
          </p:txBody>
        </p:sp>
      </p:grpSp>
      <p:sp>
        <p:nvSpPr>
          <p:cNvPr id="674" name="箭头"/>
          <p:cNvSpPr/>
          <p:nvPr/>
        </p:nvSpPr>
        <p:spPr>
          <a:xfrm>
            <a:off x="8651574" y="6501037"/>
            <a:ext cx="4369623" cy="2541137"/>
          </a:xfrm>
          <a:prstGeom prst="rightArrow">
            <a:avLst>
              <a:gd name="adj1" fmla="val 32000"/>
              <a:gd name="adj2" fmla="val 31986"/>
            </a:avLst>
          </a:prstGeom>
          <a:gradFill>
            <a:gsLst>
              <a:gs pos="0">
                <a:srgbClr val="9D9BEA"/>
              </a:gs>
              <a:gs pos="100000">
                <a:srgbClr val="783887"/>
              </a:gs>
            </a:gsLst>
          </a:gra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675" name="箭头"/>
          <p:cNvSpPr/>
          <p:nvPr/>
        </p:nvSpPr>
        <p:spPr>
          <a:xfrm>
            <a:off x="15959536" y="6483996"/>
            <a:ext cx="4369622" cy="2541137"/>
          </a:xfrm>
          <a:prstGeom prst="rightArrow">
            <a:avLst>
              <a:gd name="adj1" fmla="val 32000"/>
              <a:gd name="adj2" fmla="val 31986"/>
            </a:avLst>
          </a:prstGeom>
          <a:gradFill>
            <a:gsLst>
              <a:gs pos="0">
                <a:srgbClr val="9D9BEA"/>
              </a:gs>
              <a:gs pos="100000">
                <a:srgbClr val="783887"/>
              </a:gs>
            </a:gsLst>
          </a:gra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依据三个关键能力打造一站式持续测试平台"/>
          <p:cNvSpPr txBox="1"/>
          <p:nvPr/>
        </p:nvSpPr>
        <p:spPr>
          <a:xfrm>
            <a:off x="4372609" y="1499936"/>
            <a:ext cx="1568640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方正黑体简体" panose="02010601030101010101" charset="-122"/>
                <a:ea typeface="方正黑体简体" panose="02010601030101010101" charset="-122"/>
              </a:rPr>
              <a:t>依据三个关键能力打造一站式持续测试平台</a:t>
            </a:r>
            <a:endParaRPr>
              <a:latin typeface="方正黑体简体" panose="02010601030101010101" charset="-122"/>
              <a:ea typeface="方正黑体简体" panose="02010601030101010101" charset="-122"/>
            </a:endParaRPr>
          </a:p>
        </p:txBody>
      </p:sp>
      <p:sp>
        <p:nvSpPr>
          <p:cNvPr id="551" name="- 让测试成为一种能力，为不同的团队进行赋能 -"/>
          <p:cNvSpPr txBox="1"/>
          <p:nvPr/>
        </p:nvSpPr>
        <p:spPr>
          <a:xfrm>
            <a:off x="7276124" y="2848231"/>
            <a:ext cx="98581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让测试成为一种能力，为不同的团队进行赋能 -</a:t>
            </a:r>
          </a:p>
        </p:txBody>
      </p:sp>
      <p:grpSp>
        <p:nvGrpSpPr>
          <p:cNvPr id="554" name="MeterSphere 一站式开源持续测试平台"/>
          <p:cNvGrpSpPr/>
          <p:nvPr/>
        </p:nvGrpSpPr>
        <p:grpSpPr>
          <a:xfrm>
            <a:off x="2028022" y="4388987"/>
            <a:ext cx="20354332" cy="4066707"/>
            <a:chOff x="0" y="0"/>
            <a:chExt cx="20354331" cy="4066706"/>
          </a:xfrm>
        </p:grpSpPr>
        <p:sp>
          <p:nvSpPr>
            <p:cNvPr id="553" name="MeterSphere 一站式开源持续测试平台"/>
            <p:cNvSpPr/>
            <p:nvPr/>
          </p:nvSpPr>
          <p:spPr>
            <a:xfrm>
              <a:off x="50800" y="50800"/>
              <a:ext cx="20252732" cy="3965107"/>
            </a:xfrm>
            <a:prstGeom prst="rect">
              <a:avLst/>
            </a:prstGeom>
            <a:noFill/>
            <a:ln>
              <a:noFill/>
            </a:ln>
            <a:effectLst/>
          </p:spPr>
          <p:txBody>
            <a:bodyPr wrap="square" lIns="71437" tIns="71437" rIns="71437" bIns="71437" numCol="1" anchor="t">
              <a:noAutofit/>
            </a:bodyPr>
            <a:lstStyle>
              <a:lvl1pPr>
                <a:defRPr sz="2900">
                  <a:solidFill>
                    <a:srgbClr val="783887"/>
                  </a:solidFill>
                </a:defRPr>
              </a:lvl1pPr>
            </a:lstStyle>
            <a:p>
              <a:r>
                <a:t>MeterSphere 一站式开源持续测试平台</a:t>
              </a:r>
            </a:p>
          </p:txBody>
        </p:sp>
        <p:pic>
          <p:nvPicPr>
            <p:cNvPr id="552" name="MeterSphere 一站式开源持续测试平台 MeterSphere 一站式开源持续测试平台" descr="MeterSphere 一站式开源持续测试平台 MeterSphere 一站式开源持续测试平台"/>
            <p:cNvPicPr/>
            <p:nvPr/>
          </p:nvPicPr>
          <p:blipFill>
            <a:blip r:embed="rId1"/>
            <a:stretch>
              <a:fillRect/>
            </a:stretch>
          </p:blipFill>
          <p:spPr>
            <a:xfrm>
              <a:off x="0" y="0"/>
              <a:ext cx="20354332" cy="4066707"/>
            </a:xfrm>
            <a:prstGeom prst="rect">
              <a:avLst/>
            </a:prstGeom>
            <a:effectLst/>
          </p:spPr>
        </p:pic>
      </p:grpSp>
      <p:sp>
        <p:nvSpPr>
          <p:cNvPr id="555" name="敏捷流程"/>
          <p:cNvSpPr/>
          <p:nvPr/>
        </p:nvSpPr>
        <p:spPr>
          <a:xfrm>
            <a:off x="2048153" y="10918441"/>
            <a:ext cx="20265289" cy="764092"/>
          </a:xfrm>
          <a:prstGeom prst="rect">
            <a:avLst/>
          </a:prstGeom>
          <a:solidFill>
            <a:schemeClr val="accent1">
              <a:lumOff val="16847"/>
            </a:schemeClr>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敏捷流程</a:t>
            </a:r>
          </a:p>
        </p:txBody>
      </p:sp>
      <p:sp>
        <p:nvSpPr>
          <p:cNvPr id="556" name="持续监控"/>
          <p:cNvSpPr/>
          <p:nvPr/>
        </p:nvSpPr>
        <p:spPr>
          <a:xfrm>
            <a:off x="2069446" y="9870680"/>
            <a:ext cx="20271484" cy="764093"/>
          </a:xfrm>
          <a:prstGeom prst="rect">
            <a:avLst/>
          </a:prstGeom>
          <a:solidFill>
            <a:schemeClr val="accent1"/>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持续监控</a:t>
            </a:r>
          </a:p>
        </p:txBody>
      </p:sp>
      <p:sp>
        <p:nvSpPr>
          <p:cNvPr id="557" name="持续开发"/>
          <p:cNvSpPr/>
          <p:nvPr/>
        </p:nvSpPr>
        <p:spPr>
          <a:xfrm>
            <a:off x="2017544" y="8802394"/>
            <a:ext cx="7149085" cy="76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49"/>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持续开发</a:t>
            </a:r>
          </a:p>
        </p:txBody>
      </p:sp>
      <p:sp>
        <p:nvSpPr>
          <p:cNvPr id="558" name="团队协作、融入 DevOps"/>
          <p:cNvSpPr/>
          <p:nvPr/>
        </p:nvSpPr>
        <p:spPr>
          <a:xfrm>
            <a:off x="2703043" y="7356027"/>
            <a:ext cx="19004290" cy="764093"/>
          </a:xfrm>
          <a:prstGeom prst="rect">
            <a:avLst/>
          </a:prstGeom>
          <a:solidFill>
            <a:srgbClr val="783887"/>
          </a:solidFill>
          <a:ln w="12700">
            <a:miter lim="400000"/>
          </a:ln>
        </p:spPr>
        <p:txBody>
          <a:bodyPr lIns="71437" tIns="71437" rIns="71437" bIns="71437" anchor="ctr"/>
          <a:lstStyle>
            <a:lvl1pPr>
              <a:defRPr b="0">
                <a:solidFill>
                  <a:srgbClr val="FFFFFF"/>
                </a:solidFill>
                <a:latin typeface="+mn-lt"/>
                <a:ea typeface="+mn-ea"/>
                <a:cs typeface="+mn-cs"/>
                <a:sym typeface="Helvetica Neue Medium" panose="02000503000000020004"/>
              </a:defRPr>
            </a:lvl1pPr>
          </a:lstStyle>
          <a:p>
            <a:r>
              <a:t>团队协作、融入 DevOps</a:t>
            </a:r>
          </a:p>
        </p:txBody>
      </p:sp>
      <p:sp>
        <p:nvSpPr>
          <p:cNvPr id="559" name="持续集成"/>
          <p:cNvSpPr/>
          <p:nvPr/>
        </p:nvSpPr>
        <p:spPr>
          <a:xfrm>
            <a:off x="8606254" y="8777353"/>
            <a:ext cx="7149085" cy="764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49"/>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持续集成</a:t>
            </a:r>
          </a:p>
        </p:txBody>
      </p:sp>
      <p:sp>
        <p:nvSpPr>
          <p:cNvPr id="560" name="持续部署"/>
          <p:cNvSpPr/>
          <p:nvPr/>
        </p:nvSpPr>
        <p:spPr>
          <a:xfrm>
            <a:off x="15194967" y="8802394"/>
            <a:ext cx="7149084" cy="76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49"/>
            </a:schemeClr>
          </a:solidFill>
          <a:ln w="12700">
            <a:miter lim="400000"/>
          </a:ln>
        </p:spPr>
        <p:txBody>
          <a:bodyPr lIns="45719" rIns="45719" anchor="ctr"/>
          <a:lstStyle>
            <a:lvl1pPr>
              <a:defRPr b="0">
                <a:solidFill>
                  <a:srgbClr val="FFFFFF"/>
                </a:solidFill>
                <a:latin typeface="+mn-lt"/>
                <a:ea typeface="+mn-ea"/>
                <a:cs typeface="+mn-cs"/>
                <a:sym typeface="Helvetica Neue Medium" panose="02000503000000020004"/>
              </a:defRPr>
            </a:lvl1pPr>
          </a:lstStyle>
          <a:p>
            <a:r>
              <a:t>持续部署</a:t>
            </a:r>
          </a:p>
        </p:txBody>
      </p:sp>
      <p:sp>
        <p:nvSpPr>
          <p:cNvPr id="561" name="测试跟踪…"/>
          <p:cNvSpPr/>
          <p:nvPr/>
        </p:nvSpPr>
        <p:spPr>
          <a:xfrm>
            <a:off x="2707012" y="5507237"/>
            <a:ext cx="4180944"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测试跟踪</a:t>
            </a:r>
          </a:p>
          <a:p>
            <a:pPr>
              <a:lnSpc>
                <a:spcPct val="120000"/>
              </a:lnSpc>
              <a:defRPr sz="1900" b="0">
                <a:solidFill>
                  <a:srgbClr val="FFFFFF"/>
                </a:solidFill>
              </a:defRPr>
            </a:pPr>
            <a:r>
              <a:t>测试计划、用例管理、测试报告</a:t>
            </a:r>
          </a:p>
        </p:txBody>
      </p:sp>
      <p:sp>
        <p:nvSpPr>
          <p:cNvPr id="562" name="接口测试…"/>
          <p:cNvSpPr/>
          <p:nvPr/>
        </p:nvSpPr>
        <p:spPr>
          <a:xfrm>
            <a:off x="7629221"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接口测试</a:t>
            </a:r>
          </a:p>
          <a:p>
            <a:pPr>
              <a:lnSpc>
                <a:spcPct val="120000"/>
              </a:lnSpc>
              <a:defRPr sz="1900" b="0">
                <a:solidFill>
                  <a:srgbClr val="FFFFFF"/>
                </a:solidFill>
              </a:defRPr>
            </a:pPr>
            <a:r>
              <a:t>接口管理、接口 Mock、接口自动化</a:t>
            </a:r>
          </a:p>
        </p:txBody>
      </p:sp>
      <p:sp>
        <p:nvSpPr>
          <p:cNvPr id="563" name="性能测试…"/>
          <p:cNvSpPr/>
          <p:nvPr/>
        </p:nvSpPr>
        <p:spPr>
          <a:xfrm>
            <a:off x="17473640"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性能测试</a:t>
            </a:r>
          </a:p>
          <a:p>
            <a:pPr>
              <a:lnSpc>
                <a:spcPct val="120000"/>
              </a:lnSpc>
              <a:defRPr sz="1900" b="0">
                <a:solidFill>
                  <a:srgbClr val="FFFFFF"/>
                </a:solidFill>
              </a:defRPr>
            </a:pPr>
            <a:r>
              <a:t>兼容 JMeter、云端压测、实时展示</a:t>
            </a:r>
          </a:p>
        </p:txBody>
      </p:sp>
      <p:sp>
        <p:nvSpPr>
          <p:cNvPr id="564" name="UI 测试（X-Pack）…"/>
          <p:cNvSpPr/>
          <p:nvPr/>
        </p:nvSpPr>
        <p:spPr>
          <a:xfrm>
            <a:off x="12551429" y="5507237"/>
            <a:ext cx="4180945" cy="1532313"/>
          </a:xfrm>
          <a:prstGeom prst="rect">
            <a:avLst/>
          </a:pr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r>
              <a:t>UI 测试</a:t>
            </a:r>
            <a:r>
              <a:rPr sz="2000"/>
              <a:t>（X-Pack）</a:t>
            </a:r>
            <a:endParaRPr sz="2000"/>
          </a:p>
          <a:p>
            <a:pPr>
              <a:lnSpc>
                <a:spcPct val="120000"/>
              </a:lnSpc>
              <a:defRPr sz="1900" b="0">
                <a:solidFill>
                  <a:srgbClr val="FFFFFF"/>
                </a:solidFill>
              </a:defRPr>
            </a:pPr>
            <a:r>
              <a:t>兼容 Selenium、元素库、UI 自动化</a:t>
            </a:r>
          </a:p>
        </p:txBody>
      </p:sp>
      <p:sp>
        <p:nvSpPr>
          <p:cNvPr id="565" name="三角形"/>
          <p:cNvSpPr/>
          <p:nvPr/>
        </p:nvSpPr>
        <p:spPr>
          <a:xfrm rot="10800000" flipH="1">
            <a:off x="2131278" y="4486647"/>
            <a:ext cx="1569840" cy="15742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783887"/>
          </a:solidFill>
          <a:ln w="12700">
            <a:miter lim="400000"/>
          </a:ln>
        </p:spPr>
        <p:txBody>
          <a:bodyPr lIns="71437" tIns="71437" rIns="71437" bIns="71437" anchor="ctr"/>
          <a:lstStyle/>
          <a:p>
            <a:pPr>
              <a:lnSpc>
                <a:spcPct val="120000"/>
              </a:lnSpc>
              <a:defRPr b="0">
                <a:solidFill>
                  <a:srgbClr val="FFFFFF"/>
                </a:solidFill>
                <a:latin typeface="+mn-lt"/>
                <a:ea typeface="+mn-ea"/>
                <a:cs typeface="+mn-cs"/>
                <a:sym typeface="Helvetica Neue Medium" panose="02000503000000020004"/>
              </a:defRPr>
            </a:pPr>
          </a:p>
        </p:txBody>
      </p:sp>
      <p:sp>
        <p:nvSpPr>
          <p:cNvPr id="566" name="持续…"/>
          <p:cNvSpPr txBox="1"/>
          <p:nvPr/>
        </p:nvSpPr>
        <p:spPr>
          <a:xfrm>
            <a:off x="2188957" y="4508343"/>
            <a:ext cx="663576" cy="854076"/>
          </a:xfrm>
          <a:prstGeom prst="rect">
            <a:avLst/>
          </a:prstGeom>
          <a:ln w="12700">
            <a:miter lim="400000"/>
          </a:ln>
        </p:spPr>
        <p:txBody>
          <a:bodyPr wrap="none" lIns="71437" tIns="71437" rIns="71437" bIns="71437" anchor="ctr">
            <a:spAutoFit/>
          </a:bodyPr>
          <a:lstStyle/>
          <a:p>
            <a:pPr>
              <a:defRPr sz="2000" b="0">
                <a:solidFill>
                  <a:srgbClr val="FFFFFF"/>
                </a:solidFill>
              </a:defRPr>
            </a:pPr>
            <a:r>
              <a:t>持续</a:t>
            </a:r>
          </a:p>
          <a:p>
            <a:pPr>
              <a:defRPr sz="2000" b="0">
                <a:solidFill>
                  <a:srgbClr val="FFFFFF"/>
                </a:solidFill>
              </a:defRPr>
            </a:pPr>
            <a:r>
              <a:t>测试</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 五大核心能力，满足企业持续测试成熟度模型 -"/>
          <p:cNvSpPr txBox="1"/>
          <p:nvPr/>
        </p:nvSpPr>
        <p:spPr>
          <a:xfrm>
            <a:off x="7237259" y="2839452"/>
            <a:ext cx="98581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五大核心能力，满足企业持续测试成熟度模型 -</a:t>
            </a:r>
          </a:p>
        </p:txBody>
      </p:sp>
      <p:sp>
        <p:nvSpPr>
          <p:cNvPr id="731" name="MeterSphere 的核心功能设计"/>
          <p:cNvSpPr txBox="1"/>
          <p:nvPr/>
        </p:nvSpPr>
        <p:spPr>
          <a:xfrm>
            <a:off x="6674683" y="1524000"/>
            <a:ext cx="1065593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的核心功能设计</a:t>
            </a:r>
            <a:endParaRPr>
              <a:latin typeface="方正黑体简体" panose="02010601030101010101" charset="-122"/>
              <a:ea typeface="方正黑体简体" panose="02010601030101010101" charset="-122"/>
              <a:cs typeface="方正黑体简体" panose="02010601030101010101" charset="-122"/>
            </a:endParaRPr>
          </a:p>
        </p:txBody>
      </p:sp>
      <p:graphicFrame>
        <p:nvGraphicFramePr>
          <p:cNvPr id="732" name="表格"/>
          <p:cNvGraphicFramePr/>
          <p:nvPr/>
        </p:nvGraphicFramePr>
        <p:xfrm>
          <a:off x="938243" y="4023995"/>
          <a:ext cx="22532914" cy="7942400"/>
        </p:xfrm>
        <a:graphic>
          <a:graphicData uri="http://schemas.openxmlformats.org/drawingml/2006/table">
            <a:tbl>
              <a:tblPr>
                <a:tableStyleId>{4C3C2611-4C71-4FC5-86AE-919BDF0F9419}</a:tableStyleId>
              </a:tblPr>
              <a:tblGrid>
                <a:gridCol w="11253756"/>
                <a:gridCol w="11253756"/>
              </a:tblGrid>
              <a:tr h="2639000">
                <a:tc>
                  <a:txBody>
                    <a:bodyPr/>
                    <a:lstStyle/>
                    <a:p>
                      <a:pPr defTabSz="914400">
                        <a:defRPr sz="7200" b="1">
                          <a:solidFill>
                            <a:srgbClr val="FFFFFF"/>
                          </a:solidFill>
                          <a:latin typeface="Trebuchet MS" panose="020B0603020202020204"/>
                          <a:ea typeface="Trebuchet MS" panose="020B0603020202020204"/>
                          <a:cs typeface="Trebuchet MS" panose="020B0603020202020204"/>
                          <a:sym typeface="Trebuchet MS" panose="020B0603020202020204"/>
                        </a:defRPr>
                      </a:pPr>
                      <a:r>
                        <a:t>一、测试跟踪</a:t>
                      </a:r>
                    </a:p>
                    <a:p>
                      <a:pPr defTabSz="914400">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FFFFFF"/>
                          </a:solidFill>
                          <a:latin typeface="Helvetica"/>
                          <a:ea typeface="Helvetica"/>
                          <a:cs typeface="Helvetica"/>
                          <a:sym typeface="Helvetica"/>
                        </a:defRPr>
                      </a:pPr>
                      <a:r>
                        <a:t>全场景的测试跟踪能力</a:t>
                      </a:r>
                    </a:p>
                  </a:txBody>
                  <a:tcPr marL="50800" marR="50800" marT="50800" marB="50800" anchor="ctr" horzOverflow="overflow">
                    <a:lnL w="25400">
                      <a:solidFill>
                        <a:srgbClr val="783887"/>
                      </a:solidFill>
                      <a:miter lim="400000"/>
                    </a:lnL>
                    <a:lnR w="12700">
                      <a:solidFill>
                        <a:srgbClr val="B8B8B8"/>
                      </a:solidFill>
                      <a:miter lim="400000"/>
                    </a:lnR>
                    <a:lnT w="25400">
                      <a:solidFill>
                        <a:srgbClr val="783887"/>
                      </a:solidFill>
                      <a:miter lim="400000"/>
                    </a:lnT>
                    <a:lnB w="12700">
                      <a:solidFill>
                        <a:srgbClr val="B8B8B8"/>
                      </a:solidFill>
                      <a:miter lim="400000"/>
                    </a:lnB>
                    <a:solidFill>
                      <a:srgbClr val="783887"/>
                    </a:solidFill>
                  </a:tcPr>
                </a:tc>
                <a:tc>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二、接口测试</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Helvetica"/>
                          <a:ea typeface="Helvetica"/>
                          <a:cs typeface="Helvetica"/>
                          <a:sym typeface="Helvetica"/>
                        </a:defRPr>
                      </a:pPr>
                      <a:r>
                        <a:t>灵活的接口自动化能力</a:t>
                      </a:r>
                    </a:p>
                  </a:txBody>
                  <a:tcPr marL="50800" marR="50800" marT="50800" marB="50800" anchor="ctr" horzOverflow="overflow">
                    <a:lnL w="12700">
                      <a:solidFill>
                        <a:srgbClr val="B8B8B8"/>
                      </a:solidFill>
                      <a:miter lim="400000"/>
                    </a:lnL>
                    <a:lnR w="25400">
                      <a:solidFill>
                        <a:srgbClr val="783887"/>
                      </a:solidFill>
                      <a:miter lim="400000"/>
                    </a:lnR>
                    <a:lnT w="25400">
                      <a:solidFill>
                        <a:srgbClr val="783887"/>
                      </a:solidFill>
                      <a:miter lim="400000"/>
                    </a:lnT>
                    <a:lnB w="12700">
                      <a:solidFill>
                        <a:srgbClr val="B8B8B8"/>
                      </a:solidFill>
                      <a:miter lim="400000"/>
                    </a:lnB>
                  </a:tcPr>
                </a:tc>
              </a:tr>
              <a:tr h="2639000">
                <a:tc>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三、UI 测试</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Helvetica"/>
                          <a:ea typeface="Helvetica"/>
                          <a:cs typeface="Helvetica"/>
                          <a:sym typeface="Helvetica"/>
                        </a:defRPr>
                      </a:pPr>
                      <a:r>
                        <a:t>自然语言的 UI 自动化测试</a:t>
                      </a:r>
                    </a:p>
                  </a:txBody>
                  <a:tcPr marL="50800" marR="50800" marT="50800" marB="50800" anchor="ctr" horzOverflow="overflow">
                    <a:lnL w="25400">
                      <a:solidFill>
                        <a:srgbClr val="783887"/>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914400">
                        <a:defRPr sz="7200" b="1">
                          <a:solidFill>
                            <a:srgbClr val="FFFFFF"/>
                          </a:solidFill>
                          <a:latin typeface="Trebuchet MS" panose="020B0603020202020204"/>
                          <a:ea typeface="Trebuchet MS" panose="020B0603020202020204"/>
                          <a:cs typeface="Trebuchet MS" panose="020B0603020202020204"/>
                          <a:sym typeface="Trebuchet MS" panose="020B0603020202020204"/>
                        </a:defRPr>
                      </a:pPr>
                      <a:r>
                        <a:t>四、性能测试</a:t>
                      </a:r>
                    </a:p>
                    <a:p>
                      <a:pPr defTabSz="914400">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FFFFFF"/>
                          </a:solidFill>
                          <a:latin typeface="Helvetica"/>
                          <a:ea typeface="Helvetica"/>
                          <a:cs typeface="Helvetica"/>
                          <a:sym typeface="Helvetica"/>
                        </a:defRPr>
                      </a:pPr>
                      <a:r>
                        <a:t>大规模的性能测试能力</a:t>
                      </a:r>
                    </a:p>
                  </a:txBody>
                  <a:tcPr marL="50800" marR="50800" marT="50800" marB="50800" anchor="ctr" horzOverflow="overflow">
                    <a:lnL w="12700">
                      <a:solidFill>
                        <a:srgbClr val="B8B8B8"/>
                      </a:solidFill>
                      <a:miter lim="400000"/>
                    </a:lnL>
                    <a:lnR w="25400">
                      <a:solidFill>
                        <a:srgbClr val="783887"/>
                      </a:solidFill>
                      <a:miter lim="400000"/>
                    </a:lnR>
                    <a:lnT w="12700">
                      <a:solidFill>
                        <a:srgbClr val="B8B8B8"/>
                      </a:solidFill>
                      <a:miter lim="400000"/>
                    </a:lnT>
                    <a:lnB w="12700">
                      <a:solidFill>
                        <a:srgbClr val="B8B8B8"/>
                      </a:solidFill>
                      <a:miter lim="400000"/>
                    </a:lnB>
                    <a:solidFill>
                      <a:srgbClr val="783887"/>
                    </a:solidFill>
                  </a:tcPr>
                </a:tc>
              </a:tr>
              <a:tr h="2639000">
                <a:tc gridSpan="2">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t>五、团队协作、融入 DevOps</a:t>
                      </a: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p>
                    <a:p>
                      <a:pPr defTabSz="914400">
                        <a:defRPr sz="3600">
                          <a:solidFill>
                            <a:srgbClr val="5E5E5E"/>
                          </a:solidFill>
                          <a:latin typeface="Trebuchet MS" panose="020B0603020202020204"/>
                          <a:ea typeface="Trebuchet MS" panose="020B0603020202020204"/>
                          <a:cs typeface="Trebuchet MS" panose="020B0603020202020204"/>
                          <a:sym typeface="Trebuchet MS" panose="020B0603020202020204"/>
                        </a:defRPr>
                      </a:pPr>
                      <a:r>
                        <a:t>融入业务交付线能力</a:t>
                      </a:r>
                    </a:p>
                  </a:txBody>
                  <a:tcPr marL="50800" marR="50800" marT="50800" marB="50800" anchor="ctr" horzOverflow="overflow">
                    <a:lnL w="25400">
                      <a:solidFill>
                        <a:srgbClr val="783887"/>
                      </a:solidFill>
                      <a:miter lim="400000"/>
                    </a:lnL>
                    <a:lnR w="25400">
                      <a:solidFill>
                        <a:srgbClr val="783887"/>
                      </a:solidFill>
                      <a:miter lim="400000"/>
                    </a:lnR>
                    <a:lnT w="12700">
                      <a:solidFill>
                        <a:srgbClr val="B8B8B8"/>
                      </a:solidFill>
                      <a:miter lim="400000"/>
                    </a:lnT>
                    <a:lnB w="25400">
                      <a:solidFill>
                        <a:srgbClr val="783887"/>
                      </a:solidFill>
                      <a:miter lim="400000"/>
                    </a:lnB>
                    <a:solidFill>
                      <a:srgbClr val="D6D5D5"/>
                    </a:solidFill>
                  </a:tcPr>
                </a:tc>
                <a:tc hMerge="1">
                  <a:tcPr/>
                </a:tc>
              </a:tr>
            </a:tbl>
          </a:graphicData>
        </a:graphic>
      </p:graphicFrame>
      <p:sp>
        <p:nvSpPr>
          <p:cNvPr id="733" name="注：Level 1:手动为主；Level 2：初步尝试；Level 3：实践阶段；Level 4：熟练运用。"/>
          <p:cNvSpPr txBox="1"/>
          <p:nvPr/>
        </p:nvSpPr>
        <p:spPr>
          <a:xfrm>
            <a:off x="11245508" y="12351929"/>
            <a:ext cx="12184175" cy="981075"/>
          </a:xfrm>
          <a:prstGeom prst="rect">
            <a:avLst/>
          </a:prstGeom>
          <a:ln w="12700">
            <a:miter lim="400000"/>
          </a:ln>
        </p:spPr>
        <p:txBody>
          <a:bodyPr lIns="71436" tIns="71436" rIns="71436" bIns="71436" anchor="ctr">
            <a:spAutoFit/>
          </a:bodyPr>
          <a:lstStyle/>
          <a:p>
            <a:pPr defTabSz="821690">
              <a:defRPr sz="2400" b="0" i="1">
                <a:solidFill>
                  <a:srgbClr val="5E5E5E"/>
                </a:solidFill>
                <a:latin typeface="Helvetica Neue Light" panose="02000503000000020004"/>
                <a:ea typeface="Helvetica Neue Light" panose="02000503000000020004"/>
                <a:cs typeface="Helvetica Neue Light" panose="02000503000000020004"/>
                <a:sym typeface="Helvetica Neue Light" panose="02000503000000020004"/>
              </a:defRPr>
            </a:pPr>
            <a:r>
              <a:t>注：测试成熟度模型参考《持续测试白皮书》。白皮书中定义了测试成熟度的四个等级：</a:t>
            </a:r>
          </a:p>
          <a:p>
            <a:pPr defTabSz="821690">
              <a:defRPr sz="2400" b="0" i="1">
                <a:solidFill>
                  <a:srgbClr val="5E5E5E"/>
                </a:solidFill>
                <a:latin typeface="Helvetica Neue Light" panose="02000503000000020004"/>
                <a:ea typeface="Helvetica Neue Light" panose="02000503000000020004"/>
                <a:cs typeface="Helvetica Neue Light" panose="02000503000000020004"/>
                <a:sym typeface="Helvetica Neue Light" panose="02000503000000020004"/>
              </a:defRPr>
            </a:pPr>
            <a:r>
              <a:t>Level 1:手动为主；Level 2：初步尝试；Level 3：实践阶段；Level 4：熟练运用。</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连接符: 肘形 78"/>
          <p:cNvSpPr/>
          <p:nvPr/>
        </p:nvSpPr>
        <p:spPr>
          <a:xfrm>
            <a:off x="6892290" y="7635240"/>
            <a:ext cx="2712721" cy="2160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194"/>
                </a:lnTo>
                <a:lnTo>
                  <a:pt x="21600" y="13194"/>
                </a:lnTo>
                <a:lnTo>
                  <a:pt x="21600" y="21600"/>
                </a:lnTo>
              </a:path>
            </a:pathLst>
          </a:custGeom>
          <a:ln w="63500">
            <a:solidFill>
              <a:srgbClr val="6C6969"/>
            </a:solidFill>
            <a:miter lim="400000"/>
            <a:tailEnd type="triangle"/>
          </a:ln>
        </p:spPr>
        <p:txBody>
          <a:bodyPr/>
          <a:lstStyle/>
          <a:p/>
        </p:txBody>
      </p:sp>
      <p:sp>
        <p:nvSpPr>
          <p:cNvPr id="611" name="直接箭头连接符 76"/>
          <p:cNvSpPr/>
          <p:nvPr/>
        </p:nvSpPr>
        <p:spPr>
          <a:xfrm>
            <a:off x="6892535" y="5816367"/>
            <a:ext cx="1" cy="18192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0">
            <a:solidFill>
              <a:srgbClr val="6C6969"/>
            </a:solidFill>
            <a:miter lim="400000"/>
            <a:tailEnd type="triangle"/>
          </a:ln>
        </p:spPr>
        <p:txBody>
          <a:bodyPr/>
          <a:lstStyle/>
          <a:p/>
        </p:txBody>
      </p:sp>
      <p:sp>
        <p:nvSpPr>
          <p:cNvPr id="575" name="4"/>
          <p:cNvSpPr/>
          <p:nvPr/>
        </p:nvSpPr>
        <p:spPr>
          <a:xfrm>
            <a:off x="17128923" y="3169802"/>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4</a:t>
            </a:r>
          </a:p>
        </p:txBody>
      </p:sp>
      <p:sp>
        <p:nvSpPr>
          <p:cNvPr id="576" name="3"/>
          <p:cNvSpPr/>
          <p:nvPr/>
        </p:nvSpPr>
        <p:spPr>
          <a:xfrm>
            <a:off x="11769981" y="5495806"/>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3</a:t>
            </a:r>
          </a:p>
        </p:txBody>
      </p:sp>
      <p:sp>
        <p:nvSpPr>
          <p:cNvPr id="577" name="2"/>
          <p:cNvSpPr/>
          <p:nvPr/>
        </p:nvSpPr>
        <p:spPr>
          <a:xfrm>
            <a:off x="6470517" y="3169802"/>
            <a:ext cx="844038"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2</a:t>
            </a:r>
          </a:p>
        </p:txBody>
      </p:sp>
      <p:sp>
        <p:nvSpPr>
          <p:cNvPr id="578" name="圆角矩形"/>
          <p:cNvSpPr/>
          <p:nvPr/>
        </p:nvSpPr>
        <p:spPr>
          <a:xfrm>
            <a:off x="6331787" y="9796574"/>
            <a:ext cx="6548804" cy="2109564"/>
          </a:xfrm>
          <a:prstGeom prst="roundRect">
            <a:avLst>
              <a:gd name="adj" fmla="val 14820"/>
            </a:avLst>
          </a:prstGeom>
          <a:solidFill>
            <a:srgbClr val="5E5E5E"/>
          </a:solidFill>
          <a:ln w="12700">
            <a:miter lim="400000"/>
          </a:ln>
        </p:spPr>
        <p:txBody>
          <a:bodyPr lIns="71437" tIns="71437" rIns="71437" bIns="71437" anchor="ctr"/>
          <a:lstStyle/>
          <a:p>
            <a:pPr defTabSz="821690">
              <a:defRPr sz="2000">
                <a:solidFill>
                  <a:srgbClr val="FFFFFF"/>
                </a:solidFill>
              </a:defRPr>
            </a:pPr>
          </a:p>
        </p:txBody>
      </p:sp>
      <p:sp>
        <p:nvSpPr>
          <p:cNvPr id="579" name="MeterSphere 测试过程全跟踪能力"/>
          <p:cNvSpPr txBox="1"/>
          <p:nvPr/>
        </p:nvSpPr>
        <p:spPr>
          <a:xfrm>
            <a:off x="6233588" y="1538099"/>
            <a:ext cx="12313285" cy="1166495"/>
          </a:xfrm>
          <a:prstGeom prst="rect">
            <a:avLst/>
          </a:prstGeom>
          <a:ln w="12700">
            <a:miter lim="400000"/>
          </a:ln>
        </p:spPr>
        <p:txBody>
          <a:bodyPr wrap="none" tIns="91439" bIns="91439">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测试过程全跟踪能力</a:t>
            </a:r>
            <a:endParaRPr>
              <a:latin typeface="方正黑体简体" panose="02010601030101010101" charset="-122"/>
              <a:ea typeface="方正黑体简体" panose="02010601030101010101" charset="-122"/>
              <a:cs typeface="方正黑体简体" panose="02010601030101010101" charset="-122"/>
            </a:endParaRPr>
          </a:p>
        </p:txBody>
      </p:sp>
      <p:sp>
        <p:nvSpPr>
          <p:cNvPr id="580"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581" name="测试跟踪"/>
          <p:cNvSpPr txBox="1"/>
          <p:nvPr/>
        </p:nvSpPr>
        <p:spPr>
          <a:xfrm>
            <a:off x="24130" y="23431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rPr>
              <a:t>测试跟踪</a:t>
            </a:r>
            <a:endParaRPr sz="5400" b="0">
              <a:latin typeface="方正黑体简体" panose="02010601030101010101" charset="-122"/>
              <a:ea typeface="方正黑体简体" panose="02010601030101010101" charset="-122"/>
            </a:endParaRPr>
          </a:p>
        </p:txBody>
      </p:sp>
      <p:grpSp>
        <p:nvGrpSpPr>
          <p:cNvPr id="584" name="组合 49"/>
          <p:cNvGrpSpPr/>
          <p:nvPr/>
        </p:nvGrpSpPr>
        <p:grpSpPr>
          <a:xfrm>
            <a:off x="9859205" y="6580869"/>
            <a:ext cx="4619080" cy="2109564"/>
            <a:chOff x="0" y="0"/>
            <a:chExt cx="4619078" cy="2109563"/>
          </a:xfrm>
        </p:grpSpPr>
        <p:sp>
          <p:nvSpPr>
            <p:cNvPr id="582" name="矩形 44"/>
            <p:cNvSpPr/>
            <p:nvPr/>
          </p:nvSpPr>
          <p:spPr>
            <a:xfrm>
              <a:off x="-1" y="-1"/>
              <a:ext cx="4619080" cy="210956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latin typeface="+mn-lt"/>
                  <a:ea typeface="+mn-ea"/>
                  <a:cs typeface="+mn-cs"/>
                  <a:sym typeface="Helvetica Neue Medium" panose="02000503000000020004"/>
                </a:defRPr>
              </a:pPr>
            </a:p>
          </p:txBody>
        </p:sp>
        <p:sp>
          <p:nvSpPr>
            <p:cNvPr id="583" name="文本框 45"/>
            <p:cNvSpPr txBox="1"/>
            <p:nvPr/>
          </p:nvSpPr>
          <p:spPr>
            <a:xfrm>
              <a:off x="377067" y="638317"/>
              <a:ext cx="3864945" cy="714375"/>
            </a:xfrm>
            <a:prstGeom prst="rect">
              <a:avLst/>
            </a:prstGeom>
            <a:noFill/>
            <a:ln w="12700" cap="flat">
              <a:noFill/>
              <a:miter lim="400000"/>
            </a:ln>
            <a:effectLst/>
          </p:spPr>
          <p:txBody>
            <a:bodyPr wrap="square" lIns="71436" tIns="71436" rIns="71436" bIns="71436" numCol="1" anchor="ctr">
              <a:spAutoFit/>
            </a:bodyPr>
            <a:lstStyle>
              <a:lvl1pPr defTabSz="821690">
                <a:lnSpc>
                  <a:spcPct val="150000"/>
                </a:lnSpc>
                <a:defRPr b="0">
                  <a:solidFill>
                    <a:srgbClr val="FFFFFF"/>
                  </a:solidFill>
                </a:defRPr>
              </a:lvl1pPr>
            </a:lstStyle>
            <a:p>
              <a:r>
                <a:t>核心用例在线评审</a:t>
              </a:r>
            </a:p>
          </p:txBody>
        </p:sp>
      </p:grpSp>
      <p:sp>
        <p:nvSpPr>
          <p:cNvPr id="585" name="矩形 42"/>
          <p:cNvSpPr/>
          <p:nvPr/>
        </p:nvSpPr>
        <p:spPr>
          <a:xfrm>
            <a:off x="4582997" y="6580869"/>
            <a:ext cx="4619079" cy="2109564"/>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586" name="文本框 43"/>
          <p:cNvSpPr txBox="1"/>
          <p:nvPr/>
        </p:nvSpPr>
        <p:spPr>
          <a:xfrm>
            <a:off x="4960065" y="6790562"/>
            <a:ext cx="3864944" cy="1571625"/>
          </a:xfrm>
          <a:prstGeom prst="rect">
            <a:avLst/>
          </a:prstGeom>
          <a:ln w="12700">
            <a:miter lim="400000"/>
          </a:ln>
        </p:spPr>
        <p:txBody>
          <a:bodyPr lIns="71436" tIns="71436" rIns="71436" bIns="71436" anchor="ctr">
            <a:spAutoFit/>
          </a:bodyPr>
          <a:lstStyle/>
          <a:p>
            <a:pPr defTabSz="821690">
              <a:lnSpc>
                <a:spcPct val="150000"/>
              </a:lnSpc>
              <a:defRPr b="0">
                <a:solidFill>
                  <a:srgbClr val="FFFFFF"/>
                </a:solidFill>
              </a:defRPr>
            </a:pPr>
            <a:r>
              <a:t>自定义树状用例管理</a:t>
            </a:r>
          </a:p>
          <a:p>
            <a:pPr defTabSz="821690">
              <a:lnSpc>
                <a:spcPct val="150000"/>
              </a:lnSpc>
              <a:defRPr b="0">
                <a:solidFill>
                  <a:srgbClr val="FFFFFF"/>
                </a:solidFill>
              </a:defRPr>
            </a:pPr>
            <a:r>
              <a:t>脑图模式用例管理</a:t>
            </a:r>
          </a:p>
        </p:txBody>
      </p:sp>
      <p:grpSp>
        <p:nvGrpSpPr>
          <p:cNvPr id="589" name="组合 50"/>
          <p:cNvGrpSpPr/>
          <p:nvPr/>
        </p:nvGrpSpPr>
        <p:grpSpPr>
          <a:xfrm>
            <a:off x="15165564" y="6580869"/>
            <a:ext cx="4619079" cy="2109564"/>
            <a:chOff x="0" y="0"/>
            <a:chExt cx="4619078" cy="2109563"/>
          </a:xfrm>
        </p:grpSpPr>
        <p:sp>
          <p:nvSpPr>
            <p:cNvPr id="587" name="矩形 46"/>
            <p:cNvSpPr/>
            <p:nvPr/>
          </p:nvSpPr>
          <p:spPr>
            <a:xfrm>
              <a:off x="-1" y="-1"/>
              <a:ext cx="4619080" cy="210956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latin typeface="+mn-lt"/>
                  <a:ea typeface="+mn-ea"/>
                  <a:cs typeface="+mn-cs"/>
                  <a:sym typeface="Helvetica Neue Medium" panose="02000503000000020004"/>
                </a:defRPr>
              </a:pPr>
            </a:p>
          </p:txBody>
        </p:sp>
        <p:sp>
          <p:nvSpPr>
            <p:cNvPr id="588" name="文本框 47"/>
            <p:cNvSpPr txBox="1"/>
            <p:nvPr/>
          </p:nvSpPr>
          <p:spPr>
            <a:xfrm>
              <a:off x="377067" y="209692"/>
              <a:ext cx="3864945" cy="1571625"/>
            </a:xfrm>
            <a:prstGeom prst="rect">
              <a:avLst/>
            </a:prstGeom>
            <a:noFill/>
            <a:ln w="12700" cap="flat">
              <a:noFill/>
              <a:miter lim="400000"/>
            </a:ln>
            <a:effectLst/>
          </p:spPr>
          <p:txBody>
            <a:bodyPr wrap="square" lIns="71436" tIns="71436" rIns="71436" bIns="71436" numCol="1" anchor="ctr">
              <a:spAutoFit/>
            </a:bodyPr>
            <a:lstStyle>
              <a:lvl1pPr defTabSz="821690">
                <a:lnSpc>
                  <a:spcPct val="150000"/>
                </a:lnSpc>
                <a:defRPr b="0">
                  <a:solidFill>
                    <a:srgbClr val="FFFFFF"/>
                  </a:solidFill>
                </a:defRPr>
              </a:lvl1pPr>
            </a:lstStyle>
            <a:p>
              <a:r>
                <a:t>制定测试计划，并进行测试执行</a:t>
              </a:r>
            </a:p>
          </p:txBody>
        </p:sp>
      </p:grpSp>
      <p:sp>
        <p:nvSpPr>
          <p:cNvPr id="590" name="文本框 52"/>
          <p:cNvSpPr txBox="1"/>
          <p:nvPr/>
        </p:nvSpPr>
        <p:spPr>
          <a:xfrm>
            <a:off x="21054150" y="6849839"/>
            <a:ext cx="2450593" cy="1571625"/>
          </a:xfrm>
          <a:prstGeom prst="rect">
            <a:avLst/>
          </a:prstGeom>
          <a:ln w="12700">
            <a:miter lim="400000"/>
          </a:ln>
        </p:spPr>
        <p:txBody>
          <a:bodyPr lIns="71436" tIns="71436" rIns="71436" bIns="71436" anchor="ctr">
            <a:spAutoFit/>
          </a:bodyPr>
          <a:lstStyle>
            <a:lvl1pPr defTabSz="821690">
              <a:lnSpc>
                <a:spcPct val="150000"/>
              </a:lnSpc>
              <a:defRPr>
                <a:solidFill>
                  <a:srgbClr val="FFFFFF"/>
                </a:solidFill>
              </a:defRPr>
            </a:lvl1pPr>
          </a:lstStyle>
          <a:p>
            <a:r>
              <a:t>报告预览与统一输出</a:t>
            </a:r>
          </a:p>
        </p:txBody>
      </p:sp>
      <p:grpSp>
        <p:nvGrpSpPr>
          <p:cNvPr id="593" name="组合 65"/>
          <p:cNvGrpSpPr/>
          <p:nvPr/>
        </p:nvGrpSpPr>
        <p:grpSpPr>
          <a:xfrm>
            <a:off x="6840087" y="10834057"/>
            <a:ext cx="5532204" cy="1"/>
            <a:chOff x="0" y="706437"/>
            <a:chExt cx="5532203" cy="0"/>
          </a:xfrm>
        </p:grpSpPr>
        <p:sp>
          <p:nvSpPr>
            <p:cNvPr id="591" name="矩形 54"/>
            <p:cNvSpPr/>
            <p:nvPr/>
          </p:nvSpPr>
          <p:spPr>
            <a:xfrm>
              <a:off x="0" y="706437"/>
              <a:ext cx="25097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6" tIns="71436" rIns="71436" bIns="71436" numCol="1" anchor="ctr">
              <a:spAutoFit/>
            </a:bodyPr>
            <a:lstStyle>
              <a:lvl1pPr defTabSz="821690">
                <a:defRPr sz="3600" b="0">
                  <a:solidFill>
                    <a:srgbClr val="FFFFFF"/>
                  </a:solidFill>
                </a:defRPr>
              </a:lvl1pPr>
            </a:lstStyle>
            <a:p>
              <a:r>
                <a:t>脑图模式查看与评审</a:t>
              </a:r>
            </a:p>
          </p:txBody>
        </p:sp>
        <p:sp>
          <p:nvSpPr>
            <p:cNvPr id="592" name="矩形 55"/>
            <p:cNvSpPr/>
            <p:nvPr/>
          </p:nvSpPr>
          <p:spPr>
            <a:xfrm>
              <a:off x="3022427" y="706437"/>
              <a:ext cx="250977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6" tIns="71436" rIns="71436" bIns="71436" numCol="1" anchor="ctr">
              <a:spAutoFit/>
            </a:bodyPr>
            <a:lstStyle>
              <a:lvl1pPr defTabSz="821690">
                <a:defRPr sz="3600" b="0">
                  <a:solidFill>
                    <a:srgbClr val="FFFFFF"/>
                  </a:solidFill>
                </a:defRPr>
              </a:lvl1pPr>
            </a:lstStyle>
            <a:p>
              <a:r>
                <a:t>列表模式查看与评审</a:t>
              </a:r>
            </a:p>
          </p:txBody>
        </p:sp>
      </p:grpSp>
      <p:sp>
        <p:nvSpPr>
          <p:cNvPr id="594" name="直接箭头连接符 67"/>
          <p:cNvSpPr/>
          <p:nvPr/>
        </p:nvSpPr>
        <p:spPr>
          <a:xfrm flipV="1">
            <a:off x="3725965" y="7635652"/>
            <a:ext cx="85703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5" name="直接箭头连接符 70"/>
          <p:cNvSpPr/>
          <p:nvPr/>
        </p:nvSpPr>
        <p:spPr>
          <a:xfrm>
            <a:off x="19784643" y="7611181"/>
            <a:ext cx="844038"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6" name="直接箭头连接符 72"/>
          <p:cNvSpPr/>
          <p:nvPr/>
        </p:nvSpPr>
        <p:spPr>
          <a:xfrm>
            <a:off x="9202074" y="7635650"/>
            <a:ext cx="65713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597" name="直接箭头连接符 74"/>
          <p:cNvSpPr/>
          <p:nvPr/>
        </p:nvSpPr>
        <p:spPr>
          <a:xfrm>
            <a:off x="14478283" y="7635650"/>
            <a:ext cx="687282" cy="1"/>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12" name="连接符: 肘形 80"/>
          <p:cNvSpPr/>
          <p:nvPr/>
        </p:nvSpPr>
        <p:spPr>
          <a:xfrm>
            <a:off x="9605010" y="8689340"/>
            <a:ext cx="2562860" cy="11061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183"/>
                </a:lnTo>
                <a:lnTo>
                  <a:pt x="0" y="5183"/>
                </a:lnTo>
                <a:lnTo>
                  <a:pt x="0" y="21600"/>
                </a:lnTo>
              </a:path>
            </a:pathLst>
          </a:custGeom>
          <a:ln w="63500">
            <a:solidFill>
              <a:srgbClr val="6C6969"/>
            </a:solidFill>
            <a:miter lim="400000"/>
            <a:tailEnd type="triangle"/>
          </a:ln>
        </p:spPr>
        <p:txBody>
          <a:bodyPr/>
          <a:lstStyle/>
          <a:p/>
        </p:txBody>
      </p:sp>
      <p:sp>
        <p:nvSpPr>
          <p:cNvPr id="599" name="直接箭头连接符 82"/>
          <p:cNvSpPr/>
          <p:nvPr/>
        </p:nvSpPr>
        <p:spPr>
          <a:xfrm flipV="1">
            <a:off x="17393332" y="5715103"/>
            <a:ext cx="1" cy="764503"/>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0" name="直接箭头连接符 84"/>
          <p:cNvSpPr/>
          <p:nvPr/>
        </p:nvSpPr>
        <p:spPr>
          <a:xfrm>
            <a:off x="17455180" y="8690432"/>
            <a:ext cx="1" cy="1412875"/>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1" name="直接箭头连接符 6"/>
          <p:cNvSpPr/>
          <p:nvPr/>
        </p:nvSpPr>
        <p:spPr>
          <a:xfrm>
            <a:off x="17708551" y="5715103"/>
            <a:ext cx="1" cy="764503"/>
          </a:xfrm>
          <a:prstGeom prst="line">
            <a:avLst/>
          </a:prstGeom>
          <a:ln w="63500">
            <a:solidFill>
              <a:srgbClr val="6C6969"/>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602" name="文本框 8"/>
          <p:cNvSpPr txBox="1"/>
          <p:nvPr/>
        </p:nvSpPr>
        <p:spPr>
          <a:xfrm>
            <a:off x="15885472" y="5917631"/>
            <a:ext cx="1586291" cy="561975"/>
          </a:xfrm>
          <a:prstGeom prst="rect">
            <a:avLst/>
          </a:prstGeom>
          <a:ln w="12700">
            <a:miter lim="400000"/>
          </a:ln>
        </p:spPr>
        <p:txBody>
          <a:bodyPr lIns="71436" tIns="71436" rIns="71436" bIns="71436" anchor="ctr">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双向同步</a:t>
            </a:r>
          </a:p>
        </p:txBody>
      </p:sp>
      <p:sp>
        <p:nvSpPr>
          <p:cNvPr id="603" name="用例导入…"/>
          <p:cNvSpPr/>
          <p:nvPr/>
        </p:nvSpPr>
        <p:spPr>
          <a:xfrm>
            <a:off x="513983" y="6753683"/>
            <a:ext cx="3211984" cy="1714996"/>
          </a:xfrm>
          <a:prstGeom prst="roundRect">
            <a:avLst>
              <a:gd name="adj" fmla="val 12601"/>
            </a:avLst>
          </a:prstGeom>
          <a:solidFill>
            <a:srgbClr val="5E5E5E"/>
          </a:solidFill>
          <a:ln w="12700">
            <a:miter lim="400000"/>
          </a:ln>
        </p:spPr>
        <p:txBody>
          <a:bodyPr lIns="71437" tIns="71437" rIns="71437" bIns="71437" anchor="ctr"/>
          <a:lstStyle/>
          <a:p>
            <a:pPr defTabSz="821690">
              <a:lnSpc>
                <a:spcPct val="150000"/>
              </a:lnSpc>
              <a:defRPr b="0">
                <a:solidFill>
                  <a:srgbClr val="FFFFFF"/>
                </a:solidFill>
              </a:defRPr>
            </a:pPr>
            <a:r>
              <a:t>用例导入</a:t>
            </a:r>
          </a:p>
          <a:p>
            <a:pPr defTabSz="821690">
              <a:lnSpc>
                <a:spcPct val="150000"/>
              </a:lnSpc>
              <a:defRPr b="0">
                <a:solidFill>
                  <a:srgbClr val="FFFFFF"/>
                </a:solidFill>
              </a:defRPr>
            </a:pPr>
            <a:r>
              <a:t>用例创建</a:t>
            </a:r>
          </a:p>
        </p:txBody>
      </p:sp>
      <p:sp>
        <p:nvSpPr>
          <p:cNvPr id="604" name="JIRA 、 禅道 、TAPD 等…"/>
          <p:cNvSpPr/>
          <p:nvPr/>
        </p:nvSpPr>
        <p:spPr>
          <a:xfrm>
            <a:off x="5286544" y="4358160"/>
            <a:ext cx="3211984" cy="1458208"/>
          </a:xfrm>
          <a:prstGeom prst="roundRect">
            <a:avLst>
              <a:gd name="adj" fmla="val 14820"/>
            </a:avLst>
          </a:prstGeom>
          <a:solidFill>
            <a:schemeClr val="accent1"/>
          </a:solidFill>
          <a:ln w="12700">
            <a:miter lim="400000"/>
          </a:ln>
        </p:spPr>
        <p:txBody>
          <a:bodyPr lIns="71437" tIns="71437" rIns="71437" bIns="71437" anchor="ctr"/>
          <a:lstStyle/>
          <a:p>
            <a:pPr defTabSz="821690">
              <a:defRPr sz="2000" b="0">
                <a:solidFill>
                  <a:srgbClr val="FFFFFF"/>
                </a:solidFill>
              </a:defRPr>
            </a:pPr>
            <a:r>
              <a:t>JIRA 、 禅道 、TAPD 等</a:t>
            </a:r>
          </a:p>
          <a:p>
            <a:pPr defTabSz="821690">
              <a:defRPr b="0">
                <a:solidFill>
                  <a:srgbClr val="FFFFFF"/>
                </a:solidFill>
              </a:defRPr>
            </a:pPr>
            <a:r>
              <a:t>关联需求</a:t>
            </a:r>
          </a:p>
        </p:txBody>
      </p:sp>
      <p:sp>
        <p:nvSpPr>
          <p:cNvPr id="605" name="JIRA 、 禅道 、TAPD 等…"/>
          <p:cNvSpPr/>
          <p:nvPr/>
        </p:nvSpPr>
        <p:spPr>
          <a:xfrm>
            <a:off x="15942025" y="4358160"/>
            <a:ext cx="3211983" cy="1458208"/>
          </a:xfrm>
          <a:prstGeom prst="roundRect">
            <a:avLst>
              <a:gd name="adj" fmla="val 14820"/>
            </a:avLst>
          </a:prstGeom>
          <a:solidFill>
            <a:schemeClr val="accent1"/>
          </a:solidFill>
          <a:ln w="12700">
            <a:miter lim="400000"/>
          </a:ln>
        </p:spPr>
        <p:txBody>
          <a:bodyPr lIns="71437" tIns="71437" rIns="71437" bIns="71437" anchor="ctr"/>
          <a:lstStyle/>
          <a:p>
            <a:pPr defTabSz="821690">
              <a:defRPr sz="2000" b="0">
                <a:solidFill>
                  <a:srgbClr val="FFFFFF"/>
                </a:solidFill>
              </a:defRPr>
            </a:pPr>
            <a:r>
              <a:t>JIRA 、 禅道 、TAPD 等</a:t>
            </a:r>
          </a:p>
          <a:p>
            <a:pPr defTabSz="821690">
              <a:defRPr b="0">
                <a:solidFill>
                  <a:srgbClr val="FFFFFF"/>
                </a:solidFill>
              </a:defRPr>
            </a:pPr>
            <a:r>
              <a:t>同步缺陷</a:t>
            </a:r>
          </a:p>
        </p:txBody>
      </p:sp>
      <p:sp>
        <p:nvSpPr>
          <p:cNvPr id="606" name="报告预览与…"/>
          <p:cNvSpPr/>
          <p:nvPr/>
        </p:nvSpPr>
        <p:spPr>
          <a:xfrm>
            <a:off x="20628681" y="6753683"/>
            <a:ext cx="3211984" cy="1714996"/>
          </a:xfrm>
          <a:prstGeom prst="roundRect">
            <a:avLst>
              <a:gd name="adj" fmla="val 12601"/>
            </a:avLst>
          </a:prstGeom>
          <a:solidFill>
            <a:srgbClr val="5E5E5E"/>
          </a:solidFill>
          <a:ln w="12700">
            <a:miter lim="400000"/>
          </a:ln>
        </p:spPr>
        <p:txBody>
          <a:bodyPr lIns="71437" tIns="71437" rIns="71437" bIns="71437" anchor="ctr"/>
          <a:lstStyle/>
          <a:p>
            <a:pPr defTabSz="821690">
              <a:lnSpc>
                <a:spcPct val="150000"/>
              </a:lnSpc>
              <a:defRPr b="0">
                <a:solidFill>
                  <a:srgbClr val="FFFFFF"/>
                </a:solidFill>
              </a:defRPr>
            </a:pPr>
            <a:r>
              <a:t>报告预览与</a:t>
            </a:r>
          </a:p>
          <a:p>
            <a:pPr defTabSz="821690">
              <a:lnSpc>
                <a:spcPct val="150000"/>
              </a:lnSpc>
              <a:defRPr b="0">
                <a:solidFill>
                  <a:srgbClr val="FFFFFF"/>
                </a:solidFill>
              </a:defRPr>
            </a:pPr>
            <a:r>
              <a:t>统一输出</a:t>
            </a:r>
          </a:p>
        </p:txBody>
      </p:sp>
      <p:sp>
        <p:nvSpPr>
          <p:cNvPr id="607" name="MeterSphere…"/>
          <p:cNvSpPr/>
          <p:nvPr/>
        </p:nvSpPr>
        <p:spPr>
          <a:xfrm>
            <a:off x="15869111" y="10082286"/>
            <a:ext cx="3211984" cy="1458209"/>
          </a:xfrm>
          <a:prstGeom prst="roundRect">
            <a:avLst>
              <a:gd name="adj" fmla="val 14820"/>
            </a:avLst>
          </a:prstGeom>
          <a:solidFill>
            <a:srgbClr val="783887"/>
          </a:solidFill>
          <a:ln w="12700">
            <a:miter lim="400000"/>
          </a:ln>
        </p:spPr>
        <p:txBody>
          <a:bodyPr lIns="71437" tIns="71437" rIns="71437" bIns="71437" anchor="ctr"/>
          <a:lstStyle/>
          <a:p>
            <a:pPr defTabSz="821690">
              <a:defRPr sz="2600" b="0">
                <a:solidFill>
                  <a:srgbClr val="FFFFFF"/>
                </a:solidFill>
              </a:defRPr>
            </a:pPr>
            <a:r>
              <a:t>MeterSphere</a:t>
            </a:r>
          </a:p>
          <a:p>
            <a:pPr defTabSz="821690">
              <a:defRPr b="0">
                <a:solidFill>
                  <a:srgbClr val="FFFFFF"/>
                </a:solidFill>
              </a:defRPr>
            </a:pPr>
            <a:r>
              <a:t>缺陷管理</a:t>
            </a:r>
          </a:p>
        </p:txBody>
      </p:sp>
      <p:sp>
        <p:nvSpPr>
          <p:cNvPr id="608" name="1"/>
          <p:cNvSpPr/>
          <p:nvPr/>
        </p:nvSpPr>
        <p:spPr>
          <a:xfrm>
            <a:off x="1566510" y="5595396"/>
            <a:ext cx="844037" cy="8825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1</a:t>
            </a:r>
          </a:p>
        </p:txBody>
      </p:sp>
      <p:sp>
        <p:nvSpPr>
          <p:cNvPr id="609" name="5"/>
          <p:cNvSpPr/>
          <p:nvPr/>
        </p:nvSpPr>
        <p:spPr>
          <a:xfrm>
            <a:off x="21857428" y="5656087"/>
            <a:ext cx="844038" cy="8825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5">
              <a:hueOff val="-152896"/>
              <a:lumOff val="12368"/>
            </a:schemeClr>
          </a:solidFill>
          <a:ln w="12700">
            <a:miter lim="400000"/>
          </a:ln>
        </p:spPr>
        <p:txBody>
          <a:bodyPr lIns="71437" tIns="71437" rIns="71437" bIns="71437" anchor="ctr"/>
          <a:lstStyle>
            <a:lvl1pPr>
              <a:defRPr sz="2500" b="0">
                <a:solidFill>
                  <a:srgbClr val="FFFFFF"/>
                </a:solidFill>
                <a:latin typeface="+mn-lt"/>
                <a:ea typeface="+mn-ea"/>
                <a:cs typeface="+mn-cs"/>
                <a:sym typeface="Helvetica Neue Medium" panose="02000503000000020004"/>
              </a:defRPr>
            </a:lvl1pPr>
          </a:lstStyle>
          <a:p>
            <a:r>
              <a:t>5</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7"/>
          <p:cNvSpPr txBox="1"/>
          <p:nvPr/>
        </p:nvSpPr>
        <p:spPr>
          <a:xfrm>
            <a:off x="2722709" y="3658561"/>
            <a:ext cx="5184774" cy="777875"/>
          </a:xfrm>
          <a:prstGeom prst="rect">
            <a:avLst/>
          </a:prstGeom>
          <a:ln w="12700">
            <a:miter lim="400000"/>
          </a:ln>
        </p:spPr>
        <p:txBody>
          <a:bodyPr wrap="none" lIns="71436" tIns="71436" rIns="71436" bIns="71436" anchor="ctr">
            <a:spAutoFit/>
          </a:bodyPr>
          <a:lstStyle>
            <a:lvl1pPr algn="l" defTabSz="821690">
              <a:spcBef>
                <a:spcPts val="5900"/>
              </a:spcBef>
              <a:defRPr sz="3600" b="0">
                <a:solidFill>
                  <a:srgbClr val="5E5E5E"/>
                </a:solidFill>
                <a:latin typeface="Helvetica"/>
                <a:ea typeface="Helvetica"/>
                <a:cs typeface="Helvetica"/>
                <a:sym typeface="Helvetica"/>
              </a:defRPr>
            </a:lvl1pPr>
          </a:lstStyle>
          <a:p>
            <a:r>
              <a:t>人工模式的测试计划执行</a:t>
            </a:r>
          </a:p>
        </p:txBody>
      </p:sp>
      <p:sp>
        <p:nvSpPr>
          <p:cNvPr id="3" name="箭头: 右 38"/>
          <p:cNvSpPr/>
          <p:nvPr/>
        </p:nvSpPr>
        <p:spPr>
          <a:xfrm>
            <a:off x="11082224" y="7277099"/>
            <a:ext cx="1686152" cy="2438401"/>
          </a:xfrm>
          <a:prstGeom prst="rightArrow">
            <a:avLst>
              <a:gd name="adj1" fmla="val 50000"/>
              <a:gd name="adj2" fmla="val 45241"/>
            </a:avLst>
          </a:prstGeom>
          <a:solidFill>
            <a:srgbClr val="808080"/>
          </a:solidFill>
          <a:ln w="12700">
            <a:miter lim="400000"/>
          </a:ln>
        </p:spPr>
        <p:txBody>
          <a:bodyPr lIns="71436" tIns="71436" rIns="71436" bIns="71436" anchor="ctr"/>
          <a:lstStyle/>
          <a:p>
            <a:pPr algn="l" defTabSz="914400">
              <a:defRPr sz="1800" b="0"/>
            </a:pPr>
          </a:p>
        </p:txBody>
      </p:sp>
      <p:grpSp>
        <p:nvGrpSpPr>
          <p:cNvPr id="4" name="成组"/>
          <p:cNvGrpSpPr/>
          <p:nvPr/>
        </p:nvGrpSpPr>
        <p:grpSpPr>
          <a:xfrm>
            <a:off x="14952695" y="6337067"/>
            <a:ext cx="5886849" cy="3458877"/>
            <a:chOff x="0" y="0"/>
            <a:chExt cx="5886848" cy="3458876"/>
          </a:xfrm>
        </p:grpSpPr>
        <p:grpSp>
          <p:nvGrpSpPr>
            <p:cNvPr id="5" name="功能测试用例"/>
            <p:cNvGrpSpPr/>
            <p:nvPr/>
          </p:nvGrpSpPr>
          <p:grpSpPr>
            <a:xfrm>
              <a:off x="3216080" y="0"/>
              <a:ext cx="2670769" cy="1062665"/>
              <a:chOff x="0" y="0"/>
              <a:chExt cx="2670767" cy="1062664"/>
            </a:xfrm>
          </p:grpSpPr>
          <p:sp>
            <p:nvSpPr>
              <p:cNvPr id="6"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7" name="功能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功能测试用例</a:t>
                </a:r>
              </a:p>
            </p:txBody>
          </p:sp>
        </p:grpSp>
        <p:grpSp>
          <p:nvGrpSpPr>
            <p:cNvPr id="8" name="接口测试用例"/>
            <p:cNvGrpSpPr/>
            <p:nvPr/>
          </p:nvGrpSpPr>
          <p:grpSpPr>
            <a:xfrm>
              <a:off x="-1" y="0"/>
              <a:ext cx="2670768" cy="1062664"/>
              <a:chOff x="0" y="0"/>
              <a:chExt cx="2670766" cy="1062663"/>
            </a:xfrm>
          </p:grpSpPr>
          <p:sp>
            <p:nvSpPr>
              <p:cNvPr id="9" name="形状"/>
              <p:cNvSpPr/>
              <p:nvPr/>
            </p:nvSpPr>
            <p:spPr>
              <a:xfrm>
                <a:off x="0" y="-1"/>
                <a:ext cx="2670767" cy="1062665"/>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 name="接口测试用例"/>
              <p:cNvSpPr txBox="1"/>
              <p:nvPr/>
            </p:nvSpPr>
            <p:spPr>
              <a:xfrm>
                <a:off x="-1" y="160492"/>
                <a:ext cx="2670768"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接口测试用例</a:t>
                </a:r>
              </a:p>
            </p:txBody>
          </p:sp>
        </p:grpSp>
        <p:grpSp>
          <p:nvGrpSpPr>
            <p:cNvPr id="11" name="接口场景用例"/>
            <p:cNvGrpSpPr/>
            <p:nvPr/>
          </p:nvGrpSpPr>
          <p:grpSpPr>
            <a:xfrm>
              <a:off x="-1" y="1194269"/>
              <a:ext cx="2670768" cy="1062666"/>
              <a:chOff x="0" y="0"/>
              <a:chExt cx="2670766" cy="1062664"/>
            </a:xfrm>
          </p:grpSpPr>
          <p:sp>
            <p:nvSpPr>
              <p:cNvPr id="12" name="形状"/>
              <p:cNvSpPr/>
              <p:nvPr/>
            </p:nvSpPr>
            <p:spPr>
              <a:xfrm>
                <a:off x="0" y="-1"/>
                <a:ext cx="2670767"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3" name="接口场景用例"/>
              <p:cNvSpPr txBox="1"/>
              <p:nvPr/>
            </p:nvSpPr>
            <p:spPr>
              <a:xfrm>
                <a:off x="-1" y="160493"/>
                <a:ext cx="2670768"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接口场景用例</a:t>
                </a:r>
              </a:p>
            </p:txBody>
          </p:sp>
        </p:grpSp>
        <p:grpSp>
          <p:nvGrpSpPr>
            <p:cNvPr id="14" name="性能测试用例"/>
            <p:cNvGrpSpPr/>
            <p:nvPr/>
          </p:nvGrpSpPr>
          <p:grpSpPr>
            <a:xfrm>
              <a:off x="3216080" y="1194269"/>
              <a:ext cx="2670769" cy="1062666"/>
              <a:chOff x="0" y="0"/>
              <a:chExt cx="2670767" cy="1062664"/>
            </a:xfrm>
          </p:grpSpPr>
          <p:sp>
            <p:nvSpPr>
              <p:cNvPr id="15"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6" name="性能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性能测试用例</a:t>
                </a:r>
              </a:p>
            </p:txBody>
          </p:sp>
        </p:grpSp>
        <p:grpSp>
          <p:nvGrpSpPr>
            <p:cNvPr id="17" name="UI 测试用例"/>
            <p:cNvGrpSpPr/>
            <p:nvPr/>
          </p:nvGrpSpPr>
          <p:grpSpPr>
            <a:xfrm>
              <a:off x="3216080" y="2383498"/>
              <a:ext cx="2670769" cy="1062666"/>
              <a:chOff x="0" y="0"/>
              <a:chExt cx="2670767" cy="1062664"/>
            </a:xfrm>
          </p:grpSpPr>
          <p:sp>
            <p:nvSpPr>
              <p:cNvPr id="18"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9" name="UI 测试场景"/>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p>
                <a:pPr defTabSz="914400">
                  <a:defRPr sz="3100" b="0">
                    <a:solidFill>
                      <a:srgbClr val="FFFFFF"/>
                    </a:solidFill>
                  </a:defRPr>
                </a:pPr>
                <a:r>
                  <a:t>UI 测试场景</a:t>
                </a:r>
              </a:p>
            </p:txBody>
          </p:sp>
        </p:grpSp>
        <p:grpSp>
          <p:nvGrpSpPr>
            <p:cNvPr id="20" name="其他测试用例"/>
            <p:cNvGrpSpPr/>
            <p:nvPr/>
          </p:nvGrpSpPr>
          <p:grpSpPr>
            <a:xfrm>
              <a:off x="-1" y="2396211"/>
              <a:ext cx="2670769" cy="1062666"/>
              <a:chOff x="0" y="0"/>
              <a:chExt cx="2670767" cy="1062664"/>
            </a:xfrm>
          </p:grpSpPr>
          <p:sp>
            <p:nvSpPr>
              <p:cNvPr id="21" name="形状"/>
              <p:cNvSpPr/>
              <p:nvPr/>
            </p:nvSpPr>
            <p:spPr>
              <a:xfrm>
                <a:off x="-1" y="-1"/>
                <a:ext cx="2670769" cy="1062666"/>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21600" y="0"/>
                    </a:lnTo>
                    <a:lnTo>
                      <a:pt x="21600" y="11169"/>
                    </a:lnTo>
                    <a:cubicBezTo>
                      <a:pt x="21600" y="16930"/>
                      <a:pt x="19669" y="21600"/>
                      <a:pt x="17287" y="21600"/>
                    </a:cubicBezTo>
                    <a:lnTo>
                      <a:pt x="0" y="21600"/>
                    </a:lnTo>
                    <a:lnTo>
                      <a:pt x="0" y="10431"/>
                    </a:lnTo>
                    <a:cubicBezTo>
                      <a:pt x="0" y="4670"/>
                      <a:pt x="1931" y="0"/>
                      <a:pt x="431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914400">
                  <a:defRPr sz="31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22" name="其他测试用例"/>
              <p:cNvSpPr txBox="1"/>
              <p:nvPr/>
            </p:nvSpPr>
            <p:spPr>
              <a:xfrm>
                <a:off x="-1" y="160493"/>
                <a:ext cx="2670769" cy="741679"/>
              </a:xfrm>
              <a:prstGeom prst="rect">
                <a:avLst/>
              </a:prstGeom>
              <a:noFill/>
              <a:ln w="12700" cap="flat">
                <a:noFill/>
                <a:miter lim="400000"/>
              </a:ln>
              <a:effectLst/>
            </p:spPr>
            <p:txBody>
              <a:bodyPr wrap="square" lIns="91438" tIns="91438" rIns="91438" bIns="91438" numCol="1" anchor="ctr">
                <a:spAutoFit/>
              </a:bodyPr>
              <a:lstStyle>
                <a:lvl1pPr defTabSz="914400">
                  <a:defRPr sz="3100" b="0">
                    <a:solidFill>
                      <a:srgbClr val="FFFFFF"/>
                    </a:solidFill>
                  </a:defRPr>
                </a:lvl1pPr>
              </a:lstStyle>
              <a:p>
                <a:r>
                  <a:t>其他测试用例</a:t>
                </a:r>
              </a:p>
            </p:txBody>
          </p:sp>
        </p:grpSp>
      </p:grpSp>
      <p:sp>
        <p:nvSpPr>
          <p:cNvPr id="23" name="测试计划"/>
          <p:cNvSpPr txBox="1"/>
          <p:nvPr/>
        </p:nvSpPr>
        <p:spPr>
          <a:xfrm>
            <a:off x="16800883" y="4938436"/>
            <a:ext cx="2111661" cy="561975"/>
          </a:xfrm>
          <a:prstGeom prst="rect">
            <a:avLst/>
          </a:prstGeom>
          <a:ln w="12700">
            <a:miter lim="400000"/>
          </a:ln>
        </p:spPr>
        <p:txBody>
          <a:bodyPr lIns="71436" tIns="71436" rIns="71436" bIns="71436" anchor="ctr">
            <a:spAutoFit/>
          </a:bodyPr>
          <a:lstStyle>
            <a:lvl1pPr defTabSz="821690">
              <a:defRPr sz="2400"/>
            </a:lvl1pPr>
          </a:lstStyle>
          <a:p>
            <a:r>
              <a:t>测试计划</a:t>
            </a:r>
          </a:p>
        </p:txBody>
      </p:sp>
      <p:sp>
        <p:nvSpPr>
          <p:cNvPr id="24" name="三角形"/>
          <p:cNvSpPr/>
          <p:nvPr/>
        </p:nvSpPr>
        <p:spPr>
          <a:xfrm>
            <a:off x="14868737" y="5571664"/>
            <a:ext cx="6119209" cy="4663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FFFFF"/>
              </a:gs>
              <a:gs pos="100000">
                <a:srgbClr val="783887"/>
              </a:gs>
            </a:gsLst>
            <a:lin ang="16200000"/>
          </a:gradFill>
          <a:ln w="12700">
            <a:miter lim="400000"/>
          </a:ln>
        </p:spPr>
        <p:txBody>
          <a:bodyPr lIns="71436" tIns="71436" rIns="71436" bIns="71436" anchor="ctr"/>
          <a:lstStyle/>
          <a:p>
            <a:pPr defTabSz="821690">
              <a:defRPr sz="3000" b="0">
                <a:solidFill>
                  <a:srgbClr val="FFFFFF"/>
                </a:solidFill>
              </a:defRPr>
            </a:pPr>
          </a:p>
        </p:txBody>
      </p:sp>
      <p:sp>
        <p:nvSpPr>
          <p:cNvPr id="25" name="测试计划报告"/>
          <p:cNvSpPr txBox="1"/>
          <p:nvPr/>
        </p:nvSpPr>
        <p:spPr>
          <a:xfrm>
            <a:off x="16458646" y="11011105"/>
            <a:ext cx="3102901" cy="561975"/>
          </a:xfrm>
          <a:prstGeom prst="rect">
            <a:avLst/>
          </a:prstGeom>
          <a:ln w="12700">
            <a:miter lim="400000"/>
          </a:ln>
        </p:spPr>
        <p:txBody>
          <a:bodyPr lIns="71436" tIns="71436" rIns="71436" bIns="71436" anchor="ctr">
            <a:spAutoFit/>
          </a:bodyPr>
          <a:lstStyle>
            <a:lvl1pPr defTabSz="821690">
              <a:defRPr sz="2400"/>
            </a:lvl1pPr>
          </a:lstStyle>
          <a:p>
            <a:r>
              <a:t>测试计划报告</a:t>
            </a:r>
          </a:p>
        </p:txBody>
      </p:sp>
      <p:sp>
        <p:nvSpPr>
          <p:cNvPr id="26" name="三角形"/>
          <p:cNvSpPr/>
          <p:nvPr/>
        </p:nvSpPr>
        <p:spPr>
          <a:xfrm>
            <a:off x="14953941" y="10394099"/>
            <a:ext cx="5948801" cy="4663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gradFill>
            <a:gsLst>
              <a:gs pos="0">
                <a:srgbClr val="FFFFFF"/>
              </a:gs>
              <a:gs pos="100000">
                <a:srgbClr val="783887"/>
              </a:gs>
            </a:gsLst>
            <a:lin ang="5400000"/>
          </a:gradFill>
          <a:ln w="12700">
            <a:miter lim="400000"/>
          </a:ln>
        </p:spPr>
        <p:txBody>
          <a:bodyPr lIns="71436" tIns="71436" rIns="71436" bIns="71436" anchor="ctr"/>
          <a:lstStyle/>
          <a:p>
            <a:pPr defTabSz="821690">
              <a:defRPr sz="3000" b="0">
                <a:solidFill>
                  <a:srgbClr val="FFFFFF"/>
                </a:solidFill>
              </a:defRPr>
            </a:pPr>
          </a:p>
        </p:txBody>
      </p:sp>
      <p:sp>
        <p:nvSpPr>
          <p:cNvPr id="27" name="缺陷管理"/>
          <p:cNvSpPr txBox="1"/>
          <p:nvPr/>
        </p:nvSpPr>
        <p:spPr>
          <a:xfrm>
            <a:off x="21042033" y="11562109"/>
            <a:ext cx="2111661" cy="561975"/>
          </a:xfrm>
          <a:prstGeom prst="rect">
            <a:avLst/>
          </a:prstGeom>
          <a:ln w="12700">
            <a:miter lim="400000"/>
          </a:ln>
        </p:spPr>
        <p:txBody>
          <a:bodyPr lIns="71436" tIns="71436" rIns="71436" bIns="71436" anchor="ctr">
            <a:spAutoFit/>
          </a:bodyPr>
          <a:lstStyle>
            <a:lvl1pPr defTabSz="821690">
              <a:defRPr sz="2400"/>
            </a:lvl1pPr>
          </a:lstStyle>
          <a:p>
            <a:r>
              <a:t>缺陷管理</a:t>
            </a:r>
          </a:p>
        </p:txBody>
      </p:sp>
      <p:pic>
        <p:nvPicPr>
          <p:cNvPr id="28" name="线条 线条" descr="/Users/lixuejun/Library/Containers/com.kingsoft.wpsoffice.mac/Data/tmp/picturecompress_20231211113827/output_58.pngoutput_58"/>
          <p:cNvPicPr>
            <a:picLocks noChangeAspect="1"/>
          </p:cNvPicPr>
          <p:nvPr/>
        </p:nvPicPr>
        <p:blipFill>
          <a:blip r:embed="rId1"/>
          <a:stretch>
            <a:fillRect/>
          </a:stretch>
        </p:blipFill>
        <p:spPr>
          <a:xfrm rot="11938112">
            <a:off x="19356579" y="11408760"/>
            <a:ext cx="1914286" cy="306698"/>
          </a:xfrm>
          <a:prstGeom prst="rect">
            <a:avLst/>
          </a:prstGeom>
          <a:ln w="12700">
            <a:miter lim="400000"/>
            <a:headEnd/>
            <a:tailEnd/>
          </a:ln>
        </p:spPr>
      </p:pic>
      <p:sp>
        <p:nvSpPr>
          <p:cNvPr id="29" name="矩形"/>
          <p:cNvSpPr/>
          <p:nvPr/>
        </p:nvSpPr>
        <p:spPr>
          <a:xfrm>
            <a:off x="14840049" y="6183522"/>
            <a:ext cx="6176585" cy="3897184"/>
          </a:xfrm>
          <a:prstGeom prst="rect">
            <a:avLst/>
          </a:prstGeom>
          <a:ln w="50800">
            <a:solidFill>
              <a:srgbClr val="783887"/>
            </a:solidFill>
            <a:custDash>
              <a:ds d="200000" sp="200000"/>
            </a:custDash>
            <a:miter lim="400000"/>
          </a:ln>
        </p:spPr>
        <p:txBody>
          <a:bodyPr lIns="71436" tIns="71436" rIns="71436" bIns="71436" anchor="ctr"/>
          <a:lstStyle/>
          <a:p>
            <a:pPr defTabSz="821690">
              <a:defRPr sz="3000" b="0">
                <a:solidFill>
                  <a:srgbClr val="FFFFFF"/>
                </a:solidFill>
              </a:defRPr>
            </a:pPr>
          </a:p>
        </p:txBody>
      </p:sp>
      <p:sp>
        <p:nvSpPr>
          <p:cNvPr id="30" name="发起"/>
          <p:cNvSpPr txBox="1"/>
          <p:nvPr/>
        </p:nvSpPr>
        <p:spPr>
          <a:xfrm>
            <a:off x="13506450" y="4891869"/>
            <a:ext cx="1508518"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发起</a:t>
            </a:r>
          </a:p>
        </p:txBody>
      </p:sp>
      <p:sp>
        <p:nvSpPr>
          <p:cNvPr id="31" name="执行"/>
          <p:cNvSpPr txBox="1"/>
          <p:nvPr/>
        </p:nvSpPr>
        <p:spPr>
          <a:xfrm>
            <a:off x="13420498" y="7711919"/>
            <a:ext cx="1508519"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执行</a:t>
            </a:r>
          </a:p>
        </p:txBody>
      </p:sp>
      <p:sp>
        <p:nvSpPr>
          <p:cNvPr id="32" name="报告"/>
          <p:cNvSpPr txBox="1"/>
          <p:nvPr/>
        </p:nvSpPr>
        <p:spPr>
          <a:xfrm>
            <a:off x="13434823" y="10911906"/>
            <a:ext cx="1508519" cy="714373"/>
          </a:xfrm>
          <a:prstGeom prst="rect">
            <a:avLst/>
          </a:prstGeom>
          <a:ln w="12700">
            <a:miter lim="400000"/>
          </a:ln>
        </p:spPr>
        <p:txBody>
          <a:bodyPr lIns="71435" tIns="71435" rIns="71435" bIns="71435" anchor="ctr">
            <a:spAutoFit/>
          </a:bodyPr>
          <a:lstStyle>
            <a:lvl1pPr defTabSz="821690">
              <a:defRPr>
                <a:solidFill>
                  <a:srgbClr val="5E5E5E"/>
                </a:solidFill>
              </a:defRPr>
            </a:lvl1pPr>
          </a:lstStyle>
          <a:p>
            <a:r>
              <a:t>报告</a:t>
            </a:r>
          </a:p>
        </p:txBody>
      </p:sp>
      <p:sp>
        <p:nvSpPr>
          <p:cNvPr id="33" name="三角形"/>
          <p:cNvSpPr/>
          <p:nvPr/>
        </p:nvSpPr>
        <p:spPr>
          <a:xfrm rot="5400000">
            <a:off x="19437038" y="7901274"/>
            <a:ext cx="4369544" cy="513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rgbClr val="FFFFFF"/>
              </a:gs>
              <a:gs pos="100000">
                <a:srgbClr val="783887"/>
              </a:gs>
            </a:gsLst>
            <a:lin ang="16200000"/>
          </a:gradFill>
          <a:ln w="12700">
            <a:miter lim="400000"/>
          </a:ln>
        </p:spPr>
        <p:txBody>
          <a:bodyPr lIns="71436" tIns="71436" rIns="71436" bIns="71436" anchor="ctr"/>
          <a:lstStyle/>
          <a:p>
            <a:pPr defTabSz="821690">
              <a:defRPr sz="3000" b="0">
                <a:solidFill>
                  <a:srgbClr val="FFFFFF"/>
                </a:solidFill>
              </a:defRPr>
            </a:pPr>
          </a:p>
        </p:txBody>
      </p:sp>
      <p:sp>
        <p:nvSpPr>
          <p:cNvPr id="34" name="矩形"/>
          <p:cNvSpPr/>
          <p:nvPr/>
        </p:nvSpPr>
        <p:spPr>
          <a:xfrm>
            <a:off x="22173238" y="5830247"/>
            <a:ext cx="1486862" cy="4390292"/>
          </a:xfrm>
          <a:prstGeom prst="rect">
            <a:avLst/>
          </a:prstGeom>
          <a:ln w="50800">
            <a:solidFill>
              <a:srgbClr val="783887"/>
            </a:solidFill>
            <a:custDash>
              <a:ds d="200000" sp="200000"/>
            </a:custDash>
            <a:miter lim="400000"/>
          </a:ln>
        </p:spPr>
        <p:txBody>
          <a:bodyPr lIns="71436" tIns="71436" rIns="71436" bIns="71436" anchor="ctr"/>
          <a:lstStyle/>
          <a:p>
            <a:pPr defTabSz="821690">
              <a:defRPr sz="3000" b="0">
                <a:solidFill>
                  <a:srgbClr val="FFFFFF"/>
                </a:solidFill>
              </a:defRPr>
            </a:pPr>
          </a:p>
        </p:txBody>
      </p:sp>
      <p:sp>
        <p:nvSpPr>
          <p:cNvPr id="35" name="矩形 53"/>
          <p:cNvSpPr/>
          <p:nvPr/>
        </p:nvSpPr>
        <p:spPr>
          <a:xfrm>
            <a:off x="22408413" y="5958016"/>
            <a:ext cx="1058079" cy="4091746"/>
          </a:xfrm>
          <a:prstGeom prst="rect">
            <a:avLst/>
          </a:prstGeom>
          <a:solidFill>
            <a:srgbClr val="404040"/>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36" name="文本框 54"/>
          <p:cNvSpPr txBox="1"/>
          <p:nvPr/>
        </p:nvSpPr>
        <p:spPr>
          <a:xfrm>
            <a:off x="22735607" y="6068006"/>
            <a:ext cx="362124" cy="3914775"/>
          </a:xfrm>
          <a:prstGeom prst="rect">
            <a:avLst/>
          </a:prstGeom>
          <a:ln w="12700">
            <a:miter lim="400000"/>
          </a:ln>
        </p:spPr>
        <p:txBody>
          <a:bodyPr lIns="71436" tIns="71436" rIns="71436" bIns="71436" anchor="ctr">
            <a:spAutoFit/>
          </a:bodyPr>
          <a:lstStyle>
            <a:lvl1pPr defTabSz="821690">
              <a:defRPr sz="2400">
                <a:solidFill>
                  <a:srgbClr val="FFFFFF"/>
                </a:solidFill>
              </a:defRPr>
            </a:lvl1pPr>
          </a:lstStyle>
          <a:p>
            <a:r>
              <a:t>全自动化执行与反馈</a:t>
            </a:r>
          </a:p>
        </p:txBody>
      </p:sp>
      <p:sp>
        <p:nvSpPr>
          <p:cNvPr id="37" name="矩形 55"/>
          <p:cNvSpPr/>
          <p:nvPr/>
        </p:nvSpPr>
        <p:spPr>
          <a:xfrm>
            <a:off x="13506450" y="4543425"/>
            <a:ext cx="10515600" cy="7905750"/>
          </a:xfrm>
          <a:prstGeom prst="rect">
            <a:avLst/>
          </a:prstGeom>
          <a:ln w="12700">
            <a:solidFill>
              <a:srgbClr val="000000"/>
            </a:solidFill>
            <a:prstDash val="dashDot"/>
            <a:miter lim="400000"/>
          </a:ln>
        </p:spPr>
        <p:txBody>
          <a:bodyPr lIns="71436" tIns="71436" rIns="71436" bIns="71436" anchor="ctr"/>
          <a:lstStyle/>
          <a:p>
            <a:pPr defTabSz="821690">
              <a:defRPr sz="3000" b="0">
                <a:solidFill>
                  <a:srgbClr val="FFFFFF"/>
                </a:solidFill>
              </a:defRPr>
            </a:pPr>
          </a:p>
        </p:txBody>
      </p:sp>
      <p:sp>
        <p:nvSpPr>
          <p:cNvPr id="38" name="文本框 62"/>
          <p:cNvSpPr txBox="1"/>
          <p:nvPr/>
        </p:nvSpPr>
        <p:spPr>
          <a:xfrm>
            <a:off x="15216804" y="3715711"/>
            <a:ext cx="7040364"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latin typeface="Helvetica"/>
                <a:ea typeface="Helvetica"/>
                <a:cs typeface="Helvetica"/>
                <a:sym typeface="Helvetica"/>
              </a:defRPr>
            </a:pPr>
            <a:r>
              <a:t>MeterSphere 中的一体化测试计划</a:t>
            </a:r>
          </a:p>
        </p:txBody>
      </p:sp>
      <p:sp>
        <p:nvSpPr>
          <p:cNvPr id="39" name="MeterSphere 测试跟踪核心：覆盖全场景的测试计划"/>
          <p:cNvSpPr txBox="1"/>
          <p:nvPr/>
        </p:nvSpPr>
        <p:spPr>
          <a:xfrm>
            <a:off x="2364105" y="1522474"/>
            <a:ext cx="19655790" cy="1166495"/>
          </a:xfrm>
          <a:prstGeom prst="rect">
            <a:avLst/>
          </a:prstGeom>
          <a:ln w="12700">
            <a:miter lim="400000"/>
          </a:ln>
        </p:spPr>
        <p:txBody>
          <a:bodyPr wrap="none" lIns="91438" tIns="91438" rIns="91438" bIns="91438">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测试跟踪核心：一体化全场景的测试计划</a:t>
            </a:r>
            <a:endParaRPr>
              <a:latin typeface="方正黑体简体" panose="02010601030101010101" charset="-122"/>
              <a:ea typeface="方正黑体简体" panose="02010601030101010101" charset="-122"/>
              <a:cs typeface="方正黑体简体" panose="02010601030101010101" charset="-122"/>
            </a:endParaRPr>
          </a:p>
        </p:txBody>
      </p:sp>
      <p:sp>
        <p:nvSpPr>
          <p:cNvPr id="40" name="矩形"/>
          <p:cNvSpPr/>
          <p:nvPr/>
        </p:nvSpPr>
        <p:spPr>
          <a:xfrm>
            <a:off x="-21274" y="-19202"/>
            <a:ext cx="2836835" cy="264974"/>
          </a:xfrm>
          <a:prstGeom prst="rect">
            <a:avLst/>
          </a:prstGeom>
          <a:solidFill>
            <a:srgbClr val="783887">
              <a:alpha val="80000"/>
            </a:srgbClr>
          </a:solidFill>
          <a:ln w="12700">
            <a:miter lim="400000"/>
          </a:ln>
        </p:spPr>
        <p:txBody>
          <a:bodyPr lIns="71436" tIns="71436" rIns="71436" bIns="71436" anchor="ctr"/>
          <a:lstStyle/>
          <a:p>
            <a:pPr defTabSz="914400">
              <a:defRPr sz="2400">
                <a:solidFill>
                  <a:srgbClr val="FFFFFF"/>
                </a:solidFill>
                <a:latin typeface="Calibri"/>
                <a:ea typeface="Calibri"/>
                <a:cs typeface="Calibri"/>
                <a:sym typeface="Calibri"/>
              </a:defRPr>
            </a:pPr>
          </a:p>
        </p:txBody>
      </p:sp>
      <p:grpSp>
        <p:nvGrpSpPr>
          <p:cNvPr id="42" name="成组"/>
          <p:cNvGrpSpPr/>
          <p:nvPr/>
        </p:nvGrpSpPr>
        <p:grpSpPr>
          <a:xfrm>
            <a:off x="323850" y="4524375"/>
            <a:ext cx="10020300" cy="7943850"/>
            <a:chOff x="0" y="0"/>
            <a:chExt cx="10020300" cy="7943850"/>
          </a:xfrm>
        </p:grpSpPr>
        <p:sp>
          <p:nvSpPr>
            <p:cNvPr id="43" name="矩形 2"/>
            <p:cNvSpPr txBox="1"/>
            <p:nvPr/>
          </p:nvSpPr>
          <p:spPr>
            <a:xfrm>
              <a:off x="2752725" y="3636962"/>
              <a:ext cx="5314950" cy="650875"/>
            </a:xfrm>
            <a:prstGeom prst="rect">
              <a:avLst/>
            </a:prstGeom>
            <a:noFill/>
            <a:ln w="12700" cap="flat">
              <a:noFill/>
              <a:miter lim="400000"/>
            </a:ln>
            <a:effectLst/>
          </p:spPr>
          <p:txBody>
            <a:bodyPr wrap="square" lIns="71436" tIns="71436" rIns="71436" bIns="71436" numCol="1" anchor="ctr">
              <a:spAutoFit/>
            </a:bodyPr>
            <a:lstStyle>
              <a:lvl1pPr defTabSz="821690">
                <a:defRPr sz="2800">
                  <a:solidFill>
                    <a:srgbClr val="FFFFFF"/>
                  </a:solidFill>
                </a:defRPr>
              </a:lvl1pPr>
            </a:lstStyle>
            <a:p>
              <a:r>
                <a:t>测试管理一体化</a:t>
              </a:r>
            </a:p>
          </p:txBody>
        </p:sp>
        <p:sp>
          <p:nvSpPr>
            <p:cNvPr id="44" name="矩形 3"/>
            <p:cNvSpPr/>
            <p:nvPr/>
          </p:nvSpPr>
          <p:spPr>
            <a:xfrm>
              <a:off x="128019" y="134296"/>
              <a:ext cx="4267818" cy="676275"/>
            </a:xfrm>
            <a:prstGeom prst="rect">
              <a:avLst/>
            </a:prstGeom>
            <a:solidFill>
              <a:srgbClr val="783887"/>
            </a:solidFill>
            <a:ln w="12700" cap="flat">
              <a:noFill/>
              <a:miter lim="400000"/>
            </a:ln>
            <a:effectLst/>
          </p:spPr>
          <p:txBody>
            <a:bodyPr wrap="square" lIns="71436" tIns="71436" rIns="71436" bIns="71436" numCol="1" anchor="ctr">
              <a:spAutoFit/>
            </a:bodyPr>
            <a:lstStyle/>
            <a:p>
              <a:pPr defTabSz="821690">
                <a:defRPr sz="3000" b="0">
                  <a:solidFill>
                    <a:srgbClr val="FFFFFF"/>
                  </a:solidFill>
                </a:defRPr>
              </a:pPr>
              <a:r>
                <a:t>测试目标 &amp; 需求 &amp; 策略</a:t>
              </a:r>
            </a:p>
          </p:txBody>
        </p:sp>
        <p:sp>
          <p:nvSpPr>
            <p:cNvPr id="45" name="矩形 4"/>
            <p:cNvSpPr/>
            <p:nvPr/>
          </p:nvSpPr>
          <p:spPr>
            <a:xfrm>
              <a:off x="284753" y="1714946"/>
              <a:ext cx="3639672" cy="676275"/>
            </a:xfrm>
            <a:prstGeom prst="rect">
              <a:avLst/>
            </a:prstGeom>
            <a:solidFill>
              <a:srgbClr val="783887"/>
            </a:solidFill>
            <a:ln w="12700" cap="flat">
              <a:noFill/>
              <a:miter lim="400000"/>
            </a:ln>
            <a:effectLst/>
          </p:spPr>
          <p:txBody>
            <a:bodyPr wrap="square" lIns="71436" tIns="71436" rIns="71436" bIns="71436" numCol="1" anchor="ctr">
              <a:spAutoFit/>
            </a:bodyPr>
            <a:lstStyle>
              <a:lvl1pPr defTabSz="821690">
                <a:defRPr sz="3000" b="0">
                  <a:solidFill>
                    <a:srgbClr val="FFFFFF"/>
                  </a:solidFill>
                </a:defRPr>
              </a:lvl1pPr>
            </a:lstStyle>
            <a:p>
              <a:r>
                <a:t>测试计划制定</a:t>
              </a:r>
            </a:p>
          </p:txBody>
        </p:sp>
        <p:sp>
          <p:nvSpPr>
            <p:cNvPr id="46" name="矩形 5"/>
            <p:cNvSpPr/>
            <p:nvPr/>
          </p:nvSpPr>
          <p:spPr>
            <a:xfrm>
              <a:off x="5684894" y="892012"/>
              <a:ext cx="1704150" cy="2287353"/>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47" name="文本框 6"/>
            <p:cNvSpPr txBox="1"/>
            <p:nvPr/>
          </p:nvSpPr>
          <p:spPr>
            <a:xfrm>
              <a:off x="5732724" y="1458522"/>
              <a:ext cx="1608490" cy="1158875"/>
            </a:xfrm>
            <a:prstGeom prst="rect">
              <a:avLst/>
            </a:prstGeom>
            <a:noFill/>
            <a:ln w="12700" cap="flat">
              <a:noFill/>
              <a:miter lim="400000"/>
            </a:ln>
            <a:effectLst/>
          </p:spPr>
          <p:txBody>
            <a:bodyPr wrap="square" lIns="71436" tIns="71436" rIns="71436" bIns="71436" numCol="1" anchor="ctr">
              <a:spAutoFit/>
            </a:bodyPr>
            <a:lstStyle>
              <a:lvl1pPr defTabSz="821690">
                <a:defRPr sz="2800" b="0">
                  <a:solidFill>
                    <a:srgbClr val="FFFFFF"/>
                  </a:solidFill>
                </a:defRPr>
              </a:lvl1pPr>
            </a:lstStyle>
            <a:p>
              <a:r>
                <a:t>测试计划人工执行</a:t>
              </a:r>
            </a:p>
          </p:txBody>
        </p:sp>
        <p:sp>
          <p:nvSpPr>
            <p:cNvPr id="48" name="直接箭头连接符 7"/>
            <p:cNvSpPr/>
            <p:nvPr/>
          </p:nvSpPr>
          <p:spPr>
            <a:xfrm>
              <a:off x="2104589" y="775400"/>
              <a:ext cx="1" cy="97471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49" name="文本框 8"/>
            <p:cNvSpPr txBox="1"/>
            <p:nvPr/>
          </p:nvSpPr>
          <p:spPr>
            <a:xfrm>
              <a:off x="251136" y="2434928"/>
              <a:ext cx="3908613" cy="1190625"/>
            </a:xfrm>
            <a:prstGeom prst="rect">
              <a:avLst/>
            </a:prstGeom>
            <a:noFill/>
            <a:ln w="12700" cap="flat">
              <a:noFill/>
              <a:miter lim="400000"/>
            </a:ln>
            <a:effectLst/>
          </p:spPr>
          <p:txBody>
            <a:bodyPr wrap="square" lIns="71436" tIns="71436" rIns="71436" bIns="71436" numCol="1" anchor="ctr">
              <a:spAutoFit/>
            </a:bodyPr>
            <a:lstStyle>
              <a:lvl1pPr algn="l" defTabSz="821690">
                <a:lnSpc>
                  <a:spcPct val="150000"/>
                </a:lnSpc>
                <a:defRPr sz="2400" b="0"/>
              </a:lvl1pPr>
            </a:lstStyle>
            <a:p>
              <a:r>
                <a:t>制定测试的责任人、范围、方法、资源和进度等</a:t>
              </a:r>
            </a:p>
          </p:txBody>
        </p:sp>
        <p:sp>
          <p:nvSpPr>
            <p:cNvPr id="50" name="直接箭头连接符 9"/>
            <p:cNvSpPr/>
            <p:nvPr/>
          </p:nvSpPr>
          <p:spPr>
            <a:xfrm flipV="1">
              <a:off x="3924424" y="2034033"/>
              <a:ext cx="1760471" cy="19051"/>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nvGrpSpPr>
            <p:cNvPr id="51" name="组合 16"/>
            <p:cNvGrpSpPr/>
            <p:nvPr/>
          </p:nvGrpSpPr>
          <p:grpSpPr>
            <a:xfrm>
              <a:off x="4285770" y="5307403"/>
              <a:ext cx="793632" cy="2536167"/>
              <a:chOff x="0" y="0"/>
              <a:chExt cx="793631" cy="2536165"/>
            </a:xfrm>
          </p:grpSpPr>
          <p:sp>
            <p:nvSpPr>
              <p:cNvPr id="52" name="矩形 35"/>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3" name="文本框 36"/>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接口测试</a:t>
                </a:r>
              </a:p>
            </p:txBody>
          </p:sp>
        </p:grpSp>
        <p:grpSp>
          <p:nvGrpSpPr>
            <p:cNvPr id="54" name="组合 17"/>
            <p:cNvGrpSpPr/>
            <p:nvPr/>
          </p:nvGrpSpPr>
          <p:grpSpPr>
            <a:xfrm>
              <a:off x="3318654" y="5307403"/>
              <a:ext cx="793632" cy="2536167"/>
              <a:chOff x="0" y="0"/>
              <a:chExt cx="793631" cy="2536165"/>
            </a:xfrm>
          </p:grpSpPr>
          <p:sp>
            <p:nvSpPr>
              <p:cNvPr id="55" name="矩形 33"/>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6" name="文本框 34"/>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功能测试</a:t>
                </a:r>
              </a:p>
            </p:txBody>
          </p:sp>
        </p:grpSp>
        <p:grpSp>
          <p:nvGrpSpPr>
            <p:cNvPr id="57" name="组合 18"/>
            <p:cNvGrpSpPr/>
            <p:nvPr/>
          </p:nvGrpSpPr>
          <p:grpSpPr>
            <a:xfrm>
              <a:off x="5252887" y="5307403"/>
              <a:ext cx="793632" cy="2536167"/>
              <a:chOff x="0" y="0"/>
              <a:chExt cx="793631" cy="2536165"/>
            </a:xfrm>
          </p:grpSpPr>
          <p:sp>
            <p:nvSpPr>
              <p:cNvPr id="58" name="矩形 31"/>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59" name="文本框 32"/>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性能测试</a:t>
                </a:r>
              </a:p>
            </p:txBody>
          </p:sp>
        </p:grpSp>
        <p:grpSp>
          <p:nvGrpSpPr>
            <p:cNvPr id="60" name="组合 21"/>
            <p:cNvGrpSpPr/>
            <p:nvPr/>
          </p:nvGrpSpPr>
          <p:grpSpPr>
            <a:xfrm>
              <a:off x="8154238" y="5307403"/>
              <a:ext cx="793632" cy="2536167"/>
              <a:chOff x="0" y="0"/>
              <a:chExt cx="793631" cy="2536165"/>
            </a:xfrm>
          </p:grpSpPr>
          <p:sp>
            <p:nvSpPr>
              <p:cNvPr id="61" name="矩形 25"/>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2" name="文本框 26"/>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安全测试</a:t>
                </a:r>
              </a:p>
            </p:txBody>
          </p:sp>
        </p:grpSp>
        <p:grpSp>
          <p:nvGrpSpPr>
            <p:cNvPr id="63" name="组合 22"/>
            <p:cNvGrpSpPr/>
            <p:nvPr/>
          </p:nvGrpSpPr>
          <p:grpSpPr>
            <a:xfrm>
              <a:off x="9121356" y="5307403"/>
              <a:ext cx="793632" cy="2536167"/>
              <a:chOff x="0" y="0"/>
              <a:chExt cx="793631" cy="2536165"/>
            </a:xfrm>
          </p:grpSpPr>
          <p:sp>
            <p:nvSpPr>
              <p:cNvPr id="64" name="矩形 23"/>
              <p:cNvSpPr/>
              <p:nvPr/>
            </p:nvSpPr>
            <p:spPr>
              <a:xfrm>
                <a:off x="-1" y="0"/>
                <a:ext cx="793633" cy="2536166"/>
              </a:xfrm>
              <a:prstGeom prst="rect">
                <a:avLst/>
              </a:prstGeom>
              <a:solidFill>
                <a:srgbClr val="A19F9F"/>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5" name="文本框 24"/>
              <p:cNvSpPr txBox="1"/>
              <p:nvPr/>
            </p:nvSpPr>
            <p:spPr>
              <a:xfrm>
                <a:off x="147578" y="34506"/>
                <a:ext cx="498474" cy="2467156"/>
              </a:xfrm>
              <a:prstGeom prst="rect">
                <a:avLst/>
              </a:prstGeom>
              <a:solidFill>
                <a:srgbClr val="A19F9F"/>
              </a:solidFill>
              <a:ln w="12700" cap="flat">
                <a:noFill/>
                <a:miter lim="400000"/>
              </a:ln>
              <a:effectLst/>
            </p:spPr>
            <p:txBody>
              <a:bodyPr vert="eaVert" wrap="square" lIns="71436" tIns="71436" rIns="71436" bIns="71436" numCol="1" anchor="ctr">
                <a:spAutoFit/>
              </a:bodyPr>
              <a:lstStyle>
                <a:lvl1pPr defTabSz="821690">
                  <a:defRPr sz="2800">
                    <a:solidFill>
                      <a:srgbClr val="FFFFFF"/>
                    </a:solidFill>
                  </a:defRPr>
                </a:lvl1pPr>
              </a:lstStyle>
              <a:p>
                <a:r>
                  <a:t>其他测试</a:t>
                </a:r>
              </a:p>
            </p:txBody>
          </p:sp>
        </p:grpSp>
        <p:sp>
          <p:nvSpPr>
            <p:cNvPr id="66" name="文本框 11"/>
            <p:cNvSpPr txBox="1"/>
            <p:nvPr/>
          </p:nvSpPr>
          <p:spPr>
            <a:xfrm>
              <a:off x="7674636" y="3346337"/>
              <a:ext cx="1155941" cy="561975"/>
            </a:xfrm>
            <a:prstGeom prst="rect">
              <a:avLst/>
            </a:prstGeom>
            <a:noFill/>
            <a:ln w="12700" cap="flat">
              <a:noFill/>
              <a:miter lim="400000"/>
            </a:ln>
            <a:effectLst/>
          </p:spPr>
          <p:txBody>
            <a:bodyPr wrap="square" lIns="71436" tIns="71436" rIns="71436" bIns="71436" numCol="1" anchor="ctr">
              <a:spAutoFit/>
            </a:bodyPr>
            <a:lstStyle>
              <a:lvl1pPr defTabSz="821690">
                <a:defRPr sz="2400"/>
              </a:lvl1pPr>
            </a:lstStyle>
            <a:p>
              <a:r>
                <a:t>测试项</a:t>
              </a:r>
            </a:p>
          </p:txBody>
        </p:sp>
        <p:sp>
          <p:nvSpPr>
            <p:cNvPr id="67" name="右大括号 12"/>
            <p:cNvSpPr/>
            <p:nvPr/>
          </p:nvSpPr>
          <p:spPr>
            <a:xfrm rot="16200000">
              <a:off x="6180824" y="1102743"/>
              <a:ext cx="776381" cy="56761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10"/>
                    <a:pt x="10800" y="246"/>
                  </a:cubicBezTo>
                  <a:lnTo>
                    <a:pt x="10800" y="10554"/>
                  </a:lnTo>
                  <a:cubicBezTo>
                    <a:pt x="10800" y="10690"/>
                    <a:pt x="15635" y="10800"/>
                    <a:pt x="21600" y="10800"/>
                  </a:cubicBezTo>
                  <a:cubicBezTo>
                    <a:pt x="15635" y="10800"/>
                    <a:pt x="10800" y="10910"/>
                    <a:pt x="10800" y="11046"/>
                  </a:cubicBezTo>
                  <a:lnTo>
                    <a:pt x="10800" y="21354"/>
                  </a:lnTo>
                  <a:cubicBezTo>
                    <a:pt x="10800" y="21490"/>
                    <a:pt x="5965" y="21600"/>
                    <a:pt x="0" y="21600"/>
                  </a:cubicBezTo>
                </a:path>
              </a:pathLst>
            </a:custGeom>
            <a:noFill/>
            <a:ln w="50800" cap="flat">
              <a:solidFill>
                <a:srgbClr val="000000"/>
              </a:solidFill>
              <a:prstDash val="solid"/>
              <a:miter lim="400000"/>
            </a:ln>
            <a:effectLst/>
          </p:spPr>
          <p:txBody>
            <a:bodyPr wrap="square" lIns="71436" tIns="71436" rIns="71436" bIns="71436" numCol="1" anchor="t">
              <a:noAutofit/>
            </a:bodyPr>
            <a:lstStyle/>
            <a:p>
              <a:pPr algn="l" defTabSz="914400">
                <a:defRPr sz="1800" b="0"/>
              </a:pPr>
            </a:p>
          </p:txBody>
        </p:sp>
        <p:sp>
          <p:nvSpPr>
            <p:cNvPr id="68" name="矩形 13"/>
            <p:cNvSpPr/>
            <p:nvPr/>
          </p:nvSpPr>
          <p:spPr>
            <a:xfrm>
              <a:off x="3314700" y="4343400"/>
              <a:ext cx="6629400" cy="819150"/>
            </a:xfrm>
            <a:prstGeom prst="rect">
              <a:avLst/>
            </a:prstGeom>
            <a:solidFill>
              <a:srgbClr val="928104"/>
            </a:solidFill>
            <a:ln w="12700" cap="flat">
              <a:noFill/>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69" name="文本框 14"/>
            <p:cNvSpPr txBox="1"/>
            <p:nvPr/>
          </p:nvSpPr>
          <p:spPr>
            <a:xfrm>
              <a:off x="3543300" y="4395787"/>
              <a:ext cx="6191250" cy="714375"/>
            </a:xfrm>
            <a:prstGeom prst="rect">
              <a:avLst/>
            </a:prstGeom>
            <a:noFill/>
            <a:ln w="12700" cap="flat">
              <a:noFill/>
              <a:miter lim="400000"/>
            </a:ln>
            <a:effectLst/>
          </p:spPr>
          <p:txBody>
            <a:bodyPr wrap="square" lIns="71436" tIns="71436" rIns="71436" bIns="71436" numCol="1" anchor="ctr">
              <a:spAutoFit/>
            </a:bodyPr>
            <a:lstStyle>
              <a:lvl1pPr defTabSz="821690">
                <a:defRPr b="0">
                  <a:solidFill>
                    <a:srgbClr val="FFFFFF"/>
                  </a:solidFill>
                </a:defRPr>
              </a:lvl1pPr>
            </a:lstStyle>
            <a:p>
              <a:r>
                <a:t>大量的人工确认与结果反馈机制</a:t>
              </a:r>
            </a:p>
          </p:txBody>
        </p:sp>
        <p:sp>
          <p:nvSpPr>
            <p:cNvPr id="70" name="矩形 15"/>
            <p:cNvSpPr/>
            <p:nvPr/>
          </p:nvSpPr>
          <p:spPr>
            <a:xfrm>
              <a:off x="0" y="0"/>
              <a:ext cx="10020300" cy="7943850"/>
            </a:xfrm>
            <a:prstGeom prst="rect">
              <a:avLst/>
            </a:prstGeom>
            <a:noFill/>
            <a:ln w="12700" cap="flat">
              <a:solidFill>
                <a:srgbClr val="000000"/>
              </a:solidFill>
              <a:prstDash val="dashDot"/>
              <a:miter lim="400000"/>
            </a:ln>
            <a:effectLst/>
          </p:spPr>
          <p:txBody>
            <a:bodyPr wrap="square" lIns="71436" tIns="71436" rIns="71436" bIns="71436" numCol="1" anchor="ctr">
              <a:noAutofit/>
            </a:bodyPr>
            <a:lstStyle/>
            <a:p>
              <a:pPr defTabSz="821690">
                <a:defRPr sz="3000" b="0">
                  <a:solidFill>
                    <a:srgbClr val="FFFFFF"/>
                  </a:solidFill>
                </a:defRPr>
              </a:pPr>
            </a:p>
          </p:txBody>
        </p:sp>
        <p:sp>
          <p:nvSpPr>
            <p:cNvPr id="71" name="UI…"/>
            <p:cNvSpPr/>
            <p:nvPr/>
          </p:nvSpPr>
          <p:spPr>
            <a:xfrm>
              <a:off x="6199768" y="5307403"/>
              <a:ext cx="793632" cy="2536166"/>
            </a:xfrm>
            <a:prstGeom prst="rect">
              <a:avLst/>
            </a:prstGeom>
            <a:solidFill>
              <a:srgbClr val="A19F9F"/>
            </a:solidFill>
            <a:ln w="12700" cap="flat">
              <a:noFill/>
              <a:miter lim="400000"/>
            </a:ln>
            <a:effectLst/>
          </p:spPr>
          <p:txBody>
            <a:bodyPr wrap="square" lIns="71437" tIns="71437" rIns="71437" bIns="71437" numCol="1" anchor="ctr">
              <a:noAutofit/>
            </a:bodyPr>
            <a:lstStyle/>
            <a:p>
              <a:pPr>
                <a:defRPr sz="2800" b="0">
                  <a:solidFill>
                    <a:srgbClr val="FFFFFF"/>
                  </a:solidFill>
                  <a:latin typeface="+mn-lt"/>
                  <a:ea typeface="+mn-ea"/>
                  <a:cs typeface="+mn-cs"/>
                  <a:sym typeface="Helvetica Neue Medium" panose="02000503000000020004"/>
                </a:defRPr>
              </a:pPr>
              <a:r>
                <a:t>UI</a:t>
              </a:r>
            </a:p>
            <a:p>
              <a:pPr>
                <a:defRPr sz="2800" b="0">
                  <a:solidFill>
                    <a:srgbClr val="FFFFFF"/>
                  </a:solidFill>
                  <a:latin typeface="+mn-lt"/>
                  <a:ea typeface="+mn-ea"/>
                  <a:cs typeface="+mn-cs"/>
                  <a:sym typeface="Helvetica Neue Medium" panose="02000503000000020004"/>
                </a:defRPr>
              </a:pPr>
              <a:r>
                <a:t>测</a:t>
              </a:r>
            </a:p>
            <a:p>
              <a:pPr>
                <a:defRPr sz="2800" b="0">
                  <a:solidFill>
                    <a:srgbClr val="FFFFFF"/>
                  </a:solidFill>
                  <a:latin typeface="+mn-lt"/>
                  <a:ea typeface="+mn-ea"/>
                  <a:cs typeface="+mn-cs"/>
                  <a:sym typeface="Helvetica Neue Medium" panose="02000503000000020004"/>
                </a:defRPr>
              </a:pPr>
              <a:r>
                <a:t>试</a:t>
              </a:r>
            </a:p>
          </p:txBody>
        </p:sp>
        <p:sp>
          <p:nvSpPr>
            <p:cNvPr id="72" name="A…"/>
            <p:cNvSpPr/>
            <p:nvPr/>
          </p:nvSpPr>
          <p:spPr>
            <a:xfrm>
              <a:off x="7163815" y="5307403"/>
              <a:ext cx="793632" cy="2536166"/>
            </a:xfrm>
            <a:prstGeom prst="rect">
              <a:avLst/>
            </a:prstGeom>
            <a:solidFill>
              <a:srgbClr val="A19F9F"/>
            </a:solidFill>
            <a:ln w="12700" cap="flat">
              <a:noFill/>
              <a:miter lim="400000"/>
            </a:ln>
            <a:effectLst/>
          </p:spPr>
          <p:txBody>
            <a:bodyPr wrap="square" lIns="71437" tIns="71437" rIns="71437" bIns="71437" numCol="1" anchor="ctr">
              <a:noAutofit/>
            </a:bodyPr>
            <a:lstStyle/>
            <a:p>
              <a:pPr>
                <a:lnSpc>
                  <a:spcPct val="90000"/>
                </a:lnSpc>
                <a:defRPr sz="2800" b="0">
                  <a:solidFill>
                    <a:srgbClr val="FFFFFF"/>
                  </a:solidFill>
                  <a:latin typeface="+mn-lt"/>
                  <a:ea typeface="+mn-ea"/>
                  <a:cs typeface="+mn-cs"/>
                  <a:sym typeface="Helvetica Neue Medium" panose="02000503000000020004"/>
                </a:defRPr>
              </a:pPr>
              <a:r>
                <a:t>A</a:t>
              </a:r>
            </a:p>
            <a:p>
              <a:pPr>
                <a:lnSpc>
                  <a:spcPct val="90000"/>
                </a:lnSpc>
                <a:defRPr sz="2800" b="0">
                  <a:solidFill>
                    <a:srgbClr val="FFFFFF"/>
                  </a:solidFill>
                  <a:latin typeface="+mn-lt"/>
                  <a:ea typeface="+mn-ea"/>
                  <a:cs typeface="+mn-cs"/>
                  <a:sym typeface="Helvetica Neue Medium" panose="02000503000000020004"/>
                </a:defRPr>
              </a:pPr>
              <a:r>
                <a:t>P</a:t>
              </a:r>
            </a:p>
            <a:p>
              <a:pPr>
                <a:lnSpc>
                  <a:spcPct val="90000"/>
                </a:lnSpc>
                <a:defRPr sz="2800" b="0">
                  <a:solidFill>
                    <a:srgbClr val="FFFFFF"/>
                  </a:solidFill>
                  <a:latin typeface="+mn-lt"/>
                  <a:ea typeface="+mn-ea"/>
                  <a:cs typeface="+mn-cs"/>
                  <a:sym typeface="Helvetica Neue Medium" panose="02000503000000020004"/>
                </a:defRPr>
              </a:pPr>
              <a:r>
                <a:t>P</a:t>
              </a:r>
            </a:p>
            <a:p>
              <a:pPr>
                <a:lnSpc>
                  <a:spcPct val="90000"/>
                </a:lnSpc>
                <a:defRPr sz="2800" b="0">
                  <a:solidFill>
                    <a:srgbClr val="FFFFFF"/>
                  </a:solidFill>
                  <a:latin typeface="+mn-lt"/>
                  <a:ea typeface="+mn-ea"/>
                  <a:cs typeface="+mn-cs"/>
                  <a:sym typeface="Helvetica Neue Medium" panose="02000503000000020004"/>
                </a:defRPr>
              </a:pPr>
              <a:r>
                <a:t>测</a:t>
              </a:r>
            </a:p>
            <a:p>
              <a:pPr>
                <a:lnSpc>
                  <a:spcPct val="90000"/>
                </a:lnSpc>
                <a:defRPr sz="2800" b="0">
                  <a:solidFill>
                    <a:srgbClr val="FFFFFF"/>
                  </a:solidFill>
                  <a:latin typeface="+mn-lt"/>
                  <a:ea typeface="+mn-ea"/>
                  <a:cs typeface="+mn-cs"/>
                  <a:sym typeface="Helvetica Neue Medium" panose="02000503000000020004"/>
                </a:defRPr>
              </a:pPr>
              <a:r>
                <a:t>试</a:t>
              </a:r>
            </a:p>
          </p:txBody>
        </p:sp>
      </p:grpSp>
      <p:sp>
        <p:nvSpPr>
          <p:cNvPr id="7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rPr>
              <a:t>测试跟踪</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MeterSphere 测试跟踪核心：测试任务量化"/>
          <p:cNvSpPr txBox="1"/>
          <p:nvPr/>
        </p:nvSpPr>
        <p:spPr>
          <a:xfrm>
            <a:off x="4416108" y="1530108"/>
            <a:ext cx="15551785" cy="1166495"/>
          </a:xfrm>
          <a:prstGeom prst="rect">
            <a:avLst/>
          </a:prstGeom>
          <a:ln w="12700">
            <a:miter lim="400000"/>
          </a:ln>
        </p:spPr>
        <p:txBody>
          <a:bodyPr wrap="none" tIns="91439" bIns="91439">
            <a:spAutoFit/>
          </a:bodyPr>
          <a:lstStyle/>
          <a:p>
            <a:pPr algn="l"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测试跟踪核心：测试任务量化</a:t>
            </a:r>
            <a:endParaRPr>
              <a:latin typeface="方正黑体简体" panose="02010601030101010101" charset="-122"/>
              <a:ea typeface="方正黑体简体" panose="02010601030101010101" charset="-122"/>
              <a:cs typeface="方正黑体简体" panose="02010601030101010101" charset="-122"/>
            </a:endParaRPr>
          </a:p>
        </p:txBody>
      </p:sp>
      <p:sp>
        <p:nvSpPr>
          <p:cNvPr id="65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658" name="- 对测试任务进行跟踪，量化测试任务进度与测试数据 -"/>
          <p:cNvSpPr txBox="1"/>
          <p:nvPr/>
        </p:nvSpPr>
        <p:spPr>
          <a:xfrm>
            <a:off x="6551459" y="3047999"/>
            <a:ext cx="112297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t>- 对测试任务进行跟踪，量化测试任务进度与测试数据 -</a:t>
            </a:r>
          </a:p>
        </p:txBody>
      </p:sp>
      <p:pic>
        <p:nvPicPr>
          <p:cNvPr id="659" name="图像" descr="/Users/lixuejun/Library/Containers/com.kingsoft.wpsoffice.mac/Data/tmp/picturecompress_20231211113827/output_60.pngoutput_60"/>
          <p:cNvPicPr>
            <a:picLocks noChangeAspect="1"/>
          </p:cNvPicPr>
          <p:nvPr/>
        </p:nvPicPr>
        <p:blipFill>
          <a:blip r:embed="rId1"/>
          <a:stretch>
            <a:fillRect/>
          </a:stretch>
        </p:blipFill>
        <p:spPr>
          <a:xfrm>
            <a:off x="707698" y="4017886"/>
            <a:ext cx="10282755" cy="9245517"/>
          </a:xfrm>
          <a:prstGeom prst="rect">
            <a:avLst/>
          </a:prstGeom>
          <a:ln w="12700">
            <a:miter lim="400000"/>
            <a:headEnd/>
            <a:tailEnd/>
          </a:ln>
        </p:spPr>
      </p:pic>
      <p:pic>
        <p:nvPicPr>
          <p:cNvPr id="660" name="图像" descr="/Users/lixuejun/Library/Containers/com.kingsoft.wpsoffice.mac/Data/tmp/picturecompress_20231211113827/output_61.pngoutput_61"/>
          <p:cNvPicPr>
            <a:picLocks noChangeAspect="1"/>
          </p:cNvPicPr>
          <p:nvPr/>
        </p:nvPicPr>
        <p:blipFill>
          <a:blip r:embed="rId2"/>
          <a:stretch>
            <a:fillRect/>
          </a:stretch>
        </p:blipFill>
        <p:spPr>
          <a:xfrm>
            <a:off x="10990452" y="5183639"/>
            <a:ext cx="12909072" cy="6914012"/>
          </a:xfrm>
          <a:prstGeom prst="rect">
            <a:avLst/>
          </a:prstGeom>
          <a:ln w="12700">
            <a:miter lim="400000"/>
            <a:headEnd/>
            <a:tailEnd/>
          </a:ln>
        </p:spPr>
      </p:pic>
      <p:sp>
        <p:nvSpPr>
          <p:cNvPr id="581"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rPr>
              <a:t>测试跟踪</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104900"/>
            <a:chOff x="10356" y="5112"/>
            <a:chExt cx="22983" cy="1740"/>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231"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b="1">
                  <a:latin typeface="Trebuchet MS Bold" panose="020B0603020202020204" charset="0"/>
                </a:rPr>
                <a:t>高校项目概览</a:t>
              </a:r>
              <a:endParaRPr lang="zh-CN" b="1">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080135"/>
            <a:chOff x="10356" y="5112"/>
            <a:chExt cx="22983" cy="1701"/>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4"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sz="5400"/>
                <a:t>MeterSphere </a:t>
              </a:r>
              <a:r>
                <a:rPr lang="zh-CN" altLang="en-US" sz="5400"/>
                <a:t>项目介绍</a:t>
              </a:r>
              <a:endParaRPr lang="zh-CN" altLang="en-US" sz="5400"/>
            </a:p>
          </p:txBody>
        </p:sp>
      </p:grpSp>
      <p:grpSp>
        <p:nvGrpSpPr>
          <p:cNvPr id="15" name="组合 14"/>
          <p:cNvGrpSpPr/>
          <p:nvPr/>
        </p:nvGrpSpPr>
        <p:grpSpPr>
          <a:xfrm>
            <a:off x="6576060" y="8006080"/>
            <a:ext cx="14594205" cy="1080135"/>
            <a:chOff x="10356" y="5112"/>
            <a:chExt cx="22983" cy="1701"/>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17"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高校合作计划</a:t>
              </a:r>
              <a:endParaRPr lang="zh-CN" sz="5400"/>
            </a:p>
          </p:txBody>
        </p:sp>
      </p:grpSp>
      <p:grpSp>
        <p:nvGrpSpPr>
          <p:cNvPr id="18" name="组合 17"/>
          <p:cNvGrpSpPr/>
          <p:nvPr/>
        </p:nvGrpSpPr>
        <p:grpSpPr>
          <a:xfrm>
            <a:off x="6576060" y="10386060"/>
            <a:ext cx="14594205" cy="1080135"/>
            <a:chOff x="10356" y="5112"/>
            <a:chExt cx="22983" cy="1701"/>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p>
          </p:txBody>
        </p:sp>
        <p:sp>
          <p:nvSpPr>
            <p:cNvPr id="20"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实验课程建设方案</a:t>
              </a:r>
              <a:endParaRPr lang="zh-CN" sz="5400"/>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矩形 141"/>
          <p:cNvSpPr/>
          <p:nvPr/>
        </p:nvSpPr>
        <p:spPr>
          <a:xfrm>
            <a:off x="14041961" y="10796554"/>
            <a:ext cx="3143533" cy="2202135"/>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3" name="矩形 140"/>
          <p:cNvSpPr/>
          <p:nvPr/>
        </p:nvSpPr>
        <p:spPr>
          <a:xfrm>
            <a:off x="10758836" y="10821010"/>
            <a:ext cx="3124827" cy="2219092"/>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4" name="矩形 139"/>
          <p:cNvSpPr/>
          <p:nvPr/>
        </p:nvSpPr>
        <p:spPr>
          <a:xfrm>
            <a:off x="7436991" y="10829489"/>
            <a:ext cx="3143534" cy="2219092"/>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5" name="矩形 138"/>
          <p:cNvSpPr/>
          <p:nvPr/>
        </p:nvSpPr>
        <p:spPr>
          <a:xfrm>
            <a:off x="4114650" y="10821019"/>
            <a:ext cx="3143532" cy="2202134"/>
          </a:xfrm>
          <a:prstGeom prst="rect">
            <a:avLst/>
          </a:prstGeom>
          <a:solidFill>
            <a:srgbClr val="D9D9D9"/>
          </a:solidFill>
          <a:ln w="12700">
            <a:miter lim="400000"/>
          </a:ln>
        </p:spPr>
        <p:txBody>
          <a:bodyPr lIns="71436" tIns="71436" rIns="71436" bIns="71436" anchor="ctr"/>
          <a:lstStyle/>
          <a:p>
            <a:pPr defTabSz="821690">
              <a:defRPr sz="3000">
                <a:solidFill>
                  <a:srgbClr val="FFFFFF"/>
                </a:solidFill>
              </a:defRPr>
            </a:pPr>
          </a:p>
        </p:txBody>
      </p:sp>
      <p:sp>
        <p:nvSpPr>
          <p:cNvPr id="1046" name="一、测试跟踪"/>
          <p:cNvSpPr txBox="1"/>
          <p:nvPr/>
        </p:nvSpPr>
        <p:spPr>
          <a:xfrm>
            <a:off x="21059" y="2539999"/>
            <a:ext cx="24341882" cy="777875"/>
          </a:xfrm>
          <a:prstGeom prst="rect">
            <a:avLst/>
          </a:prstGeom>
          <a:ln w="12700">
            <a:miter lim="400000"/>
          </a:ln>
        </p:spPr>
        <p:txBody>
          <a:bodyPr lIns="71436" tIns="71436" rIns="71436" bIns="71436" anchor="ctr">
            <a:spAutoFit/>
          </a:bodyPr>
          <a:lstStyle/>
          <a:p>
            <a:pPr defTabSz="821690">
              <a:spcBef>
                <a:spcPts val="5900"/>
              </a:spcBef>
              <a:defRPr sz="3600" b="0">
                <a:solidFill>
                  <a:srgbClr val="5E5E5E"/>
                </a:solidFill>
                <a:latin typeface="Helvetica"/>
                <a:ea typeface="Helvetica"/>
                <a:cs typeface="Helvetica"/>
                <a:sym typeface="Helvetica"/>
              </a:defRPr>
            </a:pPr>
            <a:r>
              <a:t>- 解决现有接口测试的问题，覆盖多种接口协议，自由组合接口自动化测试场景 -</a:t>
            </a:r>
          </a:p>
        </p:txBody>
      </p:sp>
      <p:sp>
        <p:nvSpPr>
          <p:cNvPr id="1047" name="MeterSphere 的关键架构设计之二：团队协作及多租户模型"/>
          <p:cNvSpPr txBox="1"/>
          <p:nvPr/>
        </p:nvSpPr>
        <p:spPr>
          <a:xfrm>
            <a:off x="1" y="1442058"/>
            <a:ext cx="24383997"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灵活的接口场景编排设计</a:t>
            </a:r>
            <a:endParaRPr>
              <a:latin typeface="方正黑体简体" panose="02010601030101010101" charset="-122"/>
              <a:ea typeface="方正黑体简体" panose="02010601030101010101" charset="-122"/>
              <a:cs typeface="方正黑体简体" panose="02010601030101010101" charset="-122"/>
            </a:endParaRPr>
          </a:p>
        </p:txBody>
      </p:sp>
      <p:grpSp>
        <p:nvGrpSpPr>
          <p:cNvPr id="1050" name="组合 56"/>
          <p:cNvGrpSpPr/>
          <p:nvPr/>
        </p:nvGrpSpPr>
        <p:grpSpPr>
          <a:xfrm>
            <a:off x="753898" y="10241561"/>
            <a:ext cx="3143535" cy="522184"/>
            <a:chOff x="0" y="64346"/>
            <a:chExt cx="3143533" cy="522183"/>
          </a:xfrm>
        </p:grpSpPr>
        <p:sp>
          <p:nvSpPr>
            <p:cNvPr id="1048" name="矩形 57"/>
            <p:cNvSpPr/>
            <p:nvPr/>
          </p:nvSpPr>
          <p:spPr>
            <a:xfrm>
              <a:off x="0" y="64346"/>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49" name="文本框 58"/>
            <p:cNvSpPr/>
            <p:nvPr/>
          </p:nvSpPr>
          <p:spPr>
            <a:xfrm>
              <a:off x="403352" y="325437"/>
              <a:ext cx="233682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接口管理</a:t>
              </a:r>
            </a:p>
          </p:txBody>
        </p:sp>
      </p:grpSp>
      <p:grpSp>
        <p:nvGrpSpPr>
          <p:cNvPr id="1053" name="组合 66"/>
          <p:cNvGrpSpPr/>
          <p:nvPr/>
        </p:nvGrpSpPr>
        <p:grpSpPr>
          <a:xfrm>
            <a:off x="4114648" y="10241570"/>
            <a:ext cx="3143534" cy="522185"/>
            <a:chOff x="0" y="64346"/>
            <a:chExt cx="3143533" cy="522184"/>
          </a:xfrm>
        </p:grpSpPr>
        <p:sp>
          <p:nvSpPr>
            <p:cNvPr id="1051" name="矩形 67"/>
            <p:cNvSpPr/>
            <p:nvPr/>
          </p:nvSpPr>
          <p:spPr>
            <a:xfrm>
              <a:off x="0" y="64346"/>
              <a:ext cx="3143534" cy="522185"/>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52" name="文本框 68"/>
            <p:cNvSpPr/>
            <p:nvPr/>
          </p:nvSpPr>
          <p:spPr>
            <a:xfrm>
              <a:off x="403352" y="325438"/>
              <a:ext cx="233682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接口用例</a:t>
              </a:r>
            </a:p>
          </p:txBody>
        </p:sp>
      </p:grpSp>
      <p:grpSp>
        <p:nvGrpSpPr>
          <p:cNvPr id="1056" name="组合 69"/>
          <p:cNvGrpSpPr/>
          <p:nvPr/>
        </p:nvGrpSpPr>
        <p:grpSpPr>
          <a:xfrm>
            <a:off x="7436991" y="10241561"/>
            <a:ext cx="3143534" cy="522184"/>
            <a:chOff x="0" y="64345"/>
            <a:chExt cx="3143533" cy="522183"/>
          </a:xfrm>
        </p:grpSpPr>
        <p:sp>
          <p:nvSpPr>
            <p:cNvPr id="1054" name="矩形 70"/>
            <p:cNvSpPr/>
            <p:nvPr/>
          </p:nvSpPr>
          <p:spPr>
            <a:xfrm>
              <a:off x="0" y="64345"/>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783887"/>
                  </a:solidFill>
                </a:defRPr>
              </a:pPr>
            </a:p>
          </p:txBody>
        </p:sp>
        <p:sp>
          <p:nvSpPr>
            <p:cNvPr id="1055" name="文本框 71"/>
            <p:cNvSpPr/>
            <p:nvPr/>
          </p:nvSpPr>
          <p:spPr>
            <a:xfrm>
              <a:off x="230481" y="325437"/>
              <a:ext cx="268256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p>
              <a: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pPr>
              <a:r>
                <a:t>Mock 服务</a:t>
              </a:r>
            </a:p>
          </p:txBody>
        </p:sp>
      </p:grpSp>
      <p:grpSp>
        <p:nvGrpSpPr>
          <p:cNvPr id="1059" name="组合 72"/>
          <p:cNvGrpSpPr/>
          <p:nvPr/>
        </p:nvGrpSpPr>
        <p:grpSpPr>
          <a:xfrm>
            <a:off x="10740128" y="10241561"/>
            <a:ext cx="3143535" cy="522184"/>
            <a:chOff x="0" y="64346"/>
            <a:chExt cx="3143533" cy="522183"/>
          </a:xfrm>
        </p:grpSpPr>
        <p:sp>
          <p:nvSpPr>
            <p:cNvPr id="1057" name="矩形 73"/>
            <p:cNvSpPr/>
            <p:nvPr/>
          </p:nvSpPr>
          <p:spPr>
            <a:xfrm>
              <a:off x="0" y="64346"/>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058" name="文本框 74"/>
            <p:cNvSpPr/>
            <p:nvPr/>
          </p:nvSpPr>
          <p:spPr>
            <a:xfrm>
              <a:off x="134444" y="325437"/>
              <a:ext cx="287464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逻辑组件</a:t>
              </a:r>
            </a:p>
          </p:txBody>
        </p:sp>
      </p:grpSp>
      <p:sp>
        <p:nvSpPr>
          <p:cNvPr id="1060" name="文本框 77"/>
          <p:cNvSpPr txBox="1"/>
          <p:nvPr/>
        </p:nvSpPr>
        <p:spPr>
          <a:xfrm>
            <a:off x="4444120" y="11008303"/>
            <a:ext cx="2443243" cy="177863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用例集管理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用例运行管理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前后置脚本</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断言与提取</a:t>
            </a:r>
          </a:p>
        </p:txBody>
      </p:sp>
      <p:sp>
        <p:nvSpPr>
          <p:cNvPr id="1061" name="文本框 80"/>
          <p:cNvSpPr txBox="1"/>
          <p:nvPr/>
        </p:nvSpPr>
        <p:spPr>
          <a:xfrm>
            <a:off x="7855966" y="10804336"/>
            <a:ext cx="2305584" cy="2205358"/>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期望列表</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请求参数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响应状态码</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请求头</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请求内容</a:t>
            </a:r>
          </a:p>
        </p:txBody>
      </p:sp>
      <p:sp>
        <p:nvSpPr>
          <p:cNvPr id="1062" name="文本框 83"/>
          <p:cNvSpPr txBox="1"/>
          <p:nvPr/>
        </p:nvSpPr>
        <p:spPr>
          <a:xfrm>
            <a:off x="11181818" y="10984682"/>
            <a:ext cx="2278862" cy="184975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等待控制器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循环控制器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条件控制器</a:t>
            </a:r>
          </a:p>
          <a:p>
            <a:pPr marL="342900" indent="-342900" algn="l"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事务控制器</a:t>
            </a:r>
          </a:p>
        </p:txBody>
      </p:sp>
      <p:sp>
        <p:nvSpPr>
          <p:cNvPr id="1063" name="矩形 85"/>
          <p:cNvSpPr/>
          <p:nvPr/>
        </p:nvSpPr>
        <p:spPr>
          <a:xfrm>
            <a:off x="747929" y="8911785"/>
            <a:ext cx="6510254" cy="1198433"/>
          </a:xfrm>
          <a:prstGeom prst="rect">
            <a:avLst/>
          </a:prstGeom>
          <a:solidFill>
            <a:srgbClr val="D6D6D6"/>
          </a:solidFill>
          <a:ln w="12700">
            <a:miter lim="400000"/>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64" name="矩形"/>
          <p:cNvSpPr/>
          <p:nvPr/>
        </p:nvSpPr>
        <p:spPr>
          <a:xfrm>
            <a:off x="872757"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5" name="HTTP"/>
          <p:cNvSpPr txBox="1"/>
          <p:nvPr/>
        </p:nvSpPr>
        <p:spPr>
          <a:xfrm>
            <a:off x="923239" y="9500343"/>
            <a:ext cx="11281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HTTP</a:t>
            </a:r>
          </a:p>
        </p:txBody>
      </p:sp>
      <p:sp>
        <p:nvSpPr>
          <p:cNvPr id="1066" name="矩形"/>
          <p:cNvSpPr/>
          <p:nvPr/>
        </p:nvSpPr>
        <p:spPr>
          <a:xfrm>
            <a:off x="2524326"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7" name="TCP"/>
          <p:cNvSpPr txBox="1"/>
          <p:nvPr/>
        </p:nvSpPr>
        <p:spPr>
          <a:xfrm>
            <a:off x="2574808" y="9500343"/>
            <a:ext cx="1128110"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TCP</a:t>
            </a:r>
          </a:p>
        </p:txBody>
      </p:sp>
      <p:sp>
        <p:nvSpPr>
          <p:cNvPr id="1068" name="矩形"/>
          <p:cNvSpPr/>
          <p:nvPr/>
        </p:nvSpPr>
        <p:spPr>
          <a:xfrm>
            <a:off x="4175895" y="9494027"/>
            <a:ext cx="1229075"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69" name="SQL"/>
          <p:cNvSpPr txBox="1"/>
          <p:nvPr/>
        </p:nvSpPr>
        <p:spPr>
          <a:xfrm>
            <a:off x="4226378" y="9500343"/>
            <a:ext cx="1128110"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SQL</a:t>
            </a:r>
          </a:p>
        </p:txBody>
      </p:sp>
      <p:sp>
        <p:nvSpPr>
          <p:cNvPr id="1070" name="矩形"/>
          <p:cNvSpPr/>
          <p:nvPr/>
        </p:nvSpPr>
        <p:spPr>
          <a:xfrm>
            <a:off x="5731441" y="9494027"/>
            <a:ext cx="1401914"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1" name="Dubbo"/>
          <p:cNvSpPr txBox="1"/>
          <p:nvPr/>
        </p:nvSpPr>
        <p:spPr>
          <a:xfrm>
            <a:off x="5781924" y="9500343"/>
            <a:ext cx="1300949"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Dubbo</a:t>
            </a:r>
          </a:p>
        </p:txBody>
      </p:sp>
      <p:sp>
        <p:nvSpPr>
          <p:cNvPr id="1072" name="文本框 90"/>
          <p:cNvSpPr txBox="1"/>
          <p:nvPr/>
        </p:nvSpPr>
        <p:spPr>
          <a:xfrm>
            <a:off x="2969704" y="8911785"/>
            <a:ext cx="2174668" cy="599441"/>
          </a:xfrm>
          <a:prstGeom prst="rect">
            <a:avLst/>
          </a:prstGeom>
          <a:ln w="12700">
            <a:miter lim="400000"/>
          </a:ln>
        </p:spPr>
        <p:txBody>
          <a:bodyPr lIns="45719" rIns="45719">
            <a:spAutoFit/>
          </a:bodyPr>
          <a:lstStyle>
            <a:lvl1pPr defTabSz="821690">
              <a:defRPr sz="28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内置协议</a:t>
            </a:r>
          </a:p>
        </p:txBody>
      </p:sp>
      <p:sp>
        <p:nvSpPr>
          <p:cNvPr id="1073" name="矩形 91"/>
          <p:cNvSpPr/>
          <p:nvPr/>
        </p:nvSpPr>
        <p:spPr>
          <a:xfrm>
            <a:off x="690313" y="3493355"/>
            <a:ext cx="6702298" cy="1727837"/>
          </a:xfrm>
          <a:prstGeom prst="rect">
            <a:avLst/>
          </a:prstGeom>
          <a:solidFill>
            <a:srgbClr val="D6D6D6"/>
          </a:solidFill>
          <a:ln w="12700">
            <a:miter lim="400000"/>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74" name="矩形"/>
          <p:cNvSpPr/>
          <p:nvPr/>
        </p:nvSpPr>
        <p:spPr>
          <a:xfrm>
            <a:off x="863154" y="4108987"/>
            <a:ext cx="1651569"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5" name="MQTT"/>
          <p:cNvSpPr txBox="1"/>
          <p:nvPr/>
        </p:nvSpPr>
        <p:spPr>
          <a:xfrm>
            <a:off x="913636" y="4115304"/>
            <a:ext cx="1550605"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MQTT</a:t>
            </a:r>
          </a:p>
        </p:txBody>
      </p:sp>
      <p:sp>
        <p:nvSpPr>
          <p:cNvPr id="1076" name="文本框 93"/>
          <p:cNvSpPr txBox="1"/>
          <p:nvPr/>
        </p:nvSpPr>
        <p:spPr>
          <a:xfrm>
            <a:off x="2656462" y="3476938"/>
            <a:ext cx="2769998" cy="599441"/>
          </a:xfrm>
          <a:prstGeom prst="rect">
            <a:avLst/>
          </a:prstGeom>
          <a:ln w="12700">
            <a:miter lim="400000"/>
          </a:ln>
        </p:spPr>
        <p:txBody>
          <a:bodyPr lIns="45719" rIns="45719">
            <a:spAutoFit/>
          </a:bodyPr>
          <a:lstStyle>
            <a:lvl1pPr defTabSz="821690">
              <a:defRPr sz="28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插件扩展协议</a:t>
            </a:r>
          </a:p>
        </p:txBody>
      </p:sp>
      <p:sp>
        <p:nvSpPr>
          <p:cNvPr id="1077" name="矩形"/>
          <p:cNvSpPr/>
          <p:nvPr/>
        </p:nvSpPr>
        <p:spPr>
          <a:xfrm>
            <a:off x="2937218" y="4108987"/>
            <a:ext cx="2131677"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78" name="WebSocket"/>
          <p:cNvSpPr txBox="1"/>
          <p:nvPr/>
        </p:nvSpPr>
        <p:spPr>
          <a:xfrm>
            <a:off x="2987700" y="4115304"/>
            <a:ext cx="2030712"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WebSocket</a:t>
            </a:r>
          </a:p>
        </p:txBody>
      </p:sp>
      <p:sp>
        <p:nvSpPr>
          <p:cNvPr id="1079" name="矩形"/>
          <p:cNvSpPr/>
          <p:nvPr/>
        </p:nvSpPr>
        <p:spPr>
          <a:xfrm>
            <a:off x="863153" y="4661313"/>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0" name="GRPC"/>
          <p:cNvSpPr txBox="1"/>
          <p:nvPr/>
        </p:nvSpPr>
        <p:spPr>
          <a:xfrm>
            <a:off x="913636" y="4667629"/>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GRPC</a:t>
            </a:r>
          </a:p>
        </p:txBody>
      </p:sp>
      <p:sp>
        <p:nvSpPr>
          <p:cNvPr id="1081" name="矩形"/>
          <p:cNvSpPr/>
          <p:nvPr/>
        </p:nvSpPr>
        <p:spPr>
          <a:xfrm>
            <a:off x="2937217" y="4661313"/>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2" name="FTP"/>
          <p:cNvSpPr txBox="1"/>
          <p:nvPr/>
        </p:nvSpPr>
        <p:spPr>
          <a:xfrm>
            <a:off x="2987700" y="4667629"/>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FTP</a:t>
            </a:r>
          </a:p>
        </p:txBody>
      </p:sp>
      <p:sp>
        <p:nvSpPr>
          <p:cNvPr id="1083" name="矩形"/>
          <p:cNvSpPr/>
          <p:nvPr/>
        </p:nvSpPr>
        <p:spPr>
          <a:xfrm>
            <a:off x="5491387" y="4108987"/>
            <a:ext cx="1670776" cy="459674"/>
          </a:xfrm>
          <a:prstGeom prst="rect">
            <a:avLst/>
          </a:prstGeom>
          <a:solidFill>
            <a:srgbClr val="5E5E5E"/>
          </a:solidFill>
          <a:ln>
            <a:solidFill>
              <a:srgbClr val="363535"/>
            </a:solidFill>
            <a:tailEnd type="triangle"/>
          </a:ln>
        </p:spPr>
        <p:txBody>
          <a:bodyPr lIns="71436" tIns="71436" rIns="71436" bIns="71436" anchor="ctr"/>
          <a:lstStyle/>
          <a:p>
            <a:pPr defTabSz="821690">
              <a:defRPr sz="2400"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84" name="Debug"/>
          <p:cNvSpPr txBox="1"/>
          <p:nvPr/>
        </p:nvSpPr>
        <p:spPr>
          <a:xfrm>
            <a:off x="5541869" y="4115304"/>
            <a:ext cx="1569811" cy="4470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Debug</a:t>
            </a:r>
          </a:p>
        </p:txBody>
      </p:sp>
      <p:sp>
        <p:nvSpPr>
          <p:cNvPr id="1085" name="矩形"/>
          <p:cNvSpPr/>
          <p:nvPr/>
        </p:nvSpPr>
        <p:spPr>
          <a:xfrm>
            <a:off x="5030485" y="4661313"/>
            <a:ext cx="2131677" cy="459674"/>
          </a:xfrm>
          <a:prstGeom prst="rect">
            <a:avLst/>
          </a:prstGeom>
          <a:solidFill>
            <a:srgbClr val="5E5E5E"/>
          </a:solidFill>
          <a:ln>
            <a:solidFill>
              <a:srgbClr val="363535"/>
            </a:solidFill>
            <a:tailEnd type="triangle"/>
          </a:ln>
        </p:spPr>
        <p:txBody>
          <a:bodyPr lIns="71436" tIns="71436" rIns="71436" bIns="71436" anchor="ctr"/>
          <a:lstStyle/>
          <a:p>
            <a:pPr defTabSz="821690">
              <a:defRPr b="0">
                <a:latin typeface="+mn-lt"/>
                <a:ea typeface="+mn-ea"/>
                <a:cs typeface="+mn-cs"/>
                <a:sym typeface="Helvetica Neue Medium" panose="02000503000000020004"/>
              </a:defRPr>
            </a:pPr>
          </a:p>
        </p:txBody>
      </p:sp>
      <p:sp>
        <p:nvSpPr>
          <p:cNvPr id="1086" name="自定义扩展"/>
          <p:cNvSpPr txBox="1"/>
          <p:nvPr/>
        </p:nvSpPr>
        <p:spPr>
          <a:xfrm>
            <a:off x="5080968" y="4635879"/>
            <a:ext cx="2030712" cy="510541"/>
          </a:xfrm>
          <a:prstGeom prst="rect">
            <a:avLst/>
          </a:prstGeom>
          <a:solidFill>
            <a:srgbClr val="5E5E5E"/>
          </a:solidFill>
          <a:ln w="12700">
            <a:miter lim="400000"/>
          </a:ln>
        </p:spPr>
        <p:txBody>
          <a:bodyPr lIns="45719" rIns="45719" anchor="ctr">
            <a:spAutoFit/>
          </a:bodyPr>
          <a:lstStyle>
            <a:lvl1pPr defTabSz="821690">
              <a:defRPr sz="24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自定义扩展</a:t>
            </a:r>
          </a:p>
        </p:txBody>
      </p:sp>
      <p:pic>
        <p:nvPicPr>
          <p:cNvPr id="1087" name="图片 99" descr="/Users/lixuejun/Library/Containers/com.kingsoft.wpsoffice.mac/Data/tmp/picturecompress_20231211113827/output_62.pngoutput_62"/>
          <p:cNvPicPr>
            <a:picLocks noChangeAspect="1"/>
          </p:cNvPicPr>
          <p:nvPr/>
        </p:nvPicPr>
        <p:blipFill>
          <a:blip r:embed="rId1"/>
          <a:stretch>
            <a:fillRect/>
          </a:stretch>
        </p:blipFill>
        <p:spPr>
          <a:xfrm>
            <a:off x="739497" y="5866421"/>
            <a:ext cx="6635082" cy="2639140"/>
          </a:xfrm>
          <a:prstGeom prst="rect">
            <a:avLst/>
          </a:prstGeom>
          <a:ln>
            <a:solidFill>
              <a:srgbClr val="363535"/>
            </a:solidFill>
          </a:ln>
        </p:spPr>
      </p:pic>
      <p:sp>
        <p:nvSpPr>
          <p:cNvPr id="1088" name="箭头: 上 100"/>
          <p:cNvSpPr/>
          <p:nvPr/>
        </p:nvSpPr>
        <p:spPr>
          <a:xfrm>
            <a:off x="3434238" y="5323479"/>
            <a:ext cx="768173" cy="44325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a:solidFill>
              <a:srgbClr val="363535"/>
            </a:solidFill>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89" name="文本框 101"/>
          <p:cNvSpPr txBox="1"/>
          <p:nvPr/>
        </p:nvSpPr>
        <p:spPr>
          <a:xfrm>
            <a:off x="4344151" y="5323479"/>
            <a:ext cx="1752173" cy="510541"/>
          </a:xfrm>
          <a:prstGeom prst="rect">
            <a:avLst/>
          </a:prstGeom>
          <a:ln w="12700">
            <a:miter lim="400000"/>
          </a:ln>
        </p:spPr>
        <p:txBody>
          <a:bodyPr lIns="45719" rIns="45719">
            <a:spAutoFit/>
          </a:bodyPr>
          <a:lstStyle>
            <a:lvl1pPr defTabSz="821690">
              <a:defRPr sz="2400" b="0">
                <a:latin typeface="Apple Braille" panose="05000000000000000000"/>
                <a:ea typeface="Apple Braille" panose="05000000000000000000"/>
                <a:cs typeface="Apple Braille" panose="05000000000000000000"/>
                <a:sym typeface="Apple Braille" panose="05000000000000000000"/>
              </a:defRPr>
            </a:lvl1pPr>
          </a:lstStyle>
          <a:p>
            <a:r>
              <a:t>按需扩展</a:t>
            </a:r>
          </a:p>
        </p:txBody>
      </p:sp>
      <p:sp>
        <p:nvSpPr>
          <p:cNvPr id="1090" name="矩形 102"/>
          <p:cNvSpPr/>
          <p:nvPr/>
        </p:nvSpPr>
        <p:spPr>
          <a:xfrm>
            <a:off x="9612434" y="4338999"/>
            <a:ext cx="4309972" cy="962307"/>
          </a:xfrm>
          <a:prstGeom prst="rect">
            <a:avLst/>
          </a:prstGeom>
          <a:solidFill>
            <a:srgbClr val="783887"/>
          </a:solidFill>
          <a:ln w="12700">
            <a:miter lim="400000"/>
          </a:ln>
        </p:spPr>
        <p:txBody>
          <a:bodyPr lIns="71436" tIns="71436" rIns="71436" bIns="71436" anchor="ctr"/>
          <a:lstStyle/>
          <a:p>
            <a:pPr defTabSz="821690">
              <a:defRPr sz="3000">
                <a:solidFill>
                  <a:srgbClr val="FFFFFF"/>
                </a:solidFill>
              </a:defRPr>
            </a:pPr>
          </a:p>
        </p:txBody>
      </p:sp>
      <p:sp>
        <p:nvSpPr>
          <p:cNvPr id="1091" name="文本框 103"/>
          <p:cNvSpPr txBox="1"/>
          <p:nvPr/>
        </p:nvSpPr>
        <p:spPr>
          <a:xfrm>
            <a:off x="9842360" y="4393114"/>
            <a:ext cx="3775139" cy="854077"/>
          </a:xfrm>
          <a:prstGeom prst="rect">
            <a:avLst/>
          </a:prstGeom>
          <a:ln w="12700">
            <a:miter lim="400000"/>
          </a:ln>
        </p:spPr>
        <p:txBody>
          <a:bodyPr lIns="71438" tIns="71438" rIns="71438" bIns="71438" anchor="ctr">
            <a:spAutoFit/>
          </a:bodyPr>
          <a:lstStyle/>
          <a:p>
            <a:pPr defTabSz="821690">
              <a:defRPr sz="4000">
                <a:solidFill>
                  <a:srgbClr val="FFFFFF"/>
                </a:solidFill>
              </a:defRPr>
            </a:pPr>
            <a:r>
              <a:rPr b="0">
                <a:latin typeface="Trebuchet MS" panose="020B0603020202020204"/>
                <a:ea typeface="Trebuchet MS" panose="020B0603020202020204"/>
                <a:cs typeface="Trebuchet MS" panose="020B0603020202020204"/>
                <a:sym typeface="Trebuchet MS" panose="020B0603020202020204"/>
              </a:rPr>
              <a:t>自动化</a:t>
            </a:r>
            <a:r>
              <a:rPr b="0">
                <a:latin typeface="Apple Braille" panose="05000000000000000000"/>
                <a:ea typeface="Apple Braille" panose="05000000000000000000"/>
                <a:cs typeface="Apple Braille" panose="05000000000000000000"/>
                <a:sym typeface="Apple Braille" panose="05000000000000000000"/>
              </a:rPr>
              <a:t>场景编排</a:t>
            </a:r>
            <a:endParaRPr b="0">
              <a:latin typeface="Apple Braille" panose="05000000000000000000"/>
              <a:ea typeface="Apple Braille" panose="05000000000000000000"/>
              <a:cs typeface="Apple Braille" panose="05000000000000000000"/>
              <a:sym typeface="Apple Braille" panose="05000000000000000000"/>
            </a:endParaRPr>
          </a:p>
        </p:txBody>
      </p:sp>
      <p:sp>
        <p:nvSpPr>
          <p:cNvPr id="1092" name="矩形 104"/>
          <p:cNvSpPr/>
          <p:nvPr/>
        </p:nvSpPr>
        <p:spPr>
          <a:xfrm>
            <a:off x="9612434" y="5430668"/>
            <a:ext cx="4309972" cy="1885317"/>
          </a:xfrm>
          <a:prstGeom prst="rect">
            <a:avLst/>
          </a:prstGeom>
          <a:solidFill>
            <a:srgbClr val="D6D5D5"/>
          </a:solidFill>
          <a:ln w="12700">
            <a:miter lim="400000"/>
          </a:ln>
        </p:spPr>
        <p:txBody>
          <a:bodyPr lIns="71436" tIns="71436" rIns="71436" bIns="71436" anchor="ctr"/>
          <a:lstStyle/>
          <a:p>
            <a:pPr defTabSz="821690">
              <a:defRPr sz="3000">
                <a:solidFill>
                  <a:srgbClr val="FFFFFF"/>
                </a:solidFill>
              </a:defRPr>
            </a:pPr>
          </a:p>
        </p:txBody>
      </p:sp>
      <p:sp>
        <p:nvSpPr>
          <p:cNvPr id="1093" name="文本框 105"/>
          <p:cNvSpPr txBox="1"/>
          <p:nvPr/>
        </p:nvSpPr>
        <p:spPr>
          <a:xfrm>
            <a:off x="10384349" y="5430668"/>
            <a:ext cx="2803827" cy="1885317"/>
          </a:xfrm>
          <a:prstGeom prst="rect">
            <a:avLst/>
          </a:prstGeom>
          <a:ln w="12700">
            <a:miter lim="400000"/>
          </a:ln>
        </p:spPr>
        <p:txBody>
          <a:bodyPr lIns="71438" tIns="71438" rIns="71438" bIns="71438" anchor="ctr">
            <a:spAutoFit/>
          </a:bodyPr>
          <a:lstStyle/>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场景管理与环境配置</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测试步骤拖拽式编排</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丰富的测试组件</a:t>
            </a:r>
          </a:p>
          <a:p>
            <a:pPr marL="171450" indent="-171450" defTabSz="821690">
              <a:lnSpc>
                <a:spcPct val="13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场景嵌套与拼接</a:t>
            </a:r>
          </a:p>
        </p:txBody>
      </p:sp>
      <p:sp>
        <p:nvSpPr>
          <p:cNvPr id="1094" name="矩形 106"/>
          <p:cNvSpPr/>
          <p:nvPr/>
        </p:nvSpPr>
        <p:spPr>
          <a:xfrm>
            <a:off x="613497" y="3378439"/>
            <a:ext cx="6894339" cy="5228140"/>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095" name="箭头: 右 107"/>
          <p:cNvSpPr/>
          <p:nvPr/>
        </p:nvSpPr>
        <p:spPr>
          <a:xfrm>
            <a:off x="14271643" y="5331946"/>
            <a:ext cx="2269337" cy="966144"/>
          </a:xfrm>
          <a:prstGeom prst="rightArrow">
            <a:avLst>
              <a:gd name="adj1" fmla="val 50000"/>
              <a:gd name="adj2" fmla="val 50000"/>
            </a:avLst>
          </a:pr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096" name="箭头: 上 108"/>
          <p:cNvSpPr/>
          <p:nvPr/>
        </p:nvSpPr>
        <p:spPr>
          <a:xfrm>
            <a:off x="11378841" y="7619738"/>
            <a:ext cx="814843" cy="102076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10800"/>
                </a:lnTo>
                <a:lnTo>
                  <a:pt x="16200" y="10800"/>
                </a:lnTo>
                <a:lnTo>
                  <a:pt x="16200" y="21600"/>
                </a:lnTo>
                <a:lnTo>
                  <a:pt x="5400" y="21600"/>
                </a:lnTo>
                <a:lnTo>
                  <a:pt x="5400" y="10800"/>
                </a:lnTo>
                <a:close/>
              </a:path>
            </a:pathLst>
          </a:cu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097" name="矩形 109"/>
          <p:cNvSpPr/>
          <p:nvPr/>
        </p:nvSpPr>
        <p:spPr>
          <a:xfrm>
            <a:off x="9477967" y="4172191"/>
            <a:ext cx="4513010" cy="3299798"/>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grpSp>
        <p:nvGrpSpPr>
          <p:cNvPr id="1128" name="组合 110"/>
          <p:cNvGrpSpPr/>
          <p:nvPr/>
        </p:nvGrpSpPr>
        <p:grpSpPr>
          <a:xfrm>
            <a:off x="17185493" y="3358930"/>
            <a:ext cx="6510254" cy="5119375"/>
            <a:chOff x="0" y="0"/>
            <a:chExt cx="6510253" cy="5119373"/>
          </a:xfrm>
        </p:grpSpPr>
        <p:grpSp>
          <p:nvGrpSpPr>
            <p:cNvPr id="1111" name="组合 111"/>
            <p:cNvGrpSpPr/>
            <p:nvPr/>
          </p:nvGrpSpPr>
          <p:grpSpPr>
            <a:xfrm>
              <a:off x="8298" y="2616813"/>
              <a:ext cx="6493657" cy="2502561"/>
              <a:chOff x="0" y="0"/>
              <a:chExt cx="6493655" cy="2502560"/>
            </a:xfrm>
          </p:grpSpPr>
          <p:sp>
            <p:nvSpPr>
              <p:cNvPr id="1098" name="矩形: 圆角 120"/>
              <p:cNvSpPr/>
              <p:nvPr/>
            </p:nvSpPr>
            <p:spPr>
              <a:xfrm>
                <a:off x="0" y="0"/>
                <a:ext cx="6493656" cy="2502561"/>
              </a:xfrm>
              <a:prstGeom prst="roundRect">
                <a:avLst>
                  <a:gd name="adj" fmla="val 16667"/>
                </a:avLst>
              </a:prstGeom>
              <a:solidFill>
                <a:schemeClr val="accent4">
                  <a:hueOff val="-461056"/>
                  <a:satOff val="4338"/>
                  <a:lumOff val="-10202"/>
                  <a:alpha val="69415"/>
                </a:schemeClr>
              </a:solidFill>
              <a:ln w="12700" cap="flat">
                <a:noFill/>
                <a:miter lim="400000"/>
              </a:ln>
              <a:effectLst/>
            </p:spPr>
            <p:txBody>
              <a:bodyPr wrap="square" lIns="71436" tIns="71436" rIns="71436" bIns="71436" numCol="1" anchor="ctr">
                <a:noAutofit/>
              </a:bodyPr>
              <a:lstStyle/>
              <a:p>
                <a:pPr>
                  <a:defRPr sz="3000" b="0">
                    <a:solidFill>
                      <a:srgbClr val="FFFFFF"/>
                    </a:solidFill>
                    <a:latin typeface="+mn-lt"/>
                    <a:ea typeface="+mn-ea"/>
                    <a:cs typeface="+mn-cs"/>
                    <a:sym typeface="Helvetica Neue Medium" panose="02000503000000020004"/>
                  </a:defRPr>
                </a:pPr>
              </a:p>
            </p:txBody>
          </p:sp>
          <p:grpSp>
            <p:nvGrpSpPr>
              <p:cNvPr id="1101" name="矩形 121"/>
              <p:cNvGrpSpPr/>
              <p:nvPr/>
            </p:nvGrpSpPr>
            <p:grpSpPr>
              <a:xfrm>
                <a:off x="367623" y="806684"/>
                <a:ext cx="2812504" cy="654806"/>
                <a:chOff x="0" y="0"/>
                <a:chExt cx="2812502" cy="654805"/>
              </a:xfrm>
            </p:grpSpPr>
            <p:sp>
              <p:nvSpPr>
                <p:cNvPr id="1099"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0" name="JMeter-Pod-1"/>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JMeter-Pod-1</a:t>
                  </a:r>
                </a:p>
              </p:txBody>
            </p:sp>
          </p:grpSp>
          <p:grpSp>
            <p:nvGrpSpPr>
              <p:cNvPr id="1104" name="矩形 122"/>
              <p:cNvGrpSpPr/>
              <p:nvPr/>
            </p:nvGrpSpPr>
            <p:grpSpPr>
              <a:xfrm>
                <a:off x="3330742" y="806684"/>
                <a:ext cx="2812503" cy="654806"/>
                <a:chOff x="0" y="0"/>
                <a:chExt cx="2812502" cy="654805"/>
              </a:xfrm>
            </p:grpSpPr>
            <p:sp>
              <p:nvSpPr>
                <p:cNvPr id="1102"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3" name="JMeter-Pod-2"/>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JMeter-Pod-2</a:t>
                  </a:r>
                </a:p>
              </p:txBody>
            </p:sp>
          </p:grpSp>
          <p:grpSp>
            <p:nvGrpSpPr>
              <p:cNvPr id="1107" name="矩形 123"/>
              <p:cNvGrpSpPr/>
              <p:nvPr/>
            </p:nvGrpSpPr>
            <p:grpSpPr>
              <a:xfrm>
                <a:off x="3330742" y="1599178"/>
                <a:ext cx="2812503" cy="654807"/>
                <a:chOff x="0" y="0"/>
                <a:chExt cx="2812502" cy="654805"/>
              </a:xfrm>
            </p:grpSpPr>
            <p:sp>
              <p:nvSpPr>
                <p:cNvPr id="1105"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6" name="JMeter-Pod-N"/>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JMeter-Pod-N</a:t>
                  </a:r>
                </a:p>
              </p:txBody>
            </p:sp>
          </p:grpSp>
          <p:grpSp>
            <p:nvGrpSpPr>
              <p:cNvPr id="1110" name="矩形 124"/>
              <p:cNvGrpSpPr/>
              <p:nvPr/>
            </p:nvGrpSpPr>
            <p:grpSpPr>
              <a:xfrm>
                <a:off x="378074" y="1615995"/>
                <a:ext cx="2812504" cy="654807"/>
                <a:chOff x="0" y="0"/>
                <a:chExt cx="2812502" cy="654805"/>
              </a:xfrm>
            </p:grpSpPr>
            <p:sp>
              <p:nvSpPr>
                <p:cNvPr id="1108" name="矩形"/>
                <p:cNvSpPr/>
                <p:nvPr/>
              </p:nvSpPr>
              <p:spPr>
                <a:xfrm>
                  <a:off x="0" y="-1"/>
                  <a:ext cx="2812503" cy="654807"/>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09" name="JMeter-Pod-3"/>
                <p:cNvSpPr txBox="1"/>
                <p:nvPr/>
              </p:nvSpPr>
              <p:spPr>
                <a:xfrm>
                  <a:off x="43906" y="137140"/>
                  <a:ext cx="2724691" cy="380526"/>
                </a:xfrm>
                <a:prstGeom prst="rect">
                  <a:avLst/>
                </a:prstGeom>
                <a:noFill/>
                <a:ln w="12700" cap="flat">
                  <a:noFill/>
                  <a:miter lim="400000"/>
                </a:ln>
                <a:effectLst/>
              </p:spPr>
              <p:txBody>
                <a:bodyPr wrap="square" lIns="45719" tIns="45719" rIns="45719" bIns="45719" numCol="1" anchor="ctr">
                  <a:noAutofit/>
                </a:bodyPr>
                <a:lstStyle>
                  <a:lvl1pPr defTabSz="821690">
                    <a:defRPr sz="20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JMeter-Pod-3</a:t>
                  </a:r>
                </a:p>
              </p:txBody>
            </p:sp>
          </p:grpSp>
        </p:grpSp>
        <p:grpSp>
          <p:nvGrpSpPr>
            <p:cNvPr id="1125" name="组合 112"/>
            <p:cNvGrpSpPr/>
            <p:nvPr/>
          </p:nvGrpSpPr>
          <p:grpSpPr>
            <a:xfrm>
              <a:off x="0" y="-1"/>
              <a:ext cx="6510254" cy="2423208"/>
              <a:chOff x="0" y="0"/>
              <a:chExt cx="6510253" cy="2423206"/>
            </a:xfrm>
          </p:grpSpPr>
          <p:sp>
            <p:nvSpPr>
              <p:cNvPr id="1112" name="矩形: 圆角 115"/>
              <p:cNvSpPr/>
              <p:nvPr/>
            </p:nvSpPr>
            <p:spPr>
              <a:xfrm>
                <a:off x="0" y="0"/>
                <a:ext cx="6510254" cy="2423207"/>
              </a:xfrm>
              <a:prstGeom prst="roundRect">
                <a:avLst>
                  <a:gd name="adj" fmla="val 16667"/>
                </a:avLst>
              </a:prstGeom>
              <a:solidFill>
                <a:schemeClr val="accent4">
                  <a:hueOff val="-461056"/>
                  <a:satOff val="4338"/>
                  <a:lumOff val="-10202"/>
                  <a:alpha val="69000"/>
                </a:schemeClr>
              </a:solidFill>
              <a:ln w="12700" cap="flat">
                <a:noFill/>
                <a:miter lim="400000"/>
              </a:ln>
              <a:effectLst/>
            </p:spPr>
            <p:txBody>
              <a:bodyPr wrap="square" lIns="71436" tIns="71436" rIns="71436" bIns="71436" numCol="1" anchor="ctr">
                <a:noAutofit/>
              </a:bodyPr>
              <a:lstStyle/>
              <a:p>
                <a:pPr>
                  <a:defRPr sz="3000" b="0">
                    <a:solidFill>
                      <a:srgbClr val="FFFFFF"/>
                    </a:solidFill>
                    <a:latin typeface="+mn-lt"/>
                    <a:ea typeface="+mn-ea"/>
                    <a:cs typeface="+mn-cs"/>
                    <a:sym typeface="Helvetica Neue Medium" panose="02000503000000020004"/>
                  </a:defRPr>
                </a:pPr>
              </a:p>
            </p:txBody>
          </p:sp>
          <p:grpSp>
            <p:nvGrpSpPr>
              <p:cNvPr id="1115" name="矩形 116"/>
              <p:cNvGrpSpPr/>
              <p:nvPr/>
            </p:nvGrpSpPr>
            <p:grpSpPr>
              <a:xfrm>
                <a:off x="367623" y="688149"/>
                <a:ext cx="2812504" cy="734219"/>
                <a:chOff x="0" y="-6098"/>
                <a:chExt cx="2812502" cy="734218"/>
              </a:xfrm>
            </p:grpSpPr>
            <p:sp>
              <p:nvSpPr>
                <p:cNvPr id="1113"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14" name="主机-1…"/>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主机-1</a:t>
                  </a:r>
                  <a:endParaRPr>
                    <a:solidFill>
                      <a:srgbClr val="FFFFFF"/>
                    </a:solidFill>
                  </a:endParaRPr>
                </a:p>
                <a:p>
                  <a:pPr defTabSz="821690">
                    <a:defRPr sz="2000" b="0">
                      <a:solidFill>
                        <a:srgbClr val="5E5E5E"/>
                      </a:solidFill>
                    </a:defRPr>
                  </a:pPr>
                  <a:r>
                    <a:t>Node-Controller</a:t>
                  </a:r>
                </a:p>
              </p:txBody>
            </p:sp>
          </p:grpSp>
          <p:grpSp>
            <p:nvGrpSpPr>
              <p:cNvPr id="1118" name="矩形 117"/>
              <p:cNvGrpSpPr/>
              <p:nvPr/>
            </p:nvGrpSpPr>
            <p:grpSpPr>
              <a:xfrm>
                <a:off x="3330126" y="688149"/>
                <a:ext cx="2812504" cy="734219"/>
                <a:chOff x="0" y="-6098"/>
                <a:chExt cx="2812502" cy="734218"/>
              </a:xfrm>
            </p:grpSpPr>
            <p:sp>
              <p:nvSpPr>
                <p:cNvPr id="1116"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17" name="主机-2…"/>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主机-2</a:t>
                  </a:r>
                  <a:endParaRPr>
                    <a:solidFill>
                      <a:srgbClr val="FFFFFF"/>
                    </a:solidFill>
                  </a:endParaRPr>
                </a:p>
                <a:p>
                  <a:pPr defTabSz="821690">
                    <a:defRPr sz="2000" b="0">
                      <a:solidFill>
                        <a:srgbClr val="5E5E5E"/>
                      </a:solidFill>
                    </a:defRPr>
                  </a:pPr>
                  <a:r>
                    <a:t>Node-Controller</a:t>
                  </a:r>
                </a:p>
              </p:txBody>
            </p:sp>
          </p:grpSp>
          <p:grpSp>
            <p:nvGrpSpPr>
              <p:cNvPr id="1121" name="矩形 118"/>
              <p:cNvGrpSpPr/>
              <p:nvPr/>
            </p:nvGrpSpPr>
            <p:grpSpPr>
              <a:xfrm>
                <a:off x="367623" y="1480644"/>
                <a:ext cx="2812504" cy="734219"/>
                <a:chOff x="0" y="-6098"/>
                <a:chExt cx="2812502" cy="734218"/>
              </a:xfrm>
            </p:grpSpPr>
            <p:sp>
              <p:nvSpPr>
                <p:cNvPr id="1119"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20" name="主机-3…"/>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主机-3</a:t>
                  </a:r>
                  <a:endParaRPr>
                    <a:solidFill>
                      <a:srgbClr val="FFFFFF"/>
                    </a:solidFill>
                  </a:endParaRPr>
                </a:p>
                <a:p>
                  <a:pPr defTabSz="821690">
                    <a:defRPr sz="2000" b="0">
                      <a:solidFill>
                        <a:srgbClr val="5E5E5E"/>
                      </a:solidFill>
                    </a:defRPr>
                  </a:pPr>
                  <a:r>
                    <a:t>Node-Controller</a:t>
                  </a:r>
                </a:p>
              </p:txBody>
            </p:sp>
          </p:grpSp>
          <p:grpSp>
            <p:nvGrpSpPr>
              <p:cNvPr id="1124" name="矩形 119"/>
              <p:cNvGrpSpPr/>
              <p:nvPr/>
            </p:nvGrpSpPr>
            <p:grpSpPr>
              <a:xfrm>
                <a:off x="3330126" y="1480644"/>
                <a:ext cx="2812504" cy="734219"/>
                <a:chOff x="0" y="-6098"/>
                <a:chExt cx="2812502" cy="734218"/>
              </a:xfrm>
            </p:grpSpPr>
            <p:sp>
              <p:nvSpPr>
                <p:cNvPr id="1122" name="矩形"/>
                <p:cNvSpPr/>
                <p:nvPr/>
              </p:nvSpPr>
              <p:spPr>
                <a:xfrm>
                  <a:off x="0" y="33607"/>
                  <a:ext cx="2812503" cy="654808"/>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1123" name="主机-N…"/>
                <p:cNvSpPr txBox="1"/>
                <p:nvPr/>
              </p:nvSpPr>
              <p:spPr>
                <a:xfrm>
                  <a:off x="43906" y="-6099"/>
                  <a:ext cx="2724691" cy="734220"/>
                </a:xfrm>
                <a:prstGeom prst="rect">
                  <a:avLst/>
                </a:prstGeom>
                <a:noFill/>
                <a:ln w="12700" cap="flat">
                  <a:noFill/>
                  <a:miter lim="400000"/>
                </a:ln>
                <a:effectLst/>
              </p:spPr>
              <p:txBody>
                <a:bodyPr wrap="square" lIns="45719" tIns="45719" rIns="45719" bIns="45719" numCol="1" anchor="ctr">
                  <a:noAutofit/>
                </a:bodyPr>
                <a:lstStyle/>
                <a:p>
                  <a:pPr defTabSz="821690">
                    <a:defRPr sz="2000" b="0">
                      <a:solidFill>
                        <a:srgbClr val="5E5E5E"/>
                      </a:solidFill>
                    </a:defRPr>
                  </a:pPr>
                  <a:r>
                    <a:t>主机-N</a:t>
                  </a:r>
                  <a:endParaRPr>
                    <a:solidFill>
                      <a:srgbClr val="FFFFFF"/>
                    </a:solidFill>
                  </a:endParaRPr>
                </a:p>
                <a:p>
                  <a:pPr defTabSz="821690">
                    <a:defRPr sz="2000" b="0">
                      <a:solidFill>
                        <a:srgbClr val="5E5E5E"/>
                      </a:solidFill>
                    </a:defRPr>
                  </a:pPr>
                  <a:r>
                    <a:t>Node-Controller</a:t>
                  </a:r>
                </a:p>
              </p:txBody>
            </p:sp>
          </p:grpSp>
        </p:grpSp>
        <p:sp>
          <p:nvSpPr>
            <p:cNvPr id="1126" name="文本框 113"/>
            <p:cNvSpPr txBox="1"/>
            <p:nvPr/>
          </p:nvSpPr>
          <p:spPr>
            <a:xfrm>
              <a:off x="1933931" y="84867"/>
              <a:ext cx="2642390" cy="575667"/>
            </a:xfrm>
            <a:prstGeom prst="rect">
              <a:avLst/>
            </a:prstGeom>
            <a:noFill/>
            <a:ln w="12700" cap="flat">
              <a:noFill/>
              <a:miter lim="400000"/>
            </a:ln>
            <a:effectLst/>
          </p:spPr>
          <p:txBody>
            <a:bodyPr wrap="square" lIns="45719" tIns="45719" rIns="45719" bIns="45719" numCol="1" anchor="t">
              <a:noAutofit/>
            </a:bodyPr>
            <a:lstStyle>
              <a:lvl1pPr defTabSz="821690">
                <a:defRPr sz="28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虚拟机集群</a:t>
              </a:r>
            </a:p>
          </p:txBody>
        </p:sp>
        <p:sp>
          <p:nvSpPr>
            <p:cNvPr id="1127" name="文本框 114"/>
            <p:cNvSpPr txBox="1"/>
            <p:nvPr/>
          </p:nvSpPr>
          <p:spPr>
            <a:xfrm>
              <a:off x="1688287" y="2752458"/>
              <a:ext cx="3133679" cy="575667"/>
            </a:xfrm>
            <a:prstGeom prst="rect">
              <a:avLst/>
            </a:prstGeom>
            <a:noFill/>
            <a:ln w="12700" cap="flat">
              <a:noFill/>
              <a:miter lim="400000"/>
            </a:ln>
            <a:effectLst/>
          </p:spPr>
          <p:txBody>
            <a:bodyPr wrap="square" lIns="45719" tIns="45719" rIns="45719" bIns="45719" numCol="1" anchor="t">
              <a:noAutofit/>
            </a:bodyPr>
            <a:lstStyle>
              <a:lvl1pPr defTabSz="821690">
                <a:defRPr sz="28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t>Kubernetes 集群</a:t>
              </a:r>
            </a:p>
          </p:txBody>
        </p:sp>
      </p:grpSp>
      <p:sp>
        <p:nvSpPr>
          <p:cNvPr id="1129" name="文本框 125"/>
          <p:cNvSpPr txBox="1"/>
          <p:nvPr/>
        </p:nvSpPr>
        <p:spPr>
          <a:xfrm>
            <a:off x="14314642" y="4291551"/>
            <a:ext cx="2278862" cy="9296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接口自动化任务下发执行</a:t>
            </a:r>
          </a:p>
        </p:txBody>
      </p:sp>
      <p:sp>
        <p:nvSpPr>
          <p:cNvPr id="1130" name="文本框 126"/>
          <p:cNvSpPr txBox="1"/>
          <p:nvPr/>
        </p:nvSpPr>
        <p:spPr>
          <a:xfrm>
            <a:off x="14223424" y="6456679"/>
            <a:ext cx="2661050" cy="9296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r>
              <a:t>接口自动化转性能测试任务下发执行</a:t>
            </a:r>
          </a:p>
        </p:txBody>
      </p:sp>
      <p:sp>
        <p:nvSpPr>
          <p:cNvPr id="1131" name="箭头: 右 127"/>
          <p:cNvSpPr/>
          <p:nvPr/>
        </p:nvSpPr>
        <p:spPr>
          <a:xfrm>
            <a:off x="7783355" y="5446481"/>
            <a:ext cx="1425066" cy="737074"/>
          </a:xfrm>
          <a:prstGeom prst="rightArrow">
            <a:avLst>
              <a:gd name="adj1" fmla="val 50000"/>
              <a:gd name="adj2" fmla="val 50000"/>
            </a:avLst>
          </a:prstGeom>
          <a:ln w="25400">
            <a:solidFill>
              <a:srgbClr val="5E5E5E"/>
            </a:solidFill>
            <a:tailEnd type="triangle"/>
          </a:ln>
        </p:spPr>
        <p:txBody>
          <a:bodyPr lIns="71436" tIns="71436" rIns="71436" bIns="71436" anchor="ctr"/>
          <a:lstStyle/>
          <a:p>
            <a:pPr defTabSz="821690">
              <a:defRPr sz="6400" b="0">
                <a:solidFill>
                  <a:srgbClr val="5E5E5E"/>
                </a:solidFill>
                <a:latin typeface="+mn-lt"/>
                <a:ea typeface="+mn-ea"/>
                <a:cs typeface="+mn-cs"/>
                <a:sym typeface="Helvetica Neue Medium" panose="02000503000000020004"/>
              </a:defRPr>
            </a:pPr>
          </a:p>
        </p:txBody>
      </p:sp>
      <p:sp>
        <p:nvSpPr>
          <p:cNvPr id="1132" name="文本框 128"/>
          <p:cNvSpPr txBox="1"/>
          <p:nvPr/>
        </p:nvSpPr>
        <p:spPr>
          <a:xfrm>
            <a:off x="18227447" y="9821933"/>
            <a:ext cx="5168640" cy="1361441"/>
          </a:xfrm>
          <a:prstGeom prst="rect">
            <a:avLst/>
          </a:prstGeom>
          <a:ln w="12700">
            <a:miter lim="400000"/>
          </a:ln>
        </p:spPr>
        <p:txBody>
          <a:bodyPr lIns="45719" rIns="45719">
            <a:spAutoFit/>
          </a:bodyPr>
          <a:lstStyle>
            <a:lvl1pPr defTabSz="821690">
              <a:defRPr sz="36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调度机制可以动态扩容，适配团队大规模使用。</a:t>
            </a:r>
          </a:p>
        </p:txBody>
      </p:sp>
      <p:sp>
        <p:nvSpPr>
          <p:cNvPr id="1133" name="矩形 129"/>
          <p:cNvSpPr/>
          <p:nvPr/>
        </p:nvSpPr>
        <p:spPr>
          <a:xfrm>
            <a:off x="597587" y="8788254"/>
            <a:ext cx="16746140" cy="4377504"/>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grpSp>
        <p:nvGrpSpPr>
          <p:cNvPr id="1136" name="组合 130"/>
          <p:cNvGrpSpPr/>
          <p:nvPr/>
        </p:nvGrpSpPr>
        <p:grpSpPr>
          <a:xfrm>
            <a:off x="14041961" y="10241560"/>
            <a:ext cx="3143534" cy="522184"/>
            <a:chOff x="0" y="64345"/>
            <a:chExt cx="3143533" cy="522183"/>
          </a:xfrm>
        </p:grpSpPr>
        <p:sp>
          <p:nvSpPr>
            <p:cNvPr id="1134" name="矩形 131"/>
            <p:cNvSpPr/>
            <p:nvPr/>
          </p:nvSpPr>
          <p:spPr>
            <a:xfrm>
              <a:off x="0" y="64345"/>
              <a:ext cx="3143534" cy="522184"/>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3000">
                  <a:solidFill>
                    <a:srgbClr val="FFFFFF"/>
                  </a:solidFill>
                </a:defRPr>
              </a:pPr>
            </a:p>
          </p:txBody>
        </p:sp>
        <p:sp>
          <p:nvSpPr>
            <p:cNvPr id="1135" name="文本框 132"/>
            <p:cNvSpPr/>
            <p:nvPr/>
          </p:nvSpPr>
          <p:spPr>
            <a:xfrm>
              <a:off x="134444" y="325437"/>
              <a:ext cx="287464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71438" tIns="71438" rIns="71438" bIns="71438" numCol="1" anchor="ctr">
              <a:spAutoFit/>
            </a:bodyPr>
            <a:lstStyle>
              <a:lvl1pPr defTabSz="821690">
                <a:defRPr sz="2800" b="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t>函数代码库</a:t>
              </a:r>
            </a:p>
          </p:txBody>
        </p:sp>
      </p:grpSp>
      <p:sp>
        <p:nvSpPr>
          <p:cNvPr id="1137" name="文本框 135"/>
          <p:cNvSpPr txBox="1"/>
          <p:nvPr/>
        </p:nvSpPr>
        <p:spPr>
          <a:xfrm>
            <a:off x="14314642" y="10987222"/>
            <a:ext cx="2598170" cy="1778637"/>
          </a:xfrm>
          <a:prstGeom prst="rect">
            <a:avLst/>
          </a:prstGeom>
          <a:ln w="12700">
            <a:miter lim="400000"/>
          </a:ln>
        </p:spPr>
        <p:txBody>
          <a:bodyPr lIns="71438" tIns="71438" rIns="71438" bIns="71438" anchor="ctr">
            <a:spAutoFit/>
          </a:bodyP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兼容 JMeter 函数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内置 MockJS 函数</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自定义脚本</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内置代码库管理</a:t>
            </a:r>
          </a:p>
        </p:txBody>
      </p:sp>
      <p:sp>
        <p:nvSpPr>
          <p:cNvPr id="1138"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140" name="矩形 138"/>
          <p:cNvSpPr/>
          <p:nvPr/>
        </p:nvSpPr>
        <p:spPr>
          <a:xfrm>
            <a:off x="753900" y="10821010"/>
            <a:ext cx="3143533" cy="2202135"/>
          </a:xfrm>
          <a:prstGeom prst="rect">
            <a:avLst/>
          </a:prstGeom>
          <a:solidFill>
            <a:srgbClr val="D6D5D5"/>
          </a:solidFill>
          <a:ln w="12700">
            <a:miter lim="400000"/>
          </a:ln>
        </p:spPr>
        <p:txBody>
          <a:bodyPr lIns="71436" tIns="71436" rIns="71436" bIns="71436" anchor="ctr"/>
          <a:lstStyle/>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接口集管理</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PostMan 导入</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Swagger 导入</a:t>
            </a:r>
          </a:p>
          <a:p>
            <a:pPr marL="342900" indent="-342900" algn="l" defTabSz="821690">
              <a:lnSpc>
                <a:spcPct val="120000"/>
              </a:lnSpc>
              <a:buSzPct val="100000"/>
              <a:buChar char="●"/>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快捷调试</a:t>
            </a:r>
          </a:p>
        </p:txBody>
      </p:sp>
      <p:sp>
        <p:nvSpPr>
          <p:cNvPr id="1141" name="文本框 59"/>
          <p:cNvSpPr txBox="1"/>
          <p:nvPr/>
        </p:nvSpPr>
        <p:spPr>
          <a:xfrm>
            <a:off x="3327114" y="12935799"/>
            <a:ext cx="1351884" cy="453009"/>
          </a:xfrm>
          <a:prstGeom prst="rect">
            <a:avLst/>
          </a:prstGeom>
          <a:ln w="12700">
            <a:miter lim="400000"/>
          </a:ln>
        </p:spPr>
        <p:txBody>
          <a:bodyPr lIns="71438" tIns="71438" rIns="71438" bIns="71438" anchor="ctr">
            <a:spAutoFit/>
          </a:bodyPr>
          <a:lstStyle>
            <a:lvl1pPr defTabSz="821690">
              <a:defRPr sz="2000">
                <a:solidFill>
                  <a:srgbClr val="5E5E5E"/>
                </a:solidFill>
              </a:defRPr>
            </a:lvl1pPr>
          </a:lstStyle>
          <a:p>
            <a:r>
              <a:t>1:N</a:t>
            </a:r>
          </a:p>
        </p:txBody>
      </p:sp>
      <p:sp>
        <p:nvSpPr>
          <p:cNvPr id="1142" name="线条"/>
          <p:cNvSpPr/>
          <p:nvPr/>
        </p:nvSpPr>
        <p:spPr>
          <a:xfrm>
            <a:off x="2021383" y="12977344"/>
            <a:ext cx="3862121" cy="487577"/>
          </a:xfrm>
          <a:custGeom>
            <a:avLst/>
            <a:gdLst/>
            <a:ahLst/>
            <a:cxnLst>
              <a:cxn ang="0">
                <a:pos x="wd2" y="hd2"/>
              </a:cxn>
              <a:cxn ang="5400000">
                <a:pos x="wd2" y="hd2"/>
              </a:cxn>
              <a:cxn ang="10800000">
                <a:pos x="wd2" y="hd2"/>
              </a:cxn>
              <a:cxn ang="16200000">
                <a:pos x="wd2" y="hd2"/>
              </a:cxn>
            </a:cxnLst>
            <a:rect l="0" t="0" r="r" b="b"/>
            <a:pathLst>
              <a:path w="21600" h="21536" extrusionOk="0">
                <a:moveTo>
                  <a:pt x="0" y="0"/>
                </a:moveTo>
                <a:cubicBezTo>
                  <a:pt x="3371" y="14125"/>
                  <a:pt x="7038" y="21471"/>
                  <a:pt x="10751" y="21535"/>
                </a:cubicBezTo>
                <a:cubicBezTo>
                  <a:pt x="14497" y="21600"/>
                  <a:pt x="18199" y="14251"/>
                  <a:pt x="21600" y="0"/>
                </a:cubicBezTo>
              </a:path>
            </a:pathLst>
          </a:custGeom>
          <a:ln w="25400">
            <a:solidFill>
              <a:srgbClr val="783887"/>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接口</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Users/lixuejun/Library/Containers/com.kingsoft.wpsoffice.mac/Data/tmp/picturecompress_20231211113827/output_63.pngoutput_63"/>
          <p:cNvPicPr>
            <a:picLocks noChangeAspect="1"/>
          </p:cNvPicPr>
          <p:nvPr/>
        </p:nvPicPr>
        <p:blipFill>
          <a:blip r:embed="rId1"/>
          <a:stretch>
            <a:fillRect/>
          </a:stretch>
        </p:blipFill>
        <p:spPr>
          <a:xfrm>
            <a:off x="671830" y="3855085"/>
            <a:ext cx="14173835" cy="7207250"/>
          </a:xfrm>
          <a:prstGeom prst="rect">
            <a:avLst/>
          </a:prstGeom>
        </p:spPr>
      </p:pic>
      <p:sp>
        <p:nvSpPr>
          <p:cNvPr id="821" name="文本框 4"/>
          <p:cNvSpPr txBox="1"/>
          <p:nvPr/>
        </p:nvSpPr>
        <p:spPr>
          <a:xfrm>
            <a:off x="8380260" y="2790300"/>
            <a:ext cx="76234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简单易用的图形化接口自动化编排 -</a:t>
            </a:r>
          </a:p>
        </p:txBody>
      </p:sp>
      <p:sp>
        <p:nvSpPr>
          <p:cNvPr id="822" name="MeterSphere 的关键架构设计之二：团队协作及多租户模型"/>
          <p:cNvSpPr txBox="1"/>
          <p:nvPr/>
        </p:nvSpPr>
        <p:spPr>
          <a:xfrm>
            <a:off x="3" y="1524000"/>
            <a:ext cx="24383998"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接口场景编排截图</a:t>
            </a:r>
            <a:endParaRPr>
              <a:latin typeface="方正黑体简体" panose="02010601030101010101" charset="-122"/>
              <a:ea typeface="方正黑体简体" panose="02010601030101010101" charset="-122"/>
              <a:cs typeface="方正黑体简体" panose="02010601030101010101" charset="-122"/>
            </a:endParaRPr>
          </a:p>
        </p:txBody>
      </p:sp>
      <p:pic>
        <p:nvPicPr>
          <p:cNvPr id="824" name="图片 2" descr="/Users/lixuejun/Library/Containers/com.kingsoft.wpsoffice.mac/Data/tmp/picturecompress_20231211113827/output_64.pngoutput_64"/>
          <p:cNvPicPr>
            <a:picLocks noChangeAspect="1"/>
          </p:cNvPicPr>
          <p:nvPr/>
        </p:nvPicPr>
        <p:blipFill>
          <a:blip r:embed="rId2"/>
          <a:stretch>
            <a:fillRect/>
          </a:stretch>
        </p:blipFill>
        <p:spPr>
          <a:xfrm>
            <a:off x="12435702" y="8074564"/>
            <a:ext cx="11247692" cy="4898093"/>
          </a:xfrm>
          <a:prstGeom prst="rect">
            <a:avLst/>
          </a:prstGeom>
          <a:ln w="12700">
            <a:miter lim="400000"/>
            <a:headEnd/>
            <a:tailEnd/>
          </a:ln>
          <a:effectLst>
            <a:outerShdw blurRad="355600" dist="177800" dir="5400000" rotWithShape="0">
              <a:srgbClr val="000000">
                <a:alpha val="70000"/>
              </a:srgbClr>
            </a:outerShdw>
          </a:effectLst>
        </p:spPr>
      </p:pic>
      <p:sp>
        <p:nvSpPr>
          <p:cNvPr id="825"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接口</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文本框 1"/>
          <p:cNvSpPr txBox="1"/>
          <p:nvPr/>
        </p:nvSpPr>
        <p:spPr>
          <a:xfrm>
            <a:off x="4410635" y="1529205"/>
            <a:ext cx="15562730"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的自然语言 UI 自动化</a:t>
            </a:r>
            <a:endParaRPr>
              <a:latin typeface="方正黑体简体" panose="02010601030101010101" charset="-122"/>
              <a:ea typeface="方正黑体简体" panose="02010601030101010101" charset="-122"/>
              <a:cs typeface="方正黑体简体" panose="02010601030101010101" charset="-122"/>
            </a:endParaRPr>
          </a:p>
        </p:txBody>
      </p:sp>
      <p:sp>
        <p:nvSpPr>
          <p:cNvPr id="851" name="Rectangle 2"/>
          <p:cNvSpPr/>
          <p:nvPr/>
        </p:nvSpPr>
        <p:spPr>
          <a:xfrm>
            <a:off x="1163840" y="3624952"/>
            <a:ext cx="7381014" cy="9449961"/>
          </a:xfrm>
          <a:prstGeom prst="rect">
            <a:avLst/>
          </a:prstGeom>
          <a:solidFill>
            <a:srgbClr val="262626"/>
          </a:solidFill>
          <a:ln w="12700">
            <a:miter lim="400000"/>
          </a:ln>
        </p:spPr>
        <p:txBody>
          <a:bodyPr lIns="45719" rIns="45719" anchor="ctr">
            <a:spAutoFit/>
          </a:bodyPr>
          <a:lstStyle/>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#!/usr/bin/python</a:t>
            </a:r>
            <a:br/>
            <a:r>
              <a:t>#coding=utf-8</a:t>
            </a:r>
            <a:br/>
            <a:br/>
            <a:r>
              <a:rPr>
                <a:solidFill>
                  <a:srgbClr val="CC7832"/>
                </a:solidFill>
              </a:rPr>
              <a:t>from </a:t>
            </a:r>
            <a:r>
              <a:rPr>
                <a:solidFill>
                  <a:srgbClr val="A9B7C6"/>
                </a:solidFill>
              </a:rPr>
              <a:t>selenium </a:t>
            </a:r>
            <a:r>
              <a:rPr>
                <a:solidFill>
                  <a:srgbClr val="CC7832"/>
                </a:solidFill>
              </a:rPr>
              <a:t>import </a:t>
            </a:r>
            <a:r>
              <a:rPr>
                <a:solidFill>
                  <a:srgbClr val="A9B7C6"/>
                </a:solidFill>
              </a:rPr>
              <a:t>webdriver</a:t>
            </a:r>
            <a:br>
              <a:rPr>
                <a:solidFill>
                  <a:srgbClr val="A9B7C6"/>
                </a:solidFill>
              </a:rPr>
            </a:br>
            <a:r>
              <a:rPr>
                <a:solidFill>
                  <a:srgbClr val="CC7832"/>
                </a:solidFill>
              </a:rPr>
              <a:t>from </a:t>
            </a:r>
            <a:r>
              <a:rPr>
                <a:solidFill>
                  <a:srgbClr val="A9B7C6"/>
                </a:solidFill>
              </a:rPr>
              <a:t>selenium.webdriver.common.keys </a:t>
            </a:r>
            <a:r>
              <a:rPr>
                <a:solidFill>
                  <a:srgbClr val="CC7832"/>
                </a:solidFill>
              </a:rPr>
              <a:t>import </a:t>
            </a:r>
            <a:r>
              <a:rPr>
                <a:solidFill>
                  <a:srgbClr val="A9B7C6"/>
                </a:solidFill>
              </a:rPr>
              <a:t>Keys</a:t>
            </a:r>
            <a:br>
              <a:rPr>
                <a:solidFill>
                  <a:srgbClr val="A9B7C6"/>
                </a:solidFill>
              </a:rPr>
            </a:br>
            <a:r>
              <a:rPr>
                <a:solidFill>
                  <a:srgbClr val="CC7832"/>
                </a:solidFill>
              </a:rPr>
              <a:t>from </a:t>
            </a:r>
            <a:r>
              <a:rPr>
                <a:solidFill>
                  <a:srgbClr val="A9B7C6"/>
                </a:solidFill>
              </a:rPr>
              <a:t>selenium.webdriver.support.ui </a:t>
            </a:r>
            <a:r>
              <a:rPr>
                <a:solidFill>
                  <a:srgbClr val="CC7832"/>
                </a:solidFill>
              </a:rPr>
              <a:t>import </a:t>
            </a:r>
            <a:r>
              <a:rPr>
                <a:solidFill>
                  <a:srgbClr val="A9B7C6"/>
                </a:solidFill>
              </a:rPr>
              <a:t>Select</a:t>
            </a:r>
            <a:br>
              <a:rPr>
                <a:solidFill>
                  <a:srgbClr val="A9B7C6"/>
                </a:solidFill>
              </a:rPr>
            </a:br>
            <a:r>
              <a:rPr>
                <a:solidFill>
                  <a:srgbClr val="CC7832"/>
                </a:solidFill>
              </a:rPr>
              <a:t>import </a:t>
            </a:r>
            <a:r>
              <a:rPr>
                <a:solidFill>
                  <a:srgbClr val="A9B7C6"/>
                </a:solidFill>
              </a:rPr>
              <a:t>time</a:t>
            </a:r>
            <a:br>
              <a:rPr>
                <a:solidFill>
                  <a:srgbClr val="A9B7C6"/>
                </a:solidFill>
              </a:rPr>
            </a:br>
            <a:r>
              <a:t># </a:t>
            </a:r>
            <a:r>
              <a:rPr>
                <a:latin typeface="宋体"/>
                <a:ea typeface="宋体"/>
                <a:cs typeface="宋体"/>
                <a:sym typeface="宋体"/>
              </a:rPr>
              <a:t>创建</a:t>
            </a:r>
            <a:r>
              <a:t>Chrome</a:t>
            </a:r>
            <a:r>
              <a:rPr>
                <a:latin typeface="宋体"/>
                <a:ea typeface="宋体"/>
                <a:cs typeface="宋体"/>
                <a:sym typeface="宋体"/>
              </a:rPr>
              <a:t>驱动实例</a:t>
            </a:r>
            <a:br>
              <a:rPr>
                <a:latin typeface="宋体"/>
                <a:ea typeface="宋体"/>
                <a:cs typeface="宋体"/>
                <a:sym typeface="宋体"/>
              </a:rPr>
            </a:br>
            <a:r>
              <a:rPr>
                <a:solidFill>
                  <a:srgbClr val="A9B7C6"/>
                </a:solidFill>
              </a:rPr>
              <a:t>options=webdriver.ChromeOptions()</a:t>
            </a:r>
            <a:r>
              <a:t> # </a:t>
            </a:r>
            <a:r>
              <a:rPr>
                <a:latin typeface="宋体"/>
                <a:ea typeface="宋体"/>
                <a:cs typeface="宋体"/>
                <a:sym typeface="宋体"/>
              </a:rPr>
              <a:t>创建</a:t>
            </a:r>
            <a:r>
              <a:t>Chrome</a:t>
            </a:r>
            <a:r>
              <a:rPr>
                <a:latin typeface="宋体"/>
                <a:ea typeface="宋体"/>
                <a:cs typeface="宋体"/>
                <a:sym typeface="宋体"/>
              </a:rPr>
              <a:t>驱动实例</a:t>
            </a:r>
            <a:br>
              <a:rPr>
                <a:latin typeface="宋体"/>
                <a:ea typeface="宋体"/>
                <a:cs typeface="宋体"/>
                <a:sym typeface="宋体"/>
              </a:rPr>
            </a:br>
            <a:r>
              <a:rPr>
                <a:solidFill>
                  <a:srgbClr val="A9B7C6"/>
                </a:solidFill>
              </a:rPr>
              <a:t>browser = webdriver.Firefox() </a:t>
            </a:r>
            <a:endParaRPr>
              <a:solidFill>
                <a:srgbClr val="A9B7C6"/>
              </a:solidFill>
            </a:endParaRPr>
          </a:p>
          <a:p>
            <a:pPr algn="l" defTabSz="914400">
              <a:lnSpc>
                <a:spcPct val="80000"/>
              </a:lnSpc>
              <a:defRPr sz="1800" b="0">
                <a:solidFill>
                  <a:srgbClr val="A9B7C6"/>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endParaRPr>
              <a:solidFill>
                <a:srgbClr val="A9B7C6"/>
              </a:solidFill>
            </a:endParaRPr>
          </a:p>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a:t>
            </a:r>
            <a:r>
              <a:rPr>
                <a:latin typeface="Helvetica Neue" panose="02000503000000020004"/>
                <a:ea typeface="Helvetica Neue" panose="02000503000000020004"/>
                <a:cs typeface="Helvetica Neue" panose="02000503000000020004"/>
                <a:sym typeface="Helvetica Neue" panose="02000503000000020004"/>
              </a:rPr>
              <a:t>浏览器最大化</a:t>
            </a:r>
            <a:br>
              <a:rPr>
                <a:latin typeface="Helvetica Neue" panose="02000503000000020004"/>
                <a:ea typeface="Helvetica Neue" panose="02000503000000020004"/>
                <a:cs typeface="Helvetica Neue" panose="02000503000000020004"/>
                <a:sym typeface="Helvetica Neue" panose="02000503000000020004"/>
              </a:rPr>
            </a:br>
            <a:r>
              <a:rPr>
                <a:solidFill>
                  <a:srgbClr val="A9B7C6"/>
                </a:solidFill>
              </a:rPr>
              <a:t>browser.maximize_window()</a:t>
            </a:r>
            <a:br>
              <a:rPr>
                <a:solidFill>
                  <a:srgbClr val="A9B7C6"/>
                </a:solidFill>
              </a:rPr>
            </a:br>
            <a:br>
              <a:rPr>
                <a:solidFill>
                  <a:srgbClr val="A9B7C6"/>
                </a:solidFill>
              </a:rPr>
            </a:br>
            <a:r>
              <a:t>#get</a:t>
            </a:r>
            <a:r>
              <a:rPr>
                <a:latin typeface="宋体"/>
                <a:ea typeface="宋体"/>
                <a:cs typeface="宋体"/>
                <a:sym typeface="宋体"/>
              </a:rPr>
              <a:t>方法 打开指定网址</a:t>
            </a:r>
            <a:br>
              <a:rPr>
                <a:latin typeface="宋体"/>
                <a:ea typeface="宋体"/>
                <a:cs typeface="宋体"/>
                <a:sym typeface="宋体"/>
              </a:rPr>
            </a:br>
            <a:r>
              <a:rPr>
                <a:solidFill>
                  <a:srgbClr val="A9B7C6"/>
                </a:solidFill>
              </a:rPr>
              <a:t>browser.get(</a:t>
            </a:r>
            <a:r>
              <a:rPr>
                <a:solidFill>
                  <a:srgbClr val="6A8759"/>
                </a:solidFill>
              </a:rPr>
              <a:t>"https://jms1.fit2cloud.com/core/auth/login/"</a:t>
            </a:r>
            <a:r>
              <a:rPr>
                <a:solidFill>
                  <a:srgbClr val="A9B7C6"/>
                </a:solidFill>
              </a:rPr>
              <a:t>)</a:t>
            </a:r>
            <a:br>
              <a:rPr>
                <a:solidFill>
                  <a:srgbClr val="A9B7C6"/>
                </a:solidFill>
              </a:rPr>
            </a:br>
            <a:endParaRPr>
              <a:solidFill>
                <a:srgbClr val="A9B7C6"/>
              </a:solidFill>
            </a:endParaRPr>
          </a:p>
          <a:p>
            <a:pPr algn="l" defTabSz="914400">
              <a:lnSpc>
                <a:spcPct val="80000"/>
              </a:lnSpc>
              <a:defRPr sz="1800" b="0">
                <a:solidFill>
                  <a:srgbClr val="808080"/>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a:t>
            </a:r>
            <a:r>
              <a:rPr>
                <a:latin typeface="宋体"/>
                <a:ea typeface="宋体"/>
                <a:cs typeface="宋体"/>
                <a:sym typeface="宋体"/>
              </a:rPr>
              <a:t>断言网页标题是否含有JumpServer</a:t>
            </a:r>
            <a:br>
              <a:rPr>
                <a:latin typeface="宋体"/>
                <a:ea typeface="宋体"/>
                <a:cs typeface="宋体"/>
                <a:sym typeface="宋体"/>
              </a:rPr>
            </a:br>
            <a:r>
              <a:rPr>
                <a:solidFill>
                  <a:srgbClr val="CC7832"/>
                </a:solidFill>
              </a:rPr>
              <a:t>assert </a:t>
            </a:r>
            <a:r>
              <a:rPr>
                <a:latin typeface="宋体"/>
                <a:ea typeface="宋体"/>
                <a:cs typeface="宋体"/>
                <a:sym typeface="宋体"/>
              </a:rPr>
              <a:t>"</a:t>
            </a:r>
            <a:r>
              <a:rPr>
                <a:solidFill>
                  <a:srgbClr val="6A8759"/>
                </a:solidFill>
                <a:latin typeface="Helvetica Neue" panose="02000503000000020004"/>
                <a:ea typeface="Helvetica Neue" panose="02000503000000020004"/>
                <a:cs typeface="Helvetica Neue" panose="02000503000000020004"/>
                <a:sym typeface="Helvetica Neue" panose="02000503000000020004"/>
              </a:rPr>
              <a:t>欢迎使用东区</a:t>
            </a:r>
            <a:r>
              <a:rPr>
                <a:solidFill>
                  <a:srgbClr val="6A8759"/>
                </a:solidFill>
              </a:rPr>
              <a:t>JumpServer" </a:t>
            </a:r>
            <a:r>
              <a:rPr>
                <a:solidFill>
                  <a:srgbClr val="CC7832"/>
                </a:solidFill>
              </a:rPr>
              <a:t>in </a:t>
            </a:r>
            <a:r>
              <a:rPr>
                <a:solidFill>
                  <a:srgbClr val="A9B7C6"/>
                </a:solidFill>
              </a:rPr>
              <a:t>browser.title</a:t>
            </a:r>
            <a:br>
              <a:rPr>
                <a:solidFill>
                  <a:srgbClr val="A9B7C6"/>
                </a:solidFill>
              </a:rPr>
            </a:br>
            <a:r>
              <a:rPr>
                <a:solidFill>
                  <a:srgbClr val="A9B7C6"/>
                </a:solidFill>
              </a:rPr>
              <a:t> </a:t>
            </a:r>
            <a:br>
              <a:rPr>
                <a:solidFill>
                  <a:srgbClr val="A9B7C6"/>
                </a:solidFill>
              </a:rPr>
            </a:br>
            <a:r>
              <a:t>#</a:t>
            </a:r>
            <a:r>
              <a:rPr>
                <a:latin typeface="宋体"/>
                <a:ea typeface="宋体"/>
                <a:cs typeface="宋体"/>
                <a:sym typeface="宋体"/>
              </a:rPr>
              <a:t>输入用户名</a:t>
            </a:r>
            <a:br>
              <a:rPr>
                <a:latin typeface="宋体"/>
                <a:ea typeface="宋体"/>
                <a:cs typeface="宋体"/>
                <a:sym typeface="宋体"/>
              </a:rPr>
            </a:br>
            <a:r>
              <a:rPr>
                <a:solidFill>
                  <a:srgbClr val="A9B7C6"/>
                </a:solidFill>
              </a:rPr>
              <a:t>browser.find_element_by_name(</a:t>
            </a:r>
            <a:r>
              <a:rPr>
                <a:solidFill>
                  <a:srgbClr val="6A8759"/>
                </a:solidFill>
              </a:rPr>
              <a:t>"username"</a:t>
            </a:r>
            <a:r>
              <a:rPr>
                <a:solidFill>
                  <a:srgbClr val="A9B7C6"/>
                </a:solidFill>
              </a:rPr>
              <a:t>).send_keys(</a:t>
            </a:r>
            <a:r>
              <a:rPr>
                <a:solidFill>
                  <a:srgbClr val="6A8759"/>
                </a:solidFill>
              </a:rPr>
              <a:t>‘XXXXXX'</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输入密码</a:t>
            </a:r>
            <a:br>
              <a:rPr>
                <a:latin typeface="宋体"/>
                <a:ea typeface="宋体"/>
                <a:cs typeface="宋体"/>
                <a:sym typeface="宋体"/>
              </a:rPr>
            </a:br>
            <a:r>
              <a:rPr>
                <a:solidFill>
                  <a:srgbClr val="A9B7C6"/>
                </a:solidFill>
              </a:rPr>
              <a:t>browser.find_element_by_id(</a:t>
            </a:r>
            <a:r>
              <a:rPr>
                <a:solidFill>
                  <a:srgbClr val="6A8759"/>
                </a:solidFill>
              </a:rPr>
              <a:t>"password"</a:t>
            </a:r>
            <a:r>
              <a:rPr>
                <a:solidFill>
                  <a:srgbClr val="A9B7C6"/>
                </a:solidFill>
              </a:rPr>
              <a:t>).send_keys(</a:t>
            </a:r>
            <a:r>
              <a:rPr>
                <a:solidFill>
                  <a:srgbClr val="6A8759"/>
                </a:solidFill>
              </a:rPr>
              <a:t>‘XXXXX'</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登陆</a:t>
            </a:r>
            <a:br>
              <a:rPr>
                <a:latin typeface="宋体"/>
                <a:ea typeface="宋体"/>
                <a:cs typeface="宋体"/>
                <a:sym typeface="宋体"/>
              </a:rPr>
            </a:br>
            <a:r>
              <a:rPr>
                <a:solidFill>
                  <a:srgbClr val="A9B7C6"/>
                </a:solidFill>
              </a:rPr>
              <a:t>browser.find_element_by_xpath(</a:t>
            </a:r>
            <a:r>
              <a:rPr>
                <a:solidFill>
                  <a:srgbClr val="6A8759"/>
                </a:solidFill>
              </a:rPr>
              <a:t>"/html/body/div/div[2]/div/div[2]/form/div[5]/button"</a:t>
            </a:r>
            <a:r>
              <a:rPr>
                <a:solidFill>
                  <a:srgbClr val="A9B7C6"/>
                </a:solidFill>
              </a:rPr>
              <a:t>).click()</a:t>
            </a:r>
            <a:br>
              <a:rPr>
                <a:solidFill>
                  <a:srgbClr val="A9B7C6"/>
                </a:solidFill>
              </a:rPr>
            </a:br>
            <a:br>
              <a:rPr>
                <a:solidFill>
                  <a:srgbClr val="A9B7C6"/>
                </a:solidFill>
              </a:rPr>
            </a:br>
            <a:r>
              <a:t>#</a:t>
            </a:r>
            <a:r>
              <a:rPr>
                <a:latin typeface="宋体"/>
                <a:ea typeface="宋体"/>
                <a:cs typeface="宋体"/>
                <a:sym typeface="宋体"/>
              </a:rPr>
              <a:t>打开审计台</a:t>
            </a:r>
            <a:br>
              <a:rPr>
                <a:latin typeface="宋体"/>
                <a:ea typeface="宋体"/>
                <a:cs typeface="宋体"/>
                <a:sym typeface="宋体"/>
              </a:rPr>
            </a:br>
            <a:r>
              <a:rPr>
                <a:solidFill>
                  <a:srgbClr val="A9B7C6"/>
                </a:solidFill>
              </a:rPr>
              <a:t>browser.get(</a:t>
            </a:r>
            <a:r>
              <a:rPr>
                <a:solidFill>
                  <a:srgbClr val="6A8759"/>
                </a:solidFill>
              </a:rPr>
              <a:t>"https://jms1.fit2cloud.com/ui/#/audit/dashboard"</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设置等待时间</a:t>
            </a:r>
            <a:br>
              <a:rPr>
                <a:latin typeface="宋体"/>
                <a:ea typeface="宋体"/>
                <a:cs typeface="宋体"/>
                <a:sym typeface="宋体"/>
              </a:rPr>
            </a:br>
            <a:r>
              <a:rPr>
                <a:solidFill>
                  <a:srgbClr val="A9B7C6"/>
                </a:solidFill>
              </a:rPr>
              <a:t>time.sleep(</a:t>
            </a:r>
            <a:r>
              <a:rPr>
                <a:solidFill>
                  <a:srgbClr val="6897BB"/>
                </a:solidFill>
              </a:rPr>
              <a:t>2</a:t>
            </a:r>
            <a:r>
              <a:rPr>
                <a:solidFill>
                  <a:srgbClr val="A9B7C6"/>
                </a:solidFill>
              </a:rPr>
              <a:t>)</a:t>
            </a:r>
            <a:br>
              <a:rPr>
                <a:solidFill>
                  <a:srgbClr val="A9B7C6"/>
                </a:solidFill>
              </a:rPr>
            </a:br>
            <a:br>
              <a:rPr>
                <a:solidFill>
                  <a:srgbClr val="A9B7C6"/>
                </a:solidFill>
              </a:rPr>
            </a:br>
            <a:r>
              <a:t>#</a:t>
            </a:r>
            <a:r>
              <a:rPr>
                <a:latin typeface="宋体"/>
                <a:ea typeface="宋体"/>
                <a:cs typeface="宋体"/>
                <a:sym typeface="宋体"/>
              </a:rPr>
              <a:t>关闭浏览器</a:t>
            </a:r>
            <a:br>
              <a:rPr>
                <a:latin typeface="宋体"/>
                <a:ea typeface="宋体"/>
                <a:cs typeface="宋体"/>
                <a:sym typeface="宋体"/>
              </a:rPr>
            </a:br>
            <a:r>
              <a:rPr>
                <a:solidFill>
                  <a:srgbClr val="A9B7C6"/>
                </a:solidFill>
              </a:rPr>
              <a:t>browser.quit()</a:t>
            </a:r>
            <a:endParaRPr>
              <a:solidFill>
                <a:srgbClr val="A9B7C6"/>
              </a:solidFill>
            </a:endParaRPr>
          </a:p>
        </p:txBody>
      </p:sp>
      <p:pic>
        <p:nvPicPr>
          <p:cNvPr id="852" name="图片 10" descr="/Users/lixuejun/Library/Containers/com.kingsoft.wpsoffice.mac/Data/tmp/picturecompress_20231211113827/output_65.pngoutput_65"/>
          <p:cNvPicPr>
            <a:picLocks noChangeAspect="1"/>
          </p:cNvPicPr>
          <p:nvPr/>
        </p:nvPicPr>
        <p:blipFill>
          <a:blip r:embed="rId1"/>
          <a:stretch>
            <a:fillRect/>
          </a:stretch>
        </p:blipFill>
        <p:spPr>
          <a:xfrm>
            <a:off x="8898007" y="5470089"/>
            <a:ext cx="14322153" cy="6252387"/>
          </a:xfrm>
          <a:prstGeom prst="rect">
            <a:avLst/>
          </a:prstGeom>
          <a:ln w="12700">
            <a:miter lim="400000"/>
            <a:headEnd/>
            <a:tailEnd/>
          </a:ln>
          <a:effectLst>
            <a:outerShdw blurRad="355600" dist="177800" dir="5400000" rotWithShape="0">
              <a:srgbClr val="000000">
                <a:alpha val="70000"/>
              </a:srgbClr>
            </a:outerShdw>
          </a:effectLst>
        </p:spPr>
      </p:pic>
      <p:sp>
        <p:nvSpPr>
          <p:cNvPr id="853" name="文本框 13"/>
          <p:cNvSpPr txBox="1"/>
          <p:nvPr/>
        </p:nvSpPr>
        <p:spPr>
          <a:xfrm>
            <a:off x="9002509" y="2784332"/>
            <a:ext cx="6378981"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自然语言编写，低学习成本 - </a:t>
            </a:r>
          </a:p>
        </p:txBody>
      </p:sp>
      <p:sp>
        <p:nvSpPr>
          <p:cNvPr id="854" name="文本框 14"/>
          <p:cNvSpPr txBox="1"/>
          <p:nvPr/>
        </p:nvSpPr>
        <p:spPr>
          <a:xfrm>
            <a:off x="3781054" y="3624952"/>
            <a:ext cx="2743201" cy="714375"/>
          </a:xfrm>
          <a:prstGeom prst="rect">
            <a:avLst/>
          </a:prstGeom>
          <a:ln w="12700">
            <a:miter lim="400000"/>
          </a:ln>
        </p:spPr>
        <p:txBody>
          <a:bodyPr lIns="71436" tIns="71436" rIns="71436" bIns="71436" anchor="ctr">
            <a:spAutoFit/>
          </a:bodyPr>
          <a:lstStyle>
            <a:lvl1pPr defTabSz="821690">
              <a:defRPr b="0">
                <a:solidFill>
                  <a:srgbClr val="FFFFFF"/>
                </a:solidFill>
              </a:defRPr>
            </a:lvl1pPr>
          </a:lstStyle>
          <a:p>
            <a:r>
              <a:t>编写代码实现</a:t>
            </a:r>
          </a:p>
        </p:txBody>
      </p:sp>
      <p:sp>
        <p:nvSpPr>
          <p:cNvPr id="855" name="文本框 16"/>
          <p:cNvSpPr txBox="1"/>
          <p:nvPr/>
        </p:nvSpPr>
        <p:spPr>
          <a:xfrm>
            <a:off x="12644686" y="4283726"/>
            <a:ext cx="6828795" cy="714375"/>
          </a:xfrm>
          <a:prstGeom prst="rect">
            <a:avLst/>
          </a:prstGeom>
          <a:ln w="12700">
            <a:miter lim="400000"/>
          </a:ln>
        </p:spPr>
        <p:txBody>
          <a:bodyPr lIns="71436" tIns="71436" rIns="71436" bIns="71436" anchor="ctr">
            <a:spAutoFit/>
          </a:bodyPr>
          <a:lstStyle/>
          <a:p>
            <a:pPr defTabSz="821690">
              <a:defRPr b="0">
                <a:solidFill>
                  <a:srgbClr val="783887"/>
                </a:solidFill>
              </a:defRPr>
            </a:pPr>
            <a:r>
              <a:t>MeterSphere 界面自然语言编排实现</a:t>
            </a:r>
          </a:p>
        </p:txBody>
      </p:sp>
      <p:sp>
        <p:nvSpPr>
          <p:cNvPr id="856" name="矩形"/>
          <p:cNvSpPr/>
          <p:nvPr/>
        </p:nvSpPr>
        <p:spPr>
          <a:xfrm>
            <a:off x="-21273" y="-19202"/>
            <a:ext cx="2448000"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en-US" sz="5400">
                <a:latin typeface="Times New Roman Bold" panose="02020603050405020304" charset="0"/>
                <a:ea typeface="方正黑体简体" panose="02010601030101010101" charset="-122"/>
                <a:cs typeface="Times New Roman Bold" panose="02020603050405020304" charset="0"/>
              </a:rPr>
              <a:t>UI </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文本框 1"/>
          <p:cNvSpPr txBox="1"/>
          <p:nvPr/>
        </p:nvSpPr>
        <p:spPr>
          <a:xfrm>
            <a:off x="4069977" y="1529419"/>
            <a:ext cx="16244046"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UI</a:t>
            </a:r>
            <a:r>
              <a:rPr>
                <a:latin typeface="方正黑体简体" panose="02010601030101010101" charset="-122"/>
                <a:ea typeface="方正黑体简体" panose="02010601030101010101" charset="-122"/>
                <a:cs typeface="方正黑体简体" panose="02010601030101010101" charset="-122"/>
              </a:rPr>
              <a:t> 自动化运行报告</a:t>
            </a:r>
            <a:endParaRPr>
              <a:latin typeface="方正黑体简体" panose="02010601030101010101" charset="-122"/>
              <a:ea typeface="方正黑体简体" panose="02010601030101010101" charset="-122"/>
              <a:cs typeface="方正黑体简体" panose="02010601030101010101" charset="-122"/>
            </a:endParaRPr>
          </a:p>
        </p:txBody>
      </p:sp>
      <p:pic>
        <p:nvPicPr>
          <p:cNvPr id="923" name="图片 3" descr="/Users/lixuejun/Library/Containers/com.kingsoft.wpsoffice.mac/Data/tmp/picturecompress_20231211113827/output_66.pngoutput_66"/>
          <p:cNvPicPr>
            <a:picLocks noChangeAspect="1"/>
          </p:cNvPicPr>
          <p:nvPr/>
        </p:nvPicPr>
        <p:blipFill>
          <a:blip r:embed="rId1"/>
          <a:stretch>
            <a:fillRect/>
          </a:stretch>
        </p:blipFill>
        <p:spPr>
          <a:xfrm>
            <a:off x="854453" y="4313083"/>
            <a:ext cx="11397993" cy="5364815"/>
          </a:xfrm>
          <a:prstGeom prst="rect">
            <a:avLst/>
          </a:prstGeom>
          <a:ln w="12700">
            <a:miter lim="400000"/>
            <a:headEnd/>
            <a:tailEnd/>
          </a:ln>
          <a:effectLst>
            <a:outerShdw blurRad="355600" dist="177800" dir="5400000" rotWithShape="0">
              <a:srgbClr val="000000">
                <a:alpha val="70000"/>
              </a:srgbClr>
            </a:outerShdw>
          </a:effectLst>
        </p:spPr>
      </p:pic>
      <p:pic>
        <p:nvPicPr>
          <p:cNvPr id="924" name="图片 5" descr="/Users/lixuejun/Library/Containers/com.kingsoft.wpsoffice.mac/Data/tmp/picturecompress_20231211113827/output_67.pngoutput_67"/>
          <p:cNvPicPr>
            <a:picLocks noChangeAspect="1"/>
          </p:cNvPicPr>
          <p:nvPr/>
        </p:nvPicPr>
        <p:blipFill>
          <a:blip r:embed="rId2"/>
          <a:stretch>
            <a:fillRect/>
          </a:stretch>
        </p:blipFill>
        <p:spPr>
          <a:xfrm>
            <a:off x="12726659" y="6217315"/>
            <a:ext cx="10802887" cy="5364815"/>
          </a:xfrm>
          <a:prstGeom prst="rect">
            <a:avLst/>
          </a:prstGeom>
          <a:ln w="12700">
            <a:miter lim="400000"/>
            <a:headEnd/>
            <a:tailEnd/>
          </a:ln>
          <a:effectLst>
            <a:outerShdw blurRad="355600" dist="177800" dir="5400000" rotWithShape="0">
              <a:srgbClr val="000000">
                <a:alpha val="70000"/>
              </a:srgbClr>
            </a:outerShdw>
          </a:effectLst>
        </p:spPr>
      </p:pic>
      <p:sp>
        <p:nvSpPr>
          <p:cNvPr id="925" name="文本框 8"/>
          <p:cNvSpPr txBox="1"/>
          <p:nvPr/>
        </p:nvSpPr>
        <p:spPr>
          <a:xfrm>
            <a:off x="8285391" y="2796242"/>
            <a:ext cx="7813218"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自动 UI 截图留存 + 可视化测试报告-</a:t>
            </a:r>
          </a:p>
        </p:txBody>
      </p:sp>
      <p:sp>
        <p:nvSpPr>
          <p:cNvPr id="856" name="矩形"/>
          <p:cNvSpPr/>
          <p:nvPr/>
        </p:nvSpPr>
        <p:spPr>
          <a:xfrm>
            <a:off x="-21273" y="-19202"/>
            <a:ext cx="2448000"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2"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en-US" sz="5400">
                <a:latin typeface="Times New Roman Bold" panose="02020603050405020304" charset="0"/>
                <a:ea typeface="方正黑体简体" panose="02010601030101010101" charset="-122"/>
                <a:cs typeface="Times New Roman Bold" panose="02020603050405020304" charset="0"/>
              </a:rPr>
              <a:t>UI </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pic>
        <p:nvPicPr>
          <p:cNvPr id="3" name="图片 3" descr="/Users/lixuejun/Library/Containers/com.kingsoft.wpsoffice.mac/Data/tmp/picturecompress_20231211113827/output_66.pngoutput_66"/>
          <p:cNvPicPr>
            <a:picLocks noChangeAspect="1"/>
          </p:cNvPicPr>
          <p:nvPr/>
        </p:nvPicPr>
        <p:blipFill>
          <a:blip r:embed="rId1"/>
          <a:stretch>
            <a:fillRect/>
          </a:stretch>
        </p:blipFill>
        <p:spPr>
          <a:xfrm>
            <a:off x="854453" y="3906048"/>
            <a:ext cx="11397993" cy="5364815"/>
          </a:xfrm>
          <a:prstGeom prst="rect">
            <a:avLst/>
          </a:prstGeom>
          <a:ln w="12700">
            <a:miter lim="400000"/>
            <a:headEnd/>
            <a:tailEnd/>
          </a:ln>
          <a:effectLst>
            <a:outerShdw blurRad="355600" dist="177800" dir="5400000" rotWithShape="0">
              <a:srgbClr val="000000">
                <a:alpha val="70000"/>
              </a:srgbClr>
            </a:outerShdw>
          </a:effec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MeterSphere 性能测试核心设计"/>
          <p:cNvSpPr txBox="1"/>
          <p:nvPr/>
        </p:nvSpPr>
        <p:spPr>
          <a:xfrm>
            <a:off x="6443345" y="1526272"/>
            <a:ext cx="1149731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性能测试核心设计</a:t>
            </a:r>
            <a:endParaRPr>
              <a:latin typeface="方正黑体简体" panose="02010601030101010101" charset="-122"/>
              <a:ea typeface="方正黑体简体" panose="02010601030101010101" charset="-122"/>
              <a:cs typeface="方正黑体简体" panose="02010601030101010101" charset="-122"/>
            </a:endParaRPr>
          </a:p>
        </p:txBody>
      </p:sp>
      <p:sp>
        <p:nvSpPr>
          <p:cNvPr id="946"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948" name="主机集群环境"/>
          <p:cNvSpPr/>
          <p:nvPr/>
        </p:nvSpPr>
        <p:spPr>
          <a:xfrm>
            <a:off x="2239303"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主机集群环境</a:t>
            </a:r>
          </a:p>
        </p:txBody>
      </p:sp>
      <p:sp>
        <p:nvSpPr>
          <p:cNvPr id="949" name="基础层：性能测试环境"/>
          <p:cNvSpPr/>
          <p:nvPr/>
        </p:nvSpPr>
        <p:spPr>
          <a:xfrm>
            <a:off x="2239303" y="9501671"/>
            <a:ext cx="12589744"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基础层：性能测试环境</a:t>
            </a:r>
          </a:p>
        </p:txBody>
      </p:sp>
      <p:sp>
        <p:nvSpPr>
          <p:cNvPr id="950" name="核心层：性能测试脚本"/>
          <p:cNvSpPr/>
          <p:nvPr/>
        </p:nvSpPr>
        <p:spPr>
          <a:xfrm>
            <a:off x="2239303" y="6673911"/>
            <a:ext cx="12589744" cy="1270001"/>
          </a:xfrm>
          <a:prstGeom prst="rect">
            <a:avLst/>
          </a:prstGeom>
          <a:solidFill>
            <a:schemeClr val="accent1">
              <a:lumOff val="-13549"/>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核心层：性能测试脚本</a:t>
            </a:r>
          </a:p>
        </p:txBody>
      </p:sp>
      <p:sp>
        <p:nvSpPr>
          <p:cNvPr id="951" name="展示层：性能测试报告"/>
          <p:cNvSpPr/>
          <p:nvPr/>
        </p:nvSpPr>
        <p:spPr>
          <a:xfrm>
            <a:off x="2239303" y="3846150"/>
            <a:ext cx="12589744"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展示层：性能测试报告</a:t>
            </a:r>
          </a:p>
        </p:txBody>
      </p:sp>
      <p:sp>
        <p:nvSpPr>
          <p:cNvPr id="952" name="容器集群环境"/>
          <p:cNvSpPr/>
          <p:nvPr/>
        </p:nvSpPr>
        <p:spPr>
          <a:xfrm>
            <a:off x="6446126"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容器集群环境</a:t>
            </a:r>
          </a:p>
        </p:txBody>
      </p:sp>
      <p:sp>
        <p:nvSpPr>
          <p:cNvPr id="953" name="IaaS 云环境"/>
          <p:cNvSpPr/>
          <p:nvPr/>
        </p:nvSpPr>
        <p:spPr>
          <a:xfrm>
            <a:off x="10652949" y="10806792"/>
            <a:ext cx="4176098" cy="1270001"/>
          </a:xfrm>
          <a:prstGeom prst="rect">
            <a:avLst/>
          </a:prstGeom>
          <a:solidFill>
            <a:srgbClr val="5E5E5E"/>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IaaS 云环境</a:t>
            </a:r>
          </a:p>
        </p:txBody>
      </p:sp>
      <p:sp>
        <p:nvSpPr>
          <p:cNvPr id="954" name="压测文件管理"/>
          <p:cNvSpPr/>
          <p:nvPr/>
        </p:nvSpPr>
        <p:spPr>
          <a:xfrm>
            <a:off x="2239303" y="7979031"/>
            <a:ext cx="4176098" cy="1270001"/>
          </a:xfrm>
          <a:prstGeom prst="rect">
            <a:avLst/>
          </a:prstGeom>
          <a:solidFill>
            <a:schemeClr val="accent1">
              <a:lumOff val="-13549"/>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压测文件管理</a:t>
            </a:r>
          </a:p>
        </p:txBody>
      </p:sp>
      <p:sp>
        <p:nvSpPr>
          <p:cNvPr id="955" name="压测场景管理"/>
          <p:cNvSpPr/>
          <p:nvPr/>
        </p:nvSpPr>
        <p:spPr>
          <a:xfrm>
            <a:off x="6446126" y="7979031"/>
            <a:ext cx="4176098" cy="1270001"/>
          </a:xfrm>
          <a:prstGeom prst="rect">
            <a:avLst/>
          </a:prstGeom>
          <a:solidFill>
            <a:schemeClr val="accent1">
              <a:lumOff val="-13549"/>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压测场景管理</a:t>
            </a:r>
          </a:p>
        </p:txBody>
      </p:sp>
      <p:sp>
        <p:nvSpPr>
          <p:cNvPr id="956" name="压测模型管理"/>
          <p:cNvSpPr/>
          <p:nvPr/>
        </p:nvSpPr>
        <p:spPr>
          <a:xfrm>
            <a:off x="10652949" y="7979031"/>
            <a:ext cx="4176098" cy="1270001"/>
          </a:xfrm>
          <a:prstGeom prst="rect">
            <a:avLst/>
          </a:prstGeom>
          <a:solidFill>
            <a:schemeClr val="accent1">
              <a:lumOff val="-13549"/>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压测模型管理</a:t>
            </a:r>
          </a:p>
        </p:txBody>
      </p:sp>
      <p:sp>
        <p:nvSpPr>
          <p:cNvPr id="957" name="压测汇总报告"/>
          <p:cNvSpPr/>
          <p:nvPr/>
        </p:nvSpPr>
        <p:spPr>
          <a:xfrm>
            <a:off x="2239303"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压测汇总报告</a:t>
            </a:r>
          </a:p>
        </p:txBody>
      </p:sp>
      <p:sp>
        <p:nvSpPr>
          <p:cNvPr id="958" name="压测详细报告"/>
          <p:cNvSpPr/>
          <p:nvPr/>
        </p:nvSpPr>
        <p:spPr>
          <a:xfrm>
            <a:off x="6446126"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压测详细报告</a:t>
            </a:r>
          </a:p>
        </p:txBody>
      </p:sp>
      <p:sp>
        <p:nvSpPr>
          <p:cNvPr id="959" name="压测趋势图表"/>
          <p:cNvSpPr/>
          <p:nvPr/>
        </p:nvSpPr>
        <p:spPr>
          <a:xfrm>
            <a:off x="10652949" y="5151270"/>
            <a:ext cx="4176098" cy="1270001"/>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压测趋势图表</a:t>
            </a:r>
          </a:p>
        </p:txBody>
      </p:sp>
      <p:sp>
        <p:nvSpPr>
          <p:cNvPr id="960" name="压测监控"/>
          <p:cNvSpPr/>
          <p:nvPr/>
        </p:nvSpPr>
        <p:spPr>
          <a:xfrm>
            <a:off x="14964227" y="3846150"/>
            <a:ext cx="1273924" cy="8193940"/>
          </a:xfrm>
          <a:prstGeom prst="rect">
            <a:avLst/>
          </a:prstGeom>
          <a:solidFill>
            <a:schemeClr val="accent1">
              <a:lumOff val="-13549"/>
            </a:schemeClr>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压测监控</a:t>
            </a:r>
          </a:p>
        </p:txBody>
      </p:sp>
      <p:sp>
        <p:nvSpPr>
          <p:cNvPr id="961" name="性能测试报告…"/>
          <p:cNvSpPr txBox="1"/>
          <p:nvPr/>
        </p:nvSpPr>
        <p:spPr>
          <a:xfrm>
            <a:off x="16878546" y="4056348"/>
            <a:ext cx="5215436" cy="7773544"/>
          </a:xfrm>
          <a:prstGeom prst="rect">
            <a:avLst/>
          </a:prstGeom>
          <a:ln w="12700">
            <a:miter lim="400000"/>
          </a:ln>
        </p:spPr>
        <p:txBody>
          <a:bodyPr lIns="71437" tIns="71437" rIns="71437" bIns="71437" anchor="ctr">
            <a:spAutoFit/>
          </a:bodyPr>
          <a:lstStyle/>
          <a:p>
            <a:pPr algn="l" defTabSz="457200">
              <a:lnSpc>
                <a:spcPts val="6100"/>
              </a:lnSpc>
              <a:defRPr sz="3600" b="0">
                <a:solidFill>
                  <a:srgbClr val="783887"/>
                </a:solidFill>
              </a:defRPr>
            </a:pPr>
            <a:r>
              <a:t>性能测试报告</a:t>
            </a:r>
            <a:endParaRPr sz="1200"/>
          </a:p>
          <a:p>
            <a:pPr marL="416560" indent="-416560" algn="l" defTabSz="457200">
              <a:lnSpc>
                <a:spcPts val="5400"/>
              </a:lnSpc>
              <a:buSzPct val="145000"/>
              <a:buChar char="•"/>
              <a:defRPr sz="3000" b="0">
                <a:solidFill>
                  <a:srgbClr val="5E5E5E"/>
                </a:solidFill>
              </a:defRPr>
            </a:pPr>
            <a:r>
              <a:t>自动生成测试报告</a:t>
            </a:r>
          </a:p>
          <a:p>
            <a:pPr marL="416560" indent="-416560" algn="l" defTabSz="457200">
              <a:lnSpc>
                <a:spcPts val="5400"/>
              </a:lnSpc>
              <a:buSzPct val="145000"/>
              <a:buChar char="•"/>
              <a:defRPr sz="3000" b="0">
                <a:solidFill>
                  <a:srgbClr val="5E5E5E"/>
                </a:solidFill>
              </a:defRPr>
            </a:pPr>
            <a:r>
              <a:t>多次测试结果对比</a:t>
            </a:r>
          </a:p>
          <a:p>
            <a:pPr marL="416560" indent="-416560" algn="l" defTabSz="457200">
              <a:lnSpc>
                <a:spcPts val="5400"/>
              </a:lnSpc>
              <a:buSzPct val="145000"/>
              <a:buChar char="•"/>
              <a:defRPr sz="3000" b="0">
                <a:solidFill>
                  <a:srgbClr val="5E5E5E"/>
                </a:solidFill>
              </a:defRPr>
            </a:pPr>
            <a:r>
              <a:t>丰富的报告展示详情</a:t>
            </a:r>
          </a:p>
          <a:p>
            <a:pPr marL="416560" indent="-416560" algn="l" defTabSz="457200">
              <a:lnSpc>
                <a:spcPts val="5400"/>
              </a:lnSpc>
              <a:buSzPct val="145000"/>
              <a:buChar char="•"/>
              <a:defRPr sz="3000" b="0">
                <a:solidFill>
                  <a:srgbClr val="5E5E5E"/>
                </a:solidFill>
              </a:defRPr>
            </a:pPr>
            <a:r>
              <a:t>测试报告内容导出</a:t>
            </a:r>
          </a:p>
          <a:p>
            <a:pPr algn="l" defTabSz="457200">
              <a:lnSpc>
                <a:spcPts val="5400"/>
              </a:lnSpc>
              <a:defRPr sz="3000" b="0">
                <a:solidFill>
                  <a:srgbClr val="5E5E5E"/>
                </a:solidFill>
              </a:defRPr>
            </a:pPr>
          </a:p>
          <a:p>
            <a:pPr algn="l" defTabSz="457200">
              <a:lnSpc>
                <a:spcPts val="6100"/>
              </a:lnSpc>
              <a:defRPr sz="3600" b="0">
                <a:solidFill>
                  <a:srgbClr val="783887"/>
                </a:solidFill>
              </a:defRPr>
            </a:pPr>
            <a:r>
              <a:t>性能测试脚本</a:t>
            </a:r>
          </a:p>
          <a:p>
            <a:pPr marL="416560" indent="-416560" algn="l" defTabSz="457200">
              <a:lnSpc>
                <a:spcPts val="5400"/>
              </a:lnSpc>
              <a:buSzPct val="145000"/>
              <a:buChar char="•"/>
              <a:defRPr sz="3000" b="0">
                <a:solidFill>
                  <a:srgbClr val="5E5E5E"/>
                </a:solidFill>
              </a:defRPr>
            </a:pPr>
            <a:r>
              <a:t>完全兼容 JMeter 脚本</a:t>
            </a:r>
          </a:p>
          <a:p>
            <a:pPr marL="416560" indent="-416560" algn="l" defTabSz="457200">
              <a:lnSpc>
                <a:spcPts val="5400"/>
              </a:lnSpc>
              <a:buSzPct val="145000"/>
              <a:buChar char="•"/>
              <a:defRPr sz="3000" b="0">
                <a:solidFill>
                  <a:srgbClr val="5E5E5E"/>
                </a:solidFill>
              </a:defRPr>
            </a:pPr>
            <a:r>
              <a:t>自由上传测试依赖文件</a:t>
            </a:r>
          </a:p>
          <a:p>
            <a:pPr marL="416560" indent="-416560" algn="l" defTabSz="457200">
              <a:lnSpc>
                <a:spcPts val="5400"/>
              </a:lnSpc>
              <a:buSzPct val="145000"/>
              <a:buChar char="•"/>
              <a:defRPr sz="3000" b="0">
                <a:solidFill>
                  <a:srgbClr val="5E5E5E"/>
                </a:solidFill>
              </a:defRPr>
            </a:pPr>
            <a:r>
              <a:t>通过浏览器插件快速录制</a:t>
            </a:r>
          </a:p>
          <a:p>
            <a:pPr algn="l" defTabSz="457200">
              <a:lnSpc>
                <a:spcPts val="5400"/>
              </a:lnSpc>
              <a:defRPr sz="3000" b="0">
                <a:solidFill>
                  <a:srgbClr val="5E5E5E"/>
                </a:solidFill>
              </a:defRPr>
            </a:pPr>
          </a:p>
          <a:p>
            <a:pPr algn="l" defTabSz="457200">
              <a:lnSpc>
                <a:spcPts val="6100"/>
              </a:lnSpc>
              <a:defRPr sz="3600" b="0">
                <a:solidFill>
                  <a:srgbClr val="783887"/>
                </a:solidFill>
              </a:defRPr>
            </a:pPr>
            <a:r>
              <a:t>性能测试环境</a:t>
            </a:r>
          </a:p>
          <a:p>
            <a:pPr marL="416560" indent="-416560" algn="l" defTabSz="457200">
              <a:lnSpc>
                <a:spcPts val="5400"/>
              </a:lnSpc>
              <a:buSzPct val="145000"/>
              <a:buChar char="•"/>
              <a:defRPr sz="3000" b="0">
                <a:solidFill>
                  <a:srgbClr val="5E5E5E"/>
                </a:solidFill>
              </a:defRPr>
            </a:pPr>
            <a:r>
              <a:t>压测机统一管控</a:t>
            </a:r>
          </a:p>
          <a:p>
            <a:pPr marL="416560" indent="-416560" algn="l" defTabSz="457200">
              <a:lnSpc>
                <a:spcPts val="5400"/>
              </a:lnSpc>
              <a:buSzPct val="145000"/>
              <a:buChar char="•"/>
              <a:defRPr sz="3000">
                <a:solidFill>
                  <a:srgbClr val="5E5E5E"/>
                </a:solidFill>
              </a:defRPr>
            </a:pPr>
            <a:r>
              <a:rPr b="0"/>
              <a:t>分布式、大规模压测资源池</a:t>
            </a:r>
            <a:r>
              <a:rPr sz="1200"/>
              <a:t> </a:t>
            </a:r>
            <a:endParaRPr sz="1200"/>
          </a:p>
        </p:txBody>
      </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性能</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6" name="组合 47"/>
          <p:cNvGrpSpPr/>
          <p:nvPr/>
        </p:nvGrpSpPr>
        <p:grpSpPr>
          <a:xfrm>
            <a:off x="10150101" y="6867221"/>
            <a:ext cx="6684011" cy="2343786"/>
            <a:chOff x="0" y="0"/>
            <a:chExt cx="6684009" cy="2343785"/>
          </a:xfrm>
        </p:grpSpPr>
        <p:sp>
          <p:nvSpPr>
            <p:cNvPr id="963" name="矩形: 圆角 48"/>
            <p:cNvSpPr/>
            <p:nvPr/>
          </p:nvSpPr>
          <p:spPr>
            <a:xfrm>
              <a:off x="0" y="0"/>
              <a:ext cx="6684010" cy="2343786"/>
            </a:xfrm>
            <a:prstGeom prst="roundRect">
              <a:avLst>
                <a:gd name="adj" fmla="val 16667"/>
              </a:avLst>
            </a:prstGeom>
            <a:solidFill>
              <a:schemeClr val="accent4"/>
            </a:solidFill>
            <a:ln w="12700" cap="flat">
              <a:noFill/>
              <a:miter lim="400000"/>
            </a:ln>
            <a:effectLst/>
          </p:spPr>
          <p:txBody>
            <a:bodyPr wrap="square" lIns="71436" tIns="71436" rIns="71436" bIns="71436" numCol="1" anchor="ctr">
              <a:noAutofit/>
            </a:bodyPr>
            <a:lstStyle/>
            <a:p>
              <a:pPr defTabSz="821690">
                <a:defRPr>
                  <a:solidFill>
                    <a:srgbClr val="FFFFFF"/>
                  </a:solidFill>
                </a:defRPr>
              </a:pPr>
            </a:p>
          </p:txBody>
        </p:sp>
        <p:grpSp>
          <p:nvGrpSpPr>
            <p:cNvPr id="966" name="矩形 49"/>
            <p:cNvGrpSpPr/>
            <p:nvPr/>
          </p:nvGrpSpPr>
          <p:grpSpPr>
            <a:xfrm>
              <a:off x="379730" y="294640"/>
              <a:ext cx="2905125" cy="791211"/>
              <a:chOff x="0" y="0"/>
              <a:chExt cx="2905124" cy="791209"/>
            </a:xfrm>
          </p:grpSpPr>
          <p:sp>
            <p:nvSpPr>
              <p:cNvPr id="964"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65" name="JMeter-Pod-1"/>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JMeter-Pod-1</a:t>
                </a:r>
              </a:p>
            </p:txBody>
          </p:sp>
        </p:grpSp>
        <p:grpSp>
          <p:nvGrpSpPr>
            <p:cNvPr id="969" name="矩形 50"/>
            <p:cNvGrpSpPr/>
            <p:nvPr/>
          </p:nvGrpSpPr>
          <p:grpSpPr>
            <a:xfrm>
              <a:off x="3440429" y="294640"/>
              <a:ext cx="2905125" cy="791211"/>
              <a:chOff x="0" y="0"/>
              <a:chExt cx="2905124" cy="791209"/>
            </a:xfrm>
          </p:grpSpPr>
          <p:sp>
            <p:nvSpPr>
              <p:cNvPr id="967"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68" name="JMeter-Pod-2"/>
              <p:cNvSpPr txBox="1"/>
              <p:nvPr/>
            </p:nvSpPr>
            <p:spPr>
              <a:xfrm>
                <a:off x="45719" y="201040"/>
                <a:ext cx="2813686" cy="38913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defRPr>
                </a:lvl1pPr>
              </a:lstStyle>
              <a:p>
                <a:r>
                  <a:t>JMeter-Pod-2</a:t>
                </a:r>
              </a:p>
            </p:txBody>
          </p:sp>
        </p:grpSp>
        <p:grpSp>
          <p:nvGrpSpPr>
            <p:cNvPr id="972" name="矩形 51"/>
            <p:cNvGrpSpPr/>
            <p:nvPr/>
          </p:nvGrpSpPr>
          <p:grpSpPr>
            <a:xfrm>
              <a:off x="3440429" y="1252220"/>
              <a:ext cx="2905125" cy="791211"/>
              <a:chOff x="0" y="0"/>
              <a:chExt cx="2905124" cy="791209"/>
            </a:xfrm>
          </p:grpSpPr>
          <p:sp>
            <p:nvSpPr>
              <p:cNvPr id="970"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71" name="JMeter-Pod-N"/>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JMeter-Pod-N</a:t>
                </a:r>
              </a:p>
            </p:txBody>
          </p:sp>
        </p:grpSp>
        <p:grpSp>
          <p:nvGrpSpPr>
            <p:cNvPr id="975" name="矩形 52"/>
            <p:cNvGrpSpPr/>
            <p:nvPr/>
          </p:nvGrpSpPr>
          <p:grpSpPr>
            <a:xfrm>
              <a:off x="390525" y="1272540"/>
              <a:ext cx="2905125" cy="791211"/>
              <a:chOff x="0" y="0"/>
              <a:chExt cx="2905124" cy="791209"/>
            </a:xfrm>
          </p:grpSpPr>
          <p:sp>
            <p:nvSpPr>
              <p:cNvPr id="973"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74" name="JMeter-Pod-3"/>
              <p:cNvSpPr txBox="1"/>
              <p:nvPr/>
            </p:nvSpPr>
            <p:spPr>
              <a:xfrm>
                <a:off x="45719" y="203835"/>
                <a:ext cx="2813686" cy="383540"/>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JMeter-Pod-3</a:t>
                </a:r>
              </a:p>
            </p:txBody>
          </p:sp>
        </p:grpSp>
      </p:grpSp>
      <p:grpSp>
        <p:nvGrpSpPr>
          <p:cNvPr id="984" name="组合 53"/>
          <p:cNvGrpSpPr/>
          <p:nvPr/>
        </p:nvGrpSpPr>
        <p:grpSpPr>
          <a:xfrm>
            <a:off x="5444807" y="10006165"/>
            <a:ext cx="4572001" cy="756286"/>
            <a:chOff x="0" y="0"/>
            <a:chExt cx="4572000" cy="756284"/>
          </a:xfrm>
        </p:grpSpPr>
        <p:sp>
          <p:nvSpPr>
            <p:cNvPr id="977" name="矩形: 圆角 54"/>
            <p:cNvSpPr/>
            <p:nvPr/>
          </p:nvSpPr>
          <p:spPr>
            <a:xfrm>
              <a:off x="0" y="0"/>
              <a:ext cx="4572000" cy="756285"/>
            </a:xfrm>
            <a:prstGeom prst="roundRect">
              <a:avLst>
                <a:gd name="adj" fmla="val 16667"/>
              </a:avLst>
            </a:prstGeom>
            <a:solidFill>
              <a:schemeClr val="accent5"/>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978" name="矩形"/>
            <p:cNvSpPr/>
            <p:nvPr/>
          </p:nvSpPr>
          <p:spPr>
            <a:xfrm>
              <a:off x="86994"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800040101010101" charset="-122"/>
                  <a:ea typeface="Songti SC Bold" panose="02010800040101010101" charset="-122"/>
                  <a:cs typeface="Songti SC Bold" panose="02010800040101010101" charset="-122"/>
                  <a:sym typeface="Songti SC Bold" panose="02010800040101010101" charset="-122"/>
                </a:defRPr>
              </a:pPr>
            </a:p>
          </p:txBody>
        </p:sp>
        <p:sp>
          <p:nvSpPr>
            <p:cNvPr id="979" name="Kafka-1"/>
            <p:cNvSpPr txBox="1"/>
            <p:nvPr/>
          </p:nvSpPr>
          <p:spPr>
            <a:xfrm>
              <a:off x="132714" y="174307"/>
              <a:ext cx="1291592"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Kafka-1</a:t>
              </a:r>
            </a:p>
          </p:txBody>
        </p:sp>
        <p:sp>
          <p:nvSpPr>
            <p:cNvPr id="980" name="矩形"/>
            <p:cNvSpPr/>
            <p:nvPr/>
          </p:nvSpPr>
          <p:spPr>
            <a:xfrm>
              <a:off x="1593214"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800040101010101" charset="-122"/>
                  <a:ea typeface="Songti SC Bold" panose="02010800040101010101" charset="-122"/>
                  <a:cs typeface="Songti SC Bold" panose="02010800040101010101" charset="-122"/>
                  <a:sym typeface="Songti SC Bold" panose="02010800040101010101" charset="-122"/>
                </a:defRPr>
              </a:pPr>
            </a:p>
          </p:txBody>
        </p:sp>
        <p:sp>
          <p:nvSpPr>
            <p:cNvPr id="981" name="Kafka-2"/>
            <p:cNvSpPr txBox="1"/>
            <p:nvPr/>
          </p:nvSpPr>
          <p:spPr>
            <a:xfrm>
              <a:off x="1638935" y="174307"/>
              <a:ext cx="1291591"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Kafka-2</a:t>
              </a:r>
            </a:p>
          </p:txBody>
        </p:sp>
        <p:sp>
          <p:nvSpPr>
            <p:cNvPr id="982" name="矩形"/>
            <p:cNvSpPr/>
            <p:nvPr/>
          </p:nvSpPr>
          <p:spPr>
            <a:xfrm>
              <a:off x="3098800" y="102869"/>
              <a:ext cx="1383031" cy="526417"/>
            </a:xfrm>
            <a:prstGeom prst="rect">
              <a:avLst/>
            </a:prstGeom>
            <a:solidFill>
              <a:srgbClr val="DFDFDF"/>
            </a:solidFill>
            <a:ln w="12700" cap="flat">
              <a:noFill/>
              <a:miter lim="400000"/>
            </a:ln>
            <a:effectLst/>
          </p:spPr>
          <p:txBody>
            <a:bodyPr wrap="square" lIns="71436" tIns="71436" rIns="71436" bIns="71436" numCol="1" anchor="ctr">
              <a:noAutofit/>
            </a:bodyPr>
            <a:lstStyle/>
            <a:p>
              <a:pPr defTabSz="821690">
                <a:defRPr sz="2000" b="0">
                  <a:solidFill>
                    <a:srgbClr val="FFFFFF"/>
                  </a:solidFill>
                  <a:latin typeface="Songti SC Bold" panose="02010800040101010101" charset="-122"/>
                  <a:ea typeface="Songti SC Bold" panose="02010800040101010101" charset="-122"/>
                  <a:cs typeface="Songti SC Bold" panose="02010800040101010101" charset="-122"/>
                  <a:sym typeface="Songti SC Bold" panose="02010800040101010101" charset="-122"/>
                </a:defRPr>
              </a:pPr>
            </a:p>
          </p:txBody>
        </p:sp>
        <p:sp>
          <p:nvSpPr>
            <p:cNvPr id="983" name="Kafka-n"/>
            <p:cNvSpPr txBox="1"/>
            <p:nvPr/>
          </p:nvSpPr>
          <p:spPr>
            <a:xfrm>
              <a:off x="3144520" y="174307"/>
              <a:ext cx="1291591" cy="383541"/>
            </a:xfrm>
            <a:prstGeom prst="rect">
              <a:avLst/>
            </a:prstGeom>
            <a:noFill/>
            <a:ln w="12700" cap="flat">
              <a:noFill/>
              <a:miter lim="400000"/>
            </a:ln>
            <a:effectLst/>
          </p:spPr>
          <p:txBody>
            <a:bodyPr wrap="square" lIns="45719" tIns="45719" rIns="45719" bIns="45719" numCol="1" anchor="ctr">
              <a:spAutoFit/>
            </a:bodyPr>
            <a:lstStyle>
              <a:lvl1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Kafka-n</a:t>
              </a:r>
            </a:p>
          </p:txBody>
        </p:sp>
      </p:grpSp>
      <p:grpSp>
        <p:nvGrpSpPr>
          <p:cNvPr id="998" name="组合 61"/>
          <p:cNvGrpSpPr/>
          <p:nvPr/>
        </p:nvGrpSpPr>
        <p:grpSpPr>
          <a:xfrm>
            <a:off x="10230484" y="4351351"/>
            <a:ext cx="6684011" cy="2343786"/>
            <a:chOff x="0" y="0"/>
            <a:chExt cx="6684009" cy="2343785"/>
          </a:xfrm>
        </p:grpSpPr>
        <p:sp>
          <p:nvSpPr>
            <p:cNvPr id="985" name="矩形: 圆角 62"/>
            <p:cNvSpPr/>
            <p:nvPr/>
          </p:nvSpPr>
          <p:spPr>
            <a:xfrm>
              <a:off x="0" y="0"/>
              <a:ext cx="6684010" cy="2343786"/>
            </a:xfrm>
            <a:prstGeom prst="roundRect">
              <a:avLst>
                <a:gd name="adj" fmla="val 16667"/>
              </a:avLst>
            </a:prstGeom>
            <a:solidFill>
              <a:schemeClr val="accent4"/>
            </a:solidFill>
            <a:ln w="12700" cap="flat">
              <a:noFill/>
              <a:miter lim="400000"/>
            </a:ln>
            <a:effectLst/>
          </p:spPr>
          <p:txBody>
            <a:bodyPr wrap="square" lIns="71436" tIns="71436" rIns="71436" bIns="71436" numCol="1" anchor="ctr">
              <a:noAutofit/>
            </a:bodyPr>
            <a:lstStyle/>
            <a:p>
              <a:pPr defTabSz="821690">
                <a:defRPr>
                  <a:solidFill>
                    <a:srgbClr val="FFFFFF"/>
                  </a:solidFill>
                </a:defRPr>
              </a:pPr>
            </a:p>
          </p:txBody>
        </p:sp>
        <p:grpSp>
          <p:nvGrpSpPr>
            <p:cNvPr id="988" name="矩形 63"/>
            <p:cNvGrpSpPr/>
            <p:nvPr/>
          </p:nvGrpSpPr>
          <p:grpSpPr>
            <a:xfrm>
              <a:off x="379730" y="295275"/>
              <a:ext cx="2905125" cy="791211"/>
              <a:chOff x="0" y="0"/>
              <a:chExt cx="2905124" cy="791209"/>
            </a:xfrm>
          </p:grpSpPr>
          <p:sp>
            <p:nvSpPr>
              <p:cNvPr id="986"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87" name="主机-1…"/>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主机-1</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1" name="矩形 64"/>
            <p:cNvGrpSpPr/>
            <p:nvPr/>
          </p:nvGrpSpPr>
          <p:grpSpPr>
            <a:xfrm>
              <a:off x="3439795" y="295275"/>
              <a:ext cx="2905125" cy="791211"/>
              <a:chOff x="0" y="0"/>
              <a:chExt cx="2905124" cy="791209"/>
            </a:xfrm>
          </p:grpSpPr>
          <p:sp>
            <p:nvSpPr>
              <p:cNvPr id="989"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0" name="主机-2…"/>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主机-2</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4" name="矩形 65"/>
            <p:cNvGrpSpPr/>
            <p:nvPr/>
          </p:nvGrpSpPr>
          <p:grpSpPr>
            <a:xfrm>
              <a:off x="379730" y="1252855"/>
              <a:ext cx="2905125" cy="791211"/>
              <a:chOff x="0" y="0"/>
              <a:chExt cx="2905124" cy="791209"/>
            </a:xfrm>
          </p:grpSpPr>
          <p:sp>
            <p:nvSpPr>
              <p:cNvPr id="992"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3" name="主机-3…"/>
              <p:cNvSpPr txBox="1"/>
              <p:nvPr/>
            </p:nvSpPr>
            <p:spPr>
              <a:xfrm>
                <a:off x="45719" y="26034"/>
                <a:ext cx="2813686" cy="7391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主机-3</a:t>
                </a:r>
                <a:endParaRPr>
                  <a:solidFill>
                    <a:srgbClr val="FFFFFF"/>
                  </a:solidFill>
                </a:endParaRPr>
              </a:p>
              <a:p>
                <a:pPr defTabSz="821690">
                  <a:defRPr sz="2000" b="0">
                    <a:solidFill>
                      <a:srgbClr val="5E5E5E"/>
                    </a:solidFill>
                    <a:latin typeface="Trebuchet MS" panose="020B0603020202020204"/>
                    <a:ea typeface="Trebuchet MS" panose="020B0603020202020204"/>
                    <a:cs typeface="Trebuchet MS" panose="020B0603020202020204"/>
                    <a:sym typeface="Trebuchet MS" panose="020B0603020202020204"/>
                  </a:defRPr>
                </a:pPr>
                <a:r>
                  <a:t>Node-Controller</a:t>
                </a:r>
              </a:p>
            </p:txBody>
          </p:sp>
        </p:grpSp>
        <p:grpSp>
          <p:nvGrpSpPr>
            <p:cNvPr id="997" name="矩形 66"/>
            <p:cNvGrpSpPr/>
            <p:nvPr/>
          </p:nvGrpSpPr>
          <p:grpSpPr>
            <a:xfrm>
              <a:off x="3439795" y="1252855"/>
              <a:ext cx="2905125" cy="791211"/>
              <a:chOff x="0" y="0"/>
              <a:chExt cx="2905124" cy="791209"/>
            </a:xfrm>
          </p:grpSpPr>
          <p:sp>
            <p:nvSpPr>
              <p:cNvPr id="995" name="矩形"/>
              <p:cNvSpPr/>
              <p:nvPr/>
            </p:nvSpPr>
            <p:spPr>
              <a:xfrm>
                <a:off x="-1" y="0"/>
                <a:ext cx="2905126" cy="791210"/>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2000" b="0">
                    <a:latin typeface="Apple Braille" panose="05000000000000000000"/>
                    <a:ea typeface="Apple Braille" panose="05000000000000000000"/>
                    <a:cs typeface="Apple Braille" panose="05000000000000000000"/>
                    <a:sym typeface="Apple Braille" panose="05000000000000000000"/>
                  </a:defRPr>
                </a:pPr>
              </a:p>
            </p:txBody>
          </p:sp>
          <p:sp>
            <p:nvSpPr>
              <p:cNvPr id="996" name="主机-N…"/>
              <p:cNvSpPr txBox="1"/>
              <p:nvPr/>
            </p:nvSpPr>
            <p:spPr>
              <a:xfrm>
                <a:off x="45719" y="19684"/>
                <a:ext cx="2813686" cy="751841"/>
              </a:xfrm>
              <a:prstGeom prst="rect">
                <a:avLst/>
              </a:prstGeom>
              <a:noFill/>
              <a:ln w="12700" cap="flat">
                <a:noFill/>
                <a:miter lim="400000"/>
              </a:ln>
              <a:effectLst/>
            </p:spPr>
            <p:txBody>
              <a:bodyPr wrap="square" lIns="45719" tIns="45719" rIns="45719" bIns="45719" numCol="1" anchor="ctr">
                <a:spAutoFit/>
              </a:bodyPr>
              <a:lstStyle/>
              <a:p>
                <a:pPr defTabSz="821690">
                  <a:defRPr sz="2000" b="0">
                    <a:solidFill>
                      <a:srgbClr val="5E5E5E"/>
                    </a:solidFill>
                  </a:defRPr>
                </a:pPr>
                <a:r>
                  <a:t>主机-N</a:t>
                </a:r>
                <a:endParaRPr>
                  <a:solidFill>
                    <a:srgbClr val="FFFFFF"/>
                  </a:solidFill>
                </a:endParaRPr>
              </a:p>
              <a:p>
                <a:pPr defTabSz="821690">
                  <a:defRPr sz="2000" b="0">
                    <a:solidFill>
                      <a:srgbClr val="5E5E5E"/>
                    </a:solidFill>
                  </a:defRPr>
                </a:pPr>
                <a:r>
                  <a:t>Node-Controller</a:t>
                </a:r>
              </a:p>
            </p:txBody>
          </p:sp>
        </p:grpSp>
      </p:grpSp>
      <p:grpSp>
        <p:nvGrpSpPr>
          <p:cNvPr id="1003" name="流程图: 磁盘 67"/>
          <p:cNvGrpSpPr/>
          <p:nvPr/>
        </p:nvGrpSpPr>
        <p:grpSpPr>
          <a:xfrm>
            <a:off x="1342703" y="11069376"/>
            <a:ext cx="3115311" cy="2016001"/>
            <a:chOff x="0" y="0"/>
            <a:chExt cx="3115310" cy="2016000"/>
          </a:xfrm>
        </p:grpSpPr>
        <p:grpSp>
          <p:nvGrpSpPr>
            <p:cNvPr id="1001" name="成组"/>
            <p:cNvGrpSpPr/>
            <p:nvPr/>
          </p:nvGrpSpPr>
          <p:grpSpPr>
            <a:xfrm>
              <a:off x="-1" y="-1"/>
              <a:ext cx="3115312" cy="2016002"/>
              <a:chOff x="0" y="0"/>
              <a:chExt cx="3115310" cy="2016000"/>
            </a:xfrm>
          </p:grpSpPr>
          <p:sp>
            <p:nvSpPr>
              <p:cNvPr id="999" name="形状"/>
              <p:cNvSpPr/>
              <p:nvPr/>
            </p:nvSpPr>
            <p:spPr>
              <a:xfrm>
                <a:off x="-1" y="-1"/>
                <a:ext cx="3115312" cy="201600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007BD3"/>
                  </a:gs>
                  <a:gs pos="100000">
                    <a:srgbClr val="034373"/>
                  </a:gs>
                </a:gsLst>
                <a:lin ang="0" scaled="0"/>
              </a:gradFill>
              <a:ln w="12700" cap="flat">
                <a:noFill/>
                <a:miter lim="400000"/>
              </a:ln>
              <a:effectLst/>
            </p:spPr>
            <p:txBody>
              <a:bodyPr wrap="square" lIns="71436" tIns="71436" rIns="71436" bIns="71436" numCol="1" anchor="ctr">
                <a:noAutofit/>
              </a:bodyPr>
              <a:lstStyle/>
              <a:p>
                <a:pPr defTabSz="821690"/>
              </a:p>
            </p:txBody>
          </p:sp>
          <p:sp>
            <p:nvSpPr>
              <p:cNvPr id="1000" name="形状"/>
              <p:cNvSpPr/>
              <p:nvPr/>
            </p:nvSpPr>
            <p:spPr>
              <a:xfrm>
                <a:off x="-1" y="-1"/>
                <a:ext cx="3115312" cy="2016002"/>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2700" cap="flat">
                <a:solidFill>
                  <a:schemeClr val="accent1">
                    <a:lumOff val="-13549"/>
                  </a:schemeClr>
                </a:solidFill>
                <a:prstDash val="solid"/>
                <a:miter lim="400000"/>
              </a:ln>
              <a:effectLst/>
            </p:spPr>
            <p:txBody>
              <a:bodyPr wrap="square" lIns="71436" tIns="71436" rIns="71436" bIns="71436" numCol="1" anchor="ctr">
                <a:noAutofit/>
              </a:bodyPr>
              <a:lstStyle/>
              <a:p>
                <a:pPr defTabSz="821690"/>
              </a:p>
            </p:txBody>
          </p:sp>
        </p:grpSp>
        <p:sp>
          <p:nvSpPr>
            <p:cNvPr id="1002" name="MySQL…"/>
            <p:cNvSpPr txBox="1"/>
            <p:nvPr/>
          </p:nvSpPr>
          <p:spPr>
            <a:xfrm>
              <a:off x="6349" y="609263"/>
              <a:ext cx="3102612" cy="1133475"/>
            </a:xfrm>
            <a:prstGeom prst="rect">
              <a:avLst/>
            </a:prstGeom>
            <a:noFill/>
            <a:ln w="12700" cap="flat">
              <a:noFill/>
              <a:miter lim="400000"/>
            </a:ln>
            <a:effectLst/>
          </p:spPr>
          <p:txBody>
            <a:bodyPr wrap="square" lIns="71436" tIns="71436" rIns="71436" bIns="71436" numCol="1" anchor="ctr">
              <a:spAutoFit/>
            </a:bodyPr>
            <a:lstStyle/>
            <a:p>
              <a:pPr defTabSz="821690">
                <a:defRPr sz="3000" b="0">
                  <a:solidFill>
                    <a:srgbClr val="FFFFFF"/>
                  </a:solidFill>
                </a:defRPr>
              </a:pPr>
              <a:r>
                <a:t>MySQL</a:t>
              </a:r>
            </a:p>
            <a:p>
              <a:pPr defTabSz="821690">
                <a:defRPr sz="3000" b="0">
                  <a:solidFill>
                    <a:srgbClr val="FFFFFF"/>
                  </a:solidFill>
                </a:defRPr>
              </a:pPr>
              <a:r>
                <a:t>数据库</a:t>
              </a:r>
            </a:p>
          </p:txBody>
        </p:sp>
      </p:grpSp>
      <p:grpSp>
        <p:nvGrpSpPr>
          <p:cNvPr id="1011" name="组合 68"/>
          <p:cNvGrpSpPr/>
          <p:nvPr/>
        </p:nvGrpSpPr>
        <p:grpSpPr>
          <a:xfrm>
            <a:off x="5444807" y="10982047"/>
            <a:ext cx="4572001" cy="756286"/>
            <a:chOff x="0" y="0"/>
            <a:chExt cx="4572000" cy="756284"/>
          </a:xfrm>
        </p:grpSpPr>
        <p:sp>
          <p:nvSpPr>
            <p:cNvPr id="1004" name="矩形: 圆角 69"/>
            <p:cNvSpPr/>
            <p:nvPr/>
          </p:nvSpPr>
          <p:spPr>
            <a:xfrm>
              <a:off x="0" y="0"/>
              <a:ext cx="4572000" cy="756285"/>
            </a:xfrm>
            <a:prstGeom prst="roundRect">
              <a:avLst>
                <a:gd name="adj" fmla="val 16667"/>
              </a:avLst>
            </a:prstGeom>
            <a:solidFill>
              <a:schemeClr val="accent5"/>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p>
          </p:txBody>
        </p:sp>
        <p:sp>
          <p:nvSpPr>
            <p:cNvPr id="1005" name="矩形"/>
            <p:cNvSpPr/>
            <p:nvPr/>
          </p:nvSpPr>
          <p:spPr>
            <a:xfrm>
              <a:off x="73659" y="107949"/>
              <a:ext cx="1382396"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06" name="DS-1"/>
            <p:cNvSpPr txBox="1"/>
            <p:nvPr/>
          </p:nvSpPr>
          <p:spPr>
            <a:xfrm>
              <a:off x="73659" y="237490"/>
              <a:ext cx="1382396"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DS-1</a:t>
              </a:r>
            </a:p>
          </p:txBody>
        </p:sp>
        <p:sp>
          <p:nvSpPr>
            <p:cNvPr id="1007" name="矩形"/>
            <p:cNvSpPr/>
            <p:nvPr/>
          </p:nvSpPr>
          <p:spPr>
            <a:xfrm>
              <a:off x="1567180" y="107949"/>
              <a:ext cx="1382395"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08" name="DS-2"/>
            <p:cNvSpPr txBox="1"/>
            <p:nvPr/>
          </p:nvSpPr>
          <p:spPr>
            <a:xfrm>
              <a:off x="1567180" y="237490"/>
              <a:ext cx="1382395"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DS-2</a:t>
              </a:r>
            </a:p>
          </p:txBody>
        </p:sp>
        <p:sp>
          <p:nvSpPr>
            <p:cNvPr id="1009" name="矩形"/>
            <p:cNvSpPr/>
            <p:nvPr/>
          </p:nvSpPr>
          <p:spPr>
            <a:xfrm>
              <a:off x="3080385" y="109219"/>
              <a:ext cx="1382396" cy="525781"/>
            </a:xfrm>
            <a:prstGeom prst="rect">
              <a:avLst/>
            </a:prstGeom>
            <a:solidFill>
              <a:srgbClr val="D9D9D9"/>
            </a:solidFill>
            <a:ln w="12700" cap="flat">
              <a:noFill/>
              <a:miter lim="400000"/>
            </a:ln>
            <a:effectLst/>
          </p:spPr>
          <p:txBody>
            <a:bodyPr wrap="square" lIns="71436" tIns="71436" rIns="71436" bIns="71436" numCol="1" anchor="ctr">
              <a:noAutofit/>
            </a:bodyPr>
            <a:lstStyle/>
            <a:p>
              <a:pPr defTabSz="821690">
                <a:defRPr sz="1800">
                  <a:latin typeface="Trebuchet MS" panose="020B0603020202020204"/>
                  <a:ea typeface="Trebuchet MS" panose="020B0603020202020204"/>
                  <a:cs typeface="Trebuchet MS" panose="020B0603020202020204"/>
                  <a:sym typeface="Trebuchet MS" panose="020B0603020202020204"/>
                </a:defRPr>
              </a:pPr>
            </a:p>
          </p:txBody>
        </p:sp>
        <p:sp>
          <p:nvSpPr>
            <p:cNvPr id="1010" name="DS-n"/>
            <p:cNvSpPr txBox="1"/>
            <p:nvPr/>
          </p:nvSpPr>
          <p:spPr>
            <a:xfrm>
              <a:off x="3080385" y="238759"/>
              <a:ext cx="1382396" cy="266701"/>
            </a:xfrm>
            <a:prstGeom prst="rect">
              <a:avLst/>
            </a:prstGeom>
            <a:noFill/>
            <a:ln w="12700" cap="flat">
              <a:noFill/>
              <a:miter lim="400000"/>
            </a:ln>
            <a:effectLst/>
          </p:spPr>
          <p:txBody>
            <a:bodyPr wrap="square" lIns="0" tIns="0" rIns="0" bIns="0" numCol="1" anchor="ctr">
              <a:spAutoFit/>
            </a:bodyPr>
            <a:lstStyle>
              <a:lvl1pPr defTabSz="821690">
                <a:defRPr sz="18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DS-n</a:t>
              </a:r>
            </a:p>
          </p:txBody>
        </p:sp>
      </p:grpSp>
      <p:sp>
        <p:nvSpPr>
          <p:cNvPr id="1012" name="曲线连接符 54"/>
          <p:cNvSpPr/>
          <p:nvPr/>
        </p:nvSpPr>
        <p:spPr>
          <a:xfrm flipV="1">
            <a:off x="5186357" y="5187012"/>
            <a:ext cx="4980628" cy="16802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63500">
            <a:solidFill>
              <a:srgbClr val="000000"/>
            </a:solidFill>
            <a:miter lim="400000"/>
            <a:tailEnd type="triangle"/>
          </a:ln>
        </p:spPr>
        <p:txBody>
          <a:bodyPr lIns="71436" tIns="71436" rIns="71436" bIns="71436" anchor="ctr"/>
          <a:lstStyle/>
          <a:p>
            <a:pPr defTabSz="821690">
              <a:defRPr b="0">
                <a:solidFill>
                  <a:srgbClr val="5E5E5E"/>
                </a:solidFill>
                <a:latin typeface="+mn-lt"/>
                <a:ea typeface="+mn-ea"/>
                <a:cs typeface="+mn-cs"/>
                <a:sym typeface="Helvetica Neue Medium" panose="02000503000000020004"/>
              </a:defRPr>
            </a:pPr>
          </a:p>
        </p:txBody>
      </p:sp>
      <p:sp>
        <p:nvSpPr>
          <p:cNvPr id="1013" name="曲线连接符 56"/>
          <p:cNvSpPr/>
          <p:nvPr/>
        </p:nvSpPr>
        <p:spPr>
          <a:xfrm>
            <a:off x="5186357" y="6867221"/>
            <a:ext cx="5044128" cy="16916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63500">
            <a:solidFill>
              <a:srgbClr val="000000"/>
            </a:solidFill>
            <a:miter lim="400000"/>
            <a:tailEnd type="triangle"/>
          </a:ln>
        </p:spPr>
        <p:txBody>
          <a:bodyPr lIns="71436" tIns="71436" rIns="71436" bIns="71436" anchor="ctr"/>
          <a:lstStyle/>
          <a:p>
            <a:pPr defTabSz="821690">
              <a:defRPr b="0">
                <a:latin typeface="+mn-lt"/>
                <a:ea typeface="+mn-ea"/>
                <a:cs typeface="+mn-cs"/>
                <a:sym typeface="Helvetica Neue Medium" panose="02000503000000020004"/>
              </a:defRPr>
            </a:pPr>
          </a:p>
        </p:txBody>
      </p:sp>
      <p:sp>
        <p:nvSpPr>
          <p:cNvPr id="1046" name="肘形连接符 62"/>
          <p:cNvSpPr/>
          <p:nvPr/>
        </p:nvSpPr>
        <p:spPr>
          <a:xfrm>
            <a:off x="10016490" y="9210040"/>
            <a:ext cx="3474720" cy="11734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rgbClr val="808080"/>
            </a:solidFill>
            <a:miter lim="400000"/>
            <a:tailEnd type="triangle"/>
          </a:ln>
        </p:spPr>
        <p:txBody>
          <a:bodyPr/>
          <a:lstStyle/>
          <a:p/>
        </p:txBody>
      </p:sp>
      <p:sp>
        <p:nvSpPr>
          <p:cNvPr id="1047" name="肘形连接符 71"/>
          <p:cNvSpPr/>
          <p:nvPr/>
        </p:nvSpPr>
        <p:spPr>
          <a:xfrm>
            <a:off x="4464050" y="11737340"/>
            <a:ext cx="3266440" cy="3390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rgbClr val="808080"/>
            </a:solidFill>
            <a:miter lim="400000"/>
            <a:tailEnd type="triangle"/>
          </a:ln>
        </p:spPr>
        <p:txBody>
          <a:bodyPr/>
          <a:lstStyle/>
          <a:p/>
        </p:txBody>
      </p:sp>
      <p:sp>
        <p:nvSpPr>
          <p:cNvPr id="1016" name="直接箭头连接符 78"/>
          <p:cNvSpPr/>
          <p:nvPr/>
        </p:nvSpPr>
        <p:spPr>
          <a:xfrm>
            <a:off x="7730806" y="10762451"/>
            <a:ext cx="1" cy="253476"/>
          </a:xfrm>
          <a:prstGeom prst="line">
            <a:avLst/>
          </a:prstGeom>
          <a:ln w="25400">
            <a:solidFill>
              <a:srgbClr val="808080"/>
            </a:solidFill>
            <a:miter lim="400000"/>
            <a:tailEnd type="triangle"/>
          </a:ln>
        </p:spPr>
        <p:txBody>
          <a:bodyPr lIns="45718" tIns="45718" rIns="45718" bIns="45718"/>
          <a:lstStyle/>
          <a:p>
            <a:pPr defTabSz="821690">
              <a:defRPr b="0">
                <a:latin typeface="+mn-lt"/>
                <a:ea typeface="+mn-ea"/>
                <a:cs typeface="+mn-cs"/>
                <a:sym typeface="Helvetica Neue Medium" panose="02000503000000020004"/>
              </a:defRPr>
            </a:pPr>
          </a:p>
        </p:txBody>
      </p:sp>
      <p:sp>
        <p:nvSpPr>
          <p:cNvPr id="1017" name="文本框 81"/>
          <p:cNvSpPr txBox="1"/>
          <p:nvPr/>
        </p:nvSpPr>
        <p:spPr>
          <a:xfrm>
            <a:off x="8913516" y="12356162"/>
            <a:ext cx="3616984" cy="510541"/>
          </a:xfrm>
          <a:prstGeom prst="rect">
            <a:avLst/>
          </a:prstGeom>
          <a:ln w="12700">
            <a:miter lim="400000"/>
          </a:ln>
        </p:spPr>
        <p:txBody>
          <a:bodyPr lIns="45719" rIns="45719">
            <a:spAutoFit/>
          </a:bodyPr>
          <a:lstStyle/>
          <a:p>
            <a:pPr algn="l" defTabSz="821690">
              <a:defRPr sz="2400">
                <a:solidFill>
                  <a:srgbClr val="5E5E5E"/>
                </a:solidFill>
              </a:defRPr>
            </a:pPr>
            <a:r>
              <a:t>Data-Streaming 集群</a:t>
            </a:r>
          </a:p>
        </p:txBody>
      </p:sp>
      <p:sp>
        <p:nvSpPr>
          <p:cNvPr id="1018" name="文本框 82"/>
          <p:cNvSpPr txBox="1"/>
          <p:nvPr/>
        </p:nvSpPr>
        <p:spPr>
          <a:xfrm>
            <a:off x="10241118" y="10712388"/>
            <a:ext cx="1825626" cy="510541"/>
          </a:xfrm>
          <a:prstGeom prst="rect">
            <a:avLst/>
          </a:prstGeom>
          <a:ln w="12700">
            <a:miter lim="400000"/>
          </a:ln>
        </p:spPr>
        <p:txBody>
          <a:bodyPr lIns="45719" rIns="45719">
            <a:spAutoFit/>
          </a:bodyPr>
          <a:lstStyle/>
          <a:p>
            <a:pPr algn="l"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t>Kafka 集群</a:t>
            </a:r>
          </a:p>
        </p:txBody>
      </p:sp>
      <p:sp>
        <p:nvSpPr>
          <p:cNvPr id="1019" name="文本框 83"/>
          <p:cNvSpPr txBox="1"/>
          <p:nvPr/>
        </p:nvSpPr>
        <p:spPr>
          <a:xfrm>
            <a:off x="7654604" y="7582232"/>
            <a:ext cx="2677698" cy="472441"/>
          </a:xfrm>
          <a:prstGeom prst="rect">
            <a:avLst/>
          </a:prstGeom>
          <a:ln w="12700">
            <a:miter lim="400000"/>
          </a:ln>
        </p:spPr>
        <p:txBody>
          <a:bodyPr lIns="45719" rIns="45719">
            <a:spAutoFit/>
          </a:bodyPr>
          <a:lstStyle/>
          <a:p>
            <a:pPr defTabSz="821690">
              <a:defRPr sz="2200">
                <a:solidFill>
                  <a:srgbClr val="5E5E5E"/>
                </a:solidFill>
                <a:latin typeface="Trebuchet MS" panose="020B0603020202020204"/>
                <a:ea typeface="Trebuchet MS" panose="020B0603020202020204"/>
                <a:cs typeface="Trebuchet MS" panose="020B0603020202020204"/>
                <a:sym typeface="Trebuchet MS" panose="020B0603020202020204"/>
              </a:defRPr>
            </a:pPr>
            <a:r>
              <a:t>Kubernetes 集群</a:t>
            </a:r>
          </a:p>
        </p:txBody>
      </p:sp>
      <p:sp>
        <p:nvSpPr>
          <p:cNvPr id="1020" name="文本框 84"/>
          <p:cNvSpPr txBox="1"/>
          <p:nvPr/>
        </p:nvSpPr>
        <p:spPr>
          <a:xfrm>
            <a:off x="8060541" y="4415794"/>
            <a:ext cx="2127849" cy="510541"/>
          </a:xfrm>
          <a:prstGeom prst="rect">
            <a:avLst/>
          </a:prstGeom>
          <a:ln w="12700">
            <a:miter lim="400000"/>
          </a:ln>
        </p:spPr>
        <p:txBody>
          <a:bodyPr lIns="45719" rIns="45719">
            <a:spAutoFit/>
          </a:bodyPr>
          <a:lstStyle>
            <a:lvl1pPr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独立主机集群</a:t>
            </a:r>
          </a:p>
        </p:txBody>
      </p:sp>
      <p:sp>
        <p:nvSpPr>
          <p:cNvPr id="1021" name="文本框 85"/>
          <p:cNvSpPr txBox="1"/>
          <p:nvPr/>
        </p:nvSpPr>
        <p:spPr>
          <a:xfrm>
            <a:off x="4664693" y="5604207"/>
            <a:ext cx="3002091" cy="510541"/>
          </a:xfrm>
          <a:prstGeom prst="rect">
            <a:avLst/>
          </a:prstGeom>
          <a:ln w="12700">
            <a:miter lim="400000"/>
          </a:ln>
        </p:spPr>
        <p:txBody>
          <a:bodyPr lIns="45719" rIns="45719">
            <a:spAutoFit/>
          </a:bodyPr>
          <a:lstStyle>
            <a:lvl1pPr defTabSz="821690">
              <a:defRPr sz="24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多压测任务同时下发</a:t>
            </a:r>
          </a:p>
        </p:txBody>
      </p:sp>
      <p:sp>
        <p:nvSpPr>
          <p:cNvPr id="1022" name="文本框 87"/>
          <p:cNvSpPr txBox="1"/>
          <p:nvPr/>
        </p:nvSpPr>
        <p:spPr>
          <a:xfrm>
            <a:off x="7083742" y="9270379"/>
            <a:ext cx="4227830" cy="510541"/>
          </a:xfrm>
          <a:prstGeom prst="rect">
            <a:avLst/>
          </a:prstGeom>
          <a:ln w="12700">
            <a:miter lim="400000"/>
          </a:ln>
        </p:spPr>
        <p:txBody>
          <a:bodyPr lIns="45719" rIns="45719">
            <a:spAutoFit/>
          </a:bodyPr>
          <a:lstStyle/>
          <a:p>
            <a:pPr defTabSz="821690">
              <a:defRPr sz="2400" b="0">
                <a:solidFill>
                  <a:srgbClr val="5E5E5E"/>
                </a:solidFill>
                <a:latin typeface="Apple Braille Outline 6 Dot" panose="05000000000000000000"/>
                <a:ea typeface="Apple Braille Outline 6 Dot" panose="05000000000000000000"/>
                <a:cs typeface="Apple Braille Outline 6 Dot" panose="05000000000000000000"/>
                <a:sym typeface="Apple Braille Outline 6 Dot" panose="05000000000000000000"/>
              </a:defRPr>
            </a:pPr>
            <a:r>
              <a:t>结果日志回传 Kafka</a:t>
            </a:r>
          </a:p>
        </p:txBody>
      </p:sp>
      <p:sp>
        <p:nvSpPr>
          <p:cNvPr id="1023" name="文本框 88"/>
          <p:cNvSpPr txBox="1"/>
          <p:nvPr/>
        </p:nvSpPr>
        <p:spPr>
          <a:xfrm>
            <a:off x="9315648" y="11791977"/>
            <a:ext cx="4329044" cy="510541"/>
          </a:xfrm>
          <a:prstGeom prst="rect">
            <a:avLst/>
          </a:prstGeom>
          <a:ln w="12700">
            <a:miter lim="400000"/>
          </a:ln>
        </p:spPr>
        <p:txBody>
          <a:bodyPr lIns="45719" rIns="45719">
            <a:spAutoFit/>
          </a:bodyPr>
          <a:lstStyle/>
          <a:p>
            <a:pPr defTabSz="821690">
              <a:defRPr sz="2400" b="0">
                <a:solidFill>
                  <a:srgbClr val="5E5E5E"/>
                </a:solidFill>
              </a:defRPr>
            </a:pPr>
            <a:r>
              <a:t>Data-Streaming  消费 Kafka</a:t>
            </a:r>
          </a:p>
        </p:txBody>
      </p:sp>
      <p:sp>
        <p:nvSpPr>
          <p:cNvPr id="1024" name="文本框 89"/>
          <p:cNvSpPr txBox="1"/>
          <p:nvPr/>
        </p:nvSpPr>
        <p:spPr>
          <a:xfrm>
            <a:off x="4647027" y="12479028"/>
            <a:ext cx="3224500" cy="929641"/>
          </a:xfrm>
          <a:prstGeom prst="rect">
            <a:avLst/>
          </a:prstGeom>
          <a:ln w="12700">
            <a:miter lim="400000"/>
          </a:ln>
        </p:spPr>
        <p:txBody>
          <a:bodyPr lIns="45719" rIns="45719">
            <a:spAutoFit/>
          </a:bodyPr>
          <a:lstStyle/>
          <a:p>
            <a:pPr defTabSz="821690">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t>Data-Streaming 计算后的数据落库</a:t>
            </a:r>
          </a:p>
        </p:txBody>
      </p:sp>
      <p:sp>
        <p:nvSpPr>
          <p:cNvPr id="1025" name="文本框 90"/>
          <p:cNvSpPr txBox="1"/>
          <p:nvPr/>
        </p:nvSpPr>
        <p:spPr>
          <a:xfrm>
            <a:off x="19390498" y="5342370"/>
            <a:ext cx="2436272" cy="726441"/>
          </a:xfrm>
          <a:prstGeom prst="rect">
            <a:avLst/>
          </a:prstGeom>
          <a:ln w="12700">
            <a:miter lim="400000"/>
          </a:ln>
        </p:spPr>
        <p:txBody>
          <a:bodyPr lIns="45719" rIns="45719">
            <a:spAutoFit/>
          </a:bodyPr>
          <a:lstStyle>
            <a:lvl1pPr algn="l" defTabSz="821690">
              <a:defRPr sz="36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被压测系统</a:t>
            </a:r>
          </a:p>
        </p:txBody>
      </p:sp>
      <p:sp>
        <p:nvSpPr>
          <p:cNvPr id="1026" name="文本框 91"/>
          <p:cNvSpPr txBox="1"/>
          <p:nvPr/>
        </p:nvSpPr>
        <p:spPr>
          <a:xfrm>
            <a:off x="19389862" y="7634720"/>
            <a:ext cx="2437544" cy="726441"/>
          </a:xfrm>
          <a:prstGeom prst="rect">
            <a:avLst/>
          </a:prstGeom>
          <a:ln w="12700">
            <a:miter lim="400000"/>
          </a:ln>
        </p:spPr>
        <p:txBody>
          <a:bodyPr lIns="45719" rIns="45719">
            <a:spAutoFit/>
          </a:bodyPr>
          <a:lstStyle>
            <a:lvl1pPr algn="l" defTabSz="821690">
              <a:defRPr sz="360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被压测系统</a:t>
            </a:r>
          </a:p>
        </p:txBody>
      </p:sp>
      <p:sp>
        <p:nvSpPr>
          <p:cNvPr id="1027" name="文本框 92"/>
          <p:cNvSpPr txBox="1"/>
          <p:nvPr/>
        </p:nvSpPr>
        <p:spPr>
          <a:xfrm>
            <a:off x="418367" y="8800479"/>
            <a:ext cx="2436272" cy="929641"/>
          </a:xfrm>
          <a:prstGeom prst="rect">
            <a:avLst/>
          </a:prstGeom>
          <a:ln w="12700">
            <a:miter lim="400000"/>
          </a:ln>
        </p:spPr>
        <p:txBody>
          <a:bodyPr lIns="45719" rIns="45719">
            <a:spAutoFit/>
          </a:bodyPr>
          <a:lstStyle/>
          <a:p>
            <a:pPr defTabSz="821690">
              <a:defRPr sz="2400">
                <a:solidFill>
                  <a:srgbClr val="5E5E5E"/>
                </a:solidFill>
              </a:defRPr>
            </a:pPr>
            <a:r>
              <a:t>性能测试报告</a:t>
            </a:r>
          </a:p>
          <a:p>
            <a:pPr defTabSz="821690">
              <a:defRPr sz="2400">
                <a:solidFill>
                  <a:srgbClr val="5E5E5E"/>
                </a:solidFill>
              </a:defRPr>
            </a:pPr>
            <a:r>
              <a:t>实时展示</a:t>
            </a:r>
          </a:p>
        </p:txBody>
      </p:sp>
      <p:sp>
        <p:nvSpPr>
          <p:cNvPr id="1048" name="直接箭头连接符 93"/>
          <p:cNvSpPr/>
          <p:nvPr/>
        </p:nvSpPr>
        <p:spPr>
          <a:xfrm>
            <a:off x="2900358" y="6867221"/>
            <a:ext cx="1" cy="4195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tailEnd type="triangle"/>
          </a:ln>
        </p:spPr>
        <p:txBody>
          <a:bodyPr/>
          <a:lstStyle/>
          <a:p/>
        </p:txBody>
      </p:sp>
      <p:sp>
        <p:nvSpPr>
          <p:cNvPr id="1029" name="文本框 94"/>
          <p:cNvSpPr txBox="1"/>
          <p:nvPr/>
        </p:nvSpPr>
        <p:spPr>
          <a:xfrm>
            <a:off x="14234297" y="10839755"/>
            <a:ext cx="9167364" cy="1571625"/>
          </a:xfrm>
          <a:prstGeom prst="rect">
            <a:avLst/>
          </a:prstGeom>
          <a:ln w="12700">
            <a:miter lim="400000"/>
          </a:ln>
        </p:spPr>
        <p:txBody>
          <a:bodyPr lIns="71436" tIns="71436" rIns="71436" bIns="71436" anchor="ctr">
            <a:spAutoFit/>
          </a:bodyPr>
          <a:lstStyle/>
          <a:p>
            <a:pPr defTabSz="821690">
              <a:lnSpc>
                <a:spcPct val="150000"/>
              </a:lnSpc>
              <a:defRPr b="0">
                <a:solidFill>
                  <a:srgbClr val="5E5E5E"/>
                </a:solidFill>
                <a:latin typeface="Trebuchet MS" panose="020B0603020202020204"/>
                <a:ea typeface="Trebuchet MS" panose="020B0603020202020204"/>
                <a:cs typeface="Trebuchet MS" panose="020B0603020202020204"/>
                <a:sym typeface="Trebuchet MS" panose="020B0603020202020204"/>
              </a:defRPr>
            </a:pPr>
            <a:r>
              <a:t>解决原生 JMeter 主从方案问题。所有节点都可以弹性扩展，支持几千、几万甚至百万并发压测。</a:t>
            </a:r>
          </a:p>
        </p:txBody>
      </p:sp>
      <p:grpSp>
        <p:nvGrpSpPr>
          <p:cNvPr id="1032" name="矩形 55"/>
          <p:cNvGrpSpPr/>
          <p:nvPr/>
        </p:nvGrpSpPr>
        <p:grpSpPr>
          <a:xfrm>
            <a:off x="1092187" y="3876685"/>
            <a:ext cx="3616985" cy="949335"/>
            <a:chOff x="0" y="0"/>
            <a:chExt cx="3616983" cy="949334"/>
          </a:xfrm>
        </p:grpSpPr>
        <p:sp>
          <p:nvSpPr>
            <p:cNvPr id="1030" name="矩形"/>
            <p:cNvSpPr/>
            <p:nvPr/>
          </p:nvSpPr>
          <p:spPr>
            <a:xfrm>
              <a:off x="-1" y="-1"/>
              <a:ext cx="3616985" cy="949336"/>
            </a:xfrm>
            <a:prstGeom prst="rect">
              <a:avLst/>
            </a:prstGeom>
            <a:solidFill>
              <a:srgbClr val="0B7468"/>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1031" name="Prometheus"/>
            <p:cNvSpPr txBox="1"/>
            <p:nvPr/>
          </p:nvSpPr>
          <p:spPr>
            <a:xfrm>
              <a:off x="45719" y="193336"/>
              <a:ext cx="3525544" cy="562662"/>
            </a:xfrm>
            <a:prstGeom prst="rect">
              <a:avLst/>
            </a:prstGeom>
            <a:noFill/>
            <a:ln w="12700" cap="flat">
              <a:noFill/>
              <a:miter lim="400000"/>
            </a:ln>
            <a:effectLst/>
          </p:spPr>
          <p:txBody>
            <a:bodyPr wrap="square" lIns="45719" tIns="45719" rIns="45719" bIns="45719" numCol="1" anchor="ctr">
              <a:spAutoFit/>
            </a:bodyPr>
            <a:lstStyle>
              <a:lvl1pPr defTabSz="821690">
                <a:defRPr b="0">
                  <a:solidFill>
                    <a:srgbClr val="FFFFFF"/>
                  </a:solidFill>
                </a:defRPr>
              </a:lvl1pPr>
            </a:lstStyle>
            <a:p>
              <a:r>
                <a:t>Prometheus</a:t>
              </a:r>
            </a:p>
          </p:txBody>
        </p:sp>
      </p:grpSp>
      <p:sp>
        <p:nvSpPr>
          <p:cNvPr id="1049" name="直接箭头连接符 18"/>
          <p:cNvSpPr/>
          <p:nvPr/>
        </p:nvSpPr>
        <p:spPr>
          <a:xfrm>
            <a:off x="2900357" y="4826010"/>
            <a:ext cx="262" cy="2041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25400">
            <a:solidFill>
              <a:srgbClr val="000000"/>
            </a:solidFill>
            <a:miter lim="400000"/>
            <a:tailEnd type="triangle"/>
          </a:ln>
        </p:spPr>
        <p:txBody>
          <a:bodyPr/>
          <a:lstStyle/>
          <a:p/>
        </p:txBody>
      </p:sp>
      <p:sp>
        <p:nvSpPr>
          <p:cNvPr id="1034" name="文本框 95"/>
          <p:cNvSpPr txBox="1"/>
          <p:nvPr/>
        </p:nvSpPr>
        <p:spPr>
          <a:xfrm>
            <a:off x="570767" y="5133021"/>
            <a:ext cx="2019138" cy="929641"/>
          </a:xfrm>
          <a:prstGeom prst="rect">
            <a:avLst/>
          </a:prstGeom>
          <a:ln w="12700">
            <a:miter lim="400000"/>
          </a:ln>
        </p:spPr>
        <p:txBody>
          <a:bodyPr lIns="45719" rIns="45719">
            <a:spAutoFit/>
          </a:bodyPr>
          <a:lstStyle>
            <a:lvl1pPr defTabSz="821690">
              <a:defRPr sz="2400">
                <a:solidFill>
                  <a:srgbClr val="5E5E5E"/>
                </a:solidFill>
              </a:defRPr>
            </a:lvl1pPr>
          </a:lstStyle>
          <a:p>
            <a:r>
              <a:t>监控数据实时展示</a:t>
            </a:r>
          </a:p>
        </p:txBody>
      </p:sp>
      <p:sp>
        <p:nvSpPr>
          <p:cNvPr id="1035" name="矩形 20"/>
          <p:cNvSpPr/>
          <p:nvPr/>
        </p:nvSpPr>
        <p:spPr>
          <a:xfrm>
            <a:off x="19075810" y="4826018"/>
            <a:ext cx="2941508" cy="4031612"/>
          </a:xfrm>
          <a:prstGeom prst="rect">
            <a:avLst/>
          </a:prstGeom>
          <a:ln w="12700">
            <a:solidFill>
              <a:srgbClr val="000000"/>
            </a:solidFill>
            <a:prstDash val="dashDot"/>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1050" name="连接符: 肘形 22"/>
          <p:cNvSpPr/>
          <p:nvPr/>
        </p:nvSpPr>
        <p:spPr>
          <a:xfrm>
            <a:off x="2899410" y="3252470"/>
            <a:ext cx="17646651" cy="15671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8594"/>
                </a:lnTo>
              </a:path>
            </a:pathLst>
          </a:custGeom>
          <a:ln w="25400">
            <a:solidFill>
              <a:srgbClr val="000000"/>
            </a:solidFill>
            <a:miter lim="400000"/>
            <a:tailEnd type="triangle"/>
          </a:ln>
        </p:spPr>
        <p:txBody>
          <a:bodyPr/>
          <a:lstStyle/>
          <a:p/>
        </p:txBody>
      </p:sp>
      <p:sp>
        <p:nvSpPr>
          <p:cNvPr id="1037" name="文本框 24"/>
          <p:cNvSpPr txBox="1"/>
          <p:nvPr/>
        </p:nvSpPr>
        <p:spPr>
          <a:xfrm>
            <a:off x="20449987" y="4057260"/>
            <a:ext cx="2095352" cy="510541"/>
          </a:xfrm>
          <a:prstGeom prst="rect">
            <a:avLst/>
          </a:prstGeom>
          <a:ln w="12700">
            <a:miter lim="400000"/>
          </a:ln>
        </p:spPr>
        <p:txBody>
          <a:bodyPr lIns="45719" rIns="45719">
            <a:spAutoFit/>
          </a:bodyPr>
          <a:lstStyle>
            <a:lvl1pPr defTabSz="821690">
              <a:defRPr sz="2400" b="0">
                <a:solidFill>
                  <a:srgbClr val="5E5E5E"/>
                </a:solidFill>
                <a:latin typeface="Apple Braille" panose="05000000000000000000"/>
                <a:ea typeface="Apple Braille" panose="05000000000000000000"/>
                <a:cs typeface="Apple Braille" panose="05000000000000000000"/>
                <a:sym typeface="Apple Braille" panose="05000000000000000000"/>
              </a:defRPr>
            </a:lvl1pPr>
          </a:lstStyle>
          <a:p>
            <a:pPr>
              <a:defRPr>
                <a:solidFill>
                  <a:srgbClr val="000000"/>
                </a:solidFill>
              </a:defRPr>
            </a:pPr>
            <a:r>
              <a:rPr>
                <a:solidFill>
                  <a:srgbClr val="5E5E5E"/>
                </a:solidFill>
              </a:rPr>
              <a:t>自定义监控</a:t>
            </a:r>
            <a:endParaRPr>
              <a:solidFill>
                <a:srgbClr val="5E5E5E"/>
              </a:solidFill>
            </a:endParaRPr>
          </a:p>
        </p:txBody>
      </p:sp>
      <p:sp>
        <p:nvSpPr>
          <p:cNvPr id="1038"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40" name="MeterSphere 大规模压测架构设计"/>
          <p:cNvSpPr txBox="1"/>
          <p:nvPr/>
        </p:nvSpPr>
        <p:spPr>
          <a:xfrm>
            <a:off x="0" y="1518012"/>
            <a:ext cx="24384001" cy="1166495"/>
          </a:xfrm>
          <a:prstGeom prst="rect">
            <a:avLst/>
          </a:prstGeom>
          <a:ln w="12700">
            <a:miter lim="400000"/>
          </a:ln>
        </p:spPr>
        <p:txBody>
          <a:bodyPr tIns="91439" bIns="91439">
            <a:spAutoFit/>
          </a:bodyPr>
          <a:lstStyle/>
          <a:p>
            <a:pPr defTabSz="1828800">
              <a:defRPr sz="6400">
                <a:solidFill>
                  <a:srgbClr val="5E5E5E"/>
                </a:solidFill>
                <a:latin typeface="Helvetica"/>
                <a:ea typeface="Helvetica"/>
                <a:cs typeface="Helvetica"/>
                <a:sym typeface="Helvetica"/>
              </a:defRPr>
            </a:pPr>
            <a:r>
              <a:rPr>
                <a:latin typeface="Times New Roman Bold" panose="02020603050405020304" charset="0"/>
                <a:ea typeface="方正黑体简体" panose="02010601030101010101" charset="-122"/>
                <a:cs typeface="Times New Roman Bold" panose="02020603050405020304" charset="0"/>
              </a:rPr>
              <a:t>MeterSphere </a:t>
            </a:r>
            <a:r>
              <a:rPr>
                <a:latin typeface="方正黑体简体" panose="02010601030101010101" charset="-122"/>
                <a:ea typeface="方正黑体简体" panose="02010601030101010101" charset="-122"/>
                <a:cs typeface="方正黑体简体" panose="02010601030101010101" charset="-122"/>
              </a:rPr>
              <a:t>大规模压测架构设计</a:t>
            </a:r>
            <a:endParaRPr>
              <a:latin typeface="方正黑体简体" panose="02010601030101010101" charset="-122"/>
              <a:ea typeface="方正黑体简体" panose="02010601030101010101" charset="-122"/>
              <a:cs typeface="方正黑体简体" panose="02010601030101010101" charset="-122"/>
            </a:endParaRPr>
          </a:p>
        </p:txBody>
      </p:sp>
      <p:sp>
        <p:nvSpPr>
          <p:cNvPr id="1041" name="箭头"/>
          <p:cNvSpPr/>
          <p:nvPr/>
        </p:nvSpPr>
        <p:spPr>
          <a:xfrm>
            <a:off x="17079165" y="5274236"/>
            <a:ext cx="1825626" cy="840512"/>
          </a:xfrm>
          <a:prstGeom prst="rightArrow">
            <a:avLst>
              <a:gd name="adj1" fmla="val 32000"/>
              <a:gd name="adj2" fmla="val 87435"/>
            </a:avLst>
          </a:prstGeom>
          <a:solidFill>
            <a:schemeClr val="accent1">
              <a:lumOff val="16847"/>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1042" name="箭头"/>
          <p:cNvSpPr/>
          <p:nvPr/>
        </p:nvSpPr>
        <p:spPr>
          <a:xfrm>
            <a:off x="17079165" y="7556744"/>
            <a:ext cx="1825626" cy="840511"/>
          </a:xfrm>
          <a:prstGeom prst="rightArrow">
            <a:avLst>
              <a:gd name="adj1" fmla="val 32000"/>
              <a:gd name="adj2" fmla="val 87435"/>
            </a:avLst>
          </a:prstGeom>
          <a:solidFill>
            <a:schemeClr val="accent1">
              <a:lumOff val="16847"/>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grpSp>
        <p:nvGrpSpPr>
          <p:cNvPr id="1045" name="成组"/>
          <p:cNvGrpSpPr/>
          <p:nvPr/>
        </p:nvGrpSpPr>
        <p:grpSpPr>
          <a:xfrm>
            <a:off x="614357" y="6273222"/>
            <a:ext cx="4572001" cy="1188001"/>
            <a:chOff x="0" y="0"/>
            <a:chExt cx="4572000" cy="1188000"/>
          </a:xfrm>
        </p:grpSpPr>
        <p:sp>
          <p:nvSpPr>
            <p:cNvPr id="1043" name="矩形"/>
            <p:cNvSpPr/>
            <p:nvPr/>
          </p:nvSpPr>
          <p:spPr>
            <a:xfrm>
              <a:off x="0" y="0"/>
              <a:ext cx="4572000" cy="1188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1044" name="MeterSphere 界面"/>
            <p:cNvSpPr txBox="1"/>
            <p:nvPr/>
          </p:nvSpPr>
          <p:spPr>
            <a:xfrm>
              <a:off x="45719" y="262529"/>
              <a:ext cx="4480561" cy="662941"/>
            </a:xfrm>
            <a:prstGeom prst="rect">
              <a:avLst/>
            </a:prstGeom>
            <a:noFill/>
            <a:ln w="12700" cap="flat">
              <a:noFill/>
              <a:miter lim="400000"/>
            </a:ln>
            <a:effectLst/>
          </p:spPr>
          <p:txBody>
            <a:bodyPr wrap="square" lIns="45719" tIns="45719" rIns="45719" bIns="45719" numCol="1" anchor="ctr">
              <a:spAutoFit/>
            </a:bodyPr>
            <a:lstStyle/>
            <a:p>
              <a:pPr defTabSz="821690">
                <a:defRPr b="0">
                  <a:solidFill>
                    <a:srgbClr val="FFFFFF"/>
                  </a:solidFill>
                </a:defRPr>
              </a:pPr>
              <a:r>
                <a:t>MeterSphere 界面</a:t>
              </a:r>
            </a:p>
          </p:txBody>
        </p:sp>
      </p:grpSp>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性能</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MeterSphere 的关键架构设计之二：团队协作及多租户模型"/>
          <p:cNvSpPr txBox="1"/>
          <p:nvPr/>
        </p:nvSpPr>
        <p:spPr>
          <a:xfrm>
            <a:off x="3" y="1528479"/>
            <a:ext cx="24383998" cy="1166495"/>
          </a:xfrm>
          <a:prstGeom prst="rect">
            <a:avLst/>
          </a:prstGeom>
          <a:ln w="12700">
            <a:miter lim="400000"/>
          </a:ln>
        </p:spPr>
        <p:txBody>
          <a:bodyPr lIns="91438" tIns="91438" rIns="91438" bIns="91438">
            <a:spAutoFit/>
          </a:bodyPr>
          <a:lstStyle/>
          <a:p>
            <a:pPr defTabSz="1828800">
              <a:defRPr sz="6400">
                <a:solidFill>
                  <a:srgbClr val="5E5E5E"/>
                </a:solidFill>
              </a:defRPr>
            </a:pPr>
            <a:r>
              <a:rPr>
                <a:latin typeface="Times New Roman Bold" panose="02020603050405020304" charset="0"/>
                <a:ea typeface="方正黑体简体" panose="02010601030101010101" charset="-122"/>
                <a:cs typeface="Times New Roman Bold"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性能测试截图</a:t>
            </a:r>
            <a:endParaRPr>
              <a:latin typeface="方正黑体简体" panose="02010601030101010101" charset="-122"/>
              <a:ea typeface="方正黑体简体" panose="02010601030101010101" charset="-122"/>
              <a:cs typeface="方正黑体简体" panose="02010601030101010101" charset="-122"/>
            </a:endParaRPr>
          </a:p>
        </p:txBody>
      </p:sp>
      <p:sp>
        <p:nvSpPr>
          <p:cNvPr id="1053" name="文本框 10"/>
          <p:cNvSpPr txBox="1"/>
          <p:nvPr/>
        </p:nvSpPr>
        <p:spPr>
          <a:xfrm>
            <a:off x="4216765" y="719124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a:defRPr b="0">
                <a:solidFill>
                  <a:srgbClr val="5E5E5E"/>
                </a:solidFill>
              </a:defRPr>
            </a:lvl1pPr>
          </a:lstStyle>
          <a:p>
            <a:r>
              <a:t>设置压测场景</a:t>
            </a:r>
          </a:p>
        </p:txBody>
      </p:sp>
      <p:sp>
        <p:nvSpPr>
          <p:cNvPr id="1054" name="文本框 12"/>
          <p:cNvSpPr txBox="1"/>
          <p:nvPr/>
        </p:nvSpPr>
        <p:spPr>
          <a:xfrm>
            <a:off x="4216765" y="1212532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2"/>
              <a:defRPr b="0">
                <a:solidFill>
                  <a:srgbClr val="5E5E5E"/>
                </a:solidFill>
              </a:defRPr>
            </a:lvl1pPr>
          </a:lstStyle>
          <a:p>
            <a:r>
              <a:t>设置压测模型</a:t>
            </a:r>
          </a:p>
        </p:txBody>
      </p:sp>
      <p:sp>
        <p:nvSpPr>
          <p:cNvPr id="1055" name="文本框 13"/>
          <p:cNvSpPr txBox="1"/>
          <p:nvPr/>
        </p:nvSpPr>
        <p:spPr>
          <a:xfrm>
            <a:off x="14670245" y="719124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3"/>
              <a:defRPr b="0">
                <a:solidFill>
                  <a:srgbClr val="5E5E5E"/>
                </a:solidFill>
              </a:defRPr>
            </a:lvl1pPr>
          </a:lstStyle>
          <a:p>
            <a:r>
              <a:t>实时压测趋势图表</a:t>
            </a:r>
          </a:p>
        </p:txBody>
      </p:sp>
      <p:sp>
        <p:nvSpPr>
          <p:cNvPr id="1056" name="文本框 14"/>
          <p:cNvSpPr txBox="1"/>
          <p:nvPr/>
        </p:nvSpPr>
        <p:spPr>
          <a:xfrm>
            <a:off x="14670245" y="12125327"/>
            <a:ext cx="4187953" cy="714375"/>
          </a:xfrm>
          <a:prstGeom prst="rect">
            <a:avLst/>
          </a:prstGeom>
          <a:ln w="12700">
            <a:miter lim="400000"/>
          </a:ln>
        </p:spPr>
        <p:txBody>
          <a:bodyPr lIns="71436" tIns="71436" rIns="71436" bIns="71436" anchor="ctr">
            <a:spAutoFit/>
          </a:bodyPr>
          <a:lstStyle>
            <a:lvl1pPr marL="514350" indent="-514350" defTabSz="821690">
              <a:buSzPct val="100000"/>
              <a:buAutoNum type="circleNumDbPlain" startAt="4"/>
              <a:defRPr b="0">
                <a:solidFill>
                  <a:srgbClr val="5E5E5E"/>
                </a:solidFill>
              </a:defRPr>
            </a:lvl1pPr>
          </a:lstStyle>
          <a:p>
            <a:r>
              <a:t>实时压测汇总数据</a:t>
            </a:r>
          </a:p>
        </p:txBody>
      </p:sp>
      <p:sp>
        <p:nvSpPr>
          <p:cNvPr id="1057" name="矩形"/>
          <p:cNvSpPr/>
          <p:nvPr/>
        </p:nvSpPr>
        <p:spPr>
          <a:xfrm>
            <a:off x="-21273" y="-19202"/>
            <a:ext cx="2836833" cy="264974"/>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pic>
        <p:nvPicPr>
          <p:cNvPr id="1059" name="图像" descr="/Users/lixuejun/Library/Containers/com.kingsoft.wpsoffice.mac/Data/tmp/picturecompress_20231211113827/output_68.pngoutput_68"/>
          <p:cNvPicPr>
            <a:picLocks noChangeAspect="1"/>
          </p:cNvPicPr>
          <p:nvPr/>
        </p:nvPicPr>
        <p:blipFill>
          <a:blip r:embed="rId1"/>
          <a:stretch>
            <a:fillRect/>
          </a:stretch>
        </p:blipFill>
        <p:spPr>
          <a:xfrm>
            <a:off x="1428880" y="3171278"/>
            <a:ext cx="9827224" cy="4050816"/>
          </a:xfrm>
          <a:prstGeom prst="rect">
            <a:avLst/>
          </a:prstGeom>
          <a:ln w="12700">
            <a:miter lim="400000"/>
            <a:headEnd/>
            <a:tailEnd/>
          </a:ln>
        </p:spPr>
      </p:pic>
      <p:pic>
        <p:nvPicPr>
          <p:cNvPr id="1060" name="图像" descr="/Users/lixuejun/Library/Containers/com.kingsoft.wpsoffice.mac/Data/tmp/picturecompress_20231211113827/output_69.pngoutput_69"/>
          <p:cNvPicPr>
            <a:picLocks noChangeAspect="1"/>
          </p:cNvPicPr>
          <p:nvPr/>
        </p:nvPicPr>
        <p:blipFill>
          <a:blip r:embed="rId2"/>
          <a:stretch>
            <a:fillRect/>
          </a:stretch>
        </p:blipFill>
        <p:spPr>
          <a:xfrm>
            <a:off x="1428880" y="7905621"/>
            <a:ext cx="9827224" cy="4215485"/>
          </a:xfrm>
          <a:prstGeom prst="rect">
            <a:avLst/>
          </a:prstGeom>
          <a:ln w="12700">
            <a:miter lim="400000"/>
            <a:headEnd/>
            <a:tailEnd/>
          </a:ln>
        </p:spPr>
      </p:pic>
      <p:pic>
        <p:nvPicPr>
          <p:cNvPr id="1061" name="图像" descr="/Users/lixuejun/Library/Containers/com.kingsoft.wpsoffice.mac/Data/tmp/picturecompress_20231211113827/output_70.pngoutput_70"/>
          <p:cNvPicPr>
            <a:picLocks noChangeAspect="1"/>
          </p:cNvPicPr>
          <p:nvPr/>
        </p:nvPicPr>
        <p:blipFill>
          <a:blip r:embed="rId3"/>
          <a:stretch>
            <a:fillRect/>
          </a:stretch>
        </p:blipFill>
        <p:spPr>
          <a:xfrm>
            <a:off x="12216765" y="3171190"/>
            <a:ext cx="10788015" cy="4050665"/>
          </a:xfrm>
          <a:prstGeom prst="rect">
            <a:avLst/>
          </a:prstGeom>
          <a:ln w="12700">
            <a:miter lim="400000"/>
            <a:headEnd/>
            <a:tailEnd/>
          </a:ln>
        </p:spPr>
      </p:pic>
      <p:pic>
        <p:nvPicPr>
          <p:cNvPr id="1062" name="图像" descr="/Users/lixuejun/Library/Containers/com.kingsoft.wpsoffice.mac/Data/tmp/picturecompress_20231211113827/output_71.pngoutput_71"/>
          <p:cNvPicPr>
            <a:picLocks noChangeAspect="1"/>
          </p:cNvPicPr>
          <p:nvPr/>
        </p:nvPicPr>
        <p:blipFill>
          <a:blip r:embed="rId4"/>
          <a:stretch>
            <a:fillRect/>
          </a:stretch>
        </p:blipFill>
        <p:spPr>
          <a:xfrm>
            <a:off x="12216965" y="7905622"/>
            <a:ext cx="10786944" cy="4219707"/>
          </a:xfrm>
          <a:prstGeom prst="rect">
            <a:avLst/>
          </a:prstGeom>
          <a:ln w="12700">
            <a:miter lim="400000"/>
            <a:headEnd/>
            <a:tailEnd/>
          </a:ln>
        </p:spPr>
      </p:pic>
      <p:sp>
        <p:nvSpPr>
          <p:cNvPr id="3" name="测试跟踪"/>
          <p:cNvSpPr txBox="1"/>
          <p:nvPr/>
        </p:nvSpPr>
        <p:spPr>
          <a:xfrm>
            <a:off x="0" y="245745"/>
            <a:ext cx="3342005"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sz="5400" b="0">
                <a:latin typeface="方正黑体简体" panose="02010601030101010101" charset="-122"/>
                <a:ea typeface="方正黑体简体" panose="02010601030101010101" charset="-122"/>
              </a:rPr>
              <a:t>性能</a:t>
            </a:r>
            <a:r>
              <a:rPr sz="5400" b="0">
                <a:latin typeface="方正黑体简体" panose="02010601030101010101" charset="-122"/>
                <a:ea typeface="方正黑体简体" panose="02010601030101010101" charset="-122"/>
              </a:rPr>
              <a:t>测试</a:t>
            </a:r>
            <a:endParaRPr sz="5400" b="0">
              <a:latin typeface="方正黑体简体" panose="02010601030101010101" charset="-122"/>
              <a:ea typeface="方正黑体简体" panose="02010601030101010101" charset="-122"/>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任务消息与服务集成机制"/>
          <p:cNvSpPr txBox="1"/>
          <p:nvPr/>
        </p:nvSpPr>
        <p:spPr>
          <a:xfrm>
            <a:off x="-192157" y="1530577"/>
            <a:ext cx="24405273" cy="1166495"/>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a:latin typeface="Times New Roman Regular" panose="02020603050405020304" charset="0"/>
                <a:ea typeface="方正黑体简体" panose="02010601030101010101" charset="-122"/>
                <a:cs typeface="Times New Roman Regular" panose="02020603050405020304" charset="0"/>
              </a:rPr>
              <a:t>MeterSphere</a:t>
            </a:r>
            <a:r>
              <a:rPr>
                <a:latin typeface="方正黑体简体" panose="02010601030101010101" charset="-122"/>
                <a:ea typeface="方正黑体简体" panose="02010601030101010101" charset="-122"/>
                <a:cs typeface="方正黑体简体" panose="02010601030101010101" charset="-122"/>
              </a:rPr>
              <a:t> 融入 DevOps 流水线实践</a:t>
            </a:r>
            <a:endParaRPr>
              <a:latin typeface="方正黑体简体" panose="02010601030101010101" charset="-122"/>
              <a:ea typeface="方正黑体简体" panose="02010601030101010101" charset="-122"/>
              <a:cs typeface="方正黑体简体" panose="02010601030101010101" charset="-122"/>
            </a:endParaRPr>
          </a:p>
        </p:txBody>
      </p:sp>
      <p:sp>
        <p:nvSpPr>
          <p:cNvPr id="1065" name="文本框 28"/>
          <p:cNvSpPr txBox="1"/>
          <p:nvPr/>
        </p:nvSpPr>
        <p:spPr>
          <a:xfrm>
            <a:off x="6551460" y="2796572"/>
            <a:ext cx="11281080" cy="777875"/>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t>- 将测试融入业务交付线，形成开发、测试、运维闭环 -</a:t>
            </a:r>
          </a:p>
        </p:txBody>
      </p:sp>
      <p:grpSp>
        <p:nvGrpSpPr>
          <p:cNvPr id="1111" name="组合 120"/>
          <p:cNvGrpSpPr/>
          <p:nvPr/>
        </p:nvGrpSpPr>
        <p:grpSpPr>
          <a:xfrm>
            <a:off x="10641831" y="4822827"/>
            <a:ext cx="12485616" cy="7146992"/>
            <a:chOff x="0" y="0"/>
            <a:chExt cx="12485614" cy="7146990"/>
          </a:xfrm>
        </p:grpSpPr>
        <p:sp>
          <p:nvSpPr>
            <p:cNvPr id="1066" name="形状"/>
            <p:cNvSpPr/>
            <p:nvPr/>
          </p:nvSpPr>
          <p:spPr>
            <a:xfrm>
              <a:off x="1694254" y="685530"/>
              <a:ext cx="721908" cy="1040359"/>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pic>
          <p:nvPicPr>
            <p:cNvPr id="1067" name="MeterSphere-紫色.png" descr="MeterSphere-紫色.png"/>
            <p:cNvPicPr>
              <a:picLocks noChangeAspect="1"/>
            </p:cNvPicPr>
            <p:nvPr/>
          </p:nvPicPr>
          <p:blipFill>
            <a:blip r:embed="rId1"/>
            <a:stretch>
              <a:fillRect/>
            </a:stretch>
          </p:blipFill>
          <p:spPr>
            <a:xfrm>
              <a:off x="3694930" y="3186391"/>
              <a:ext cx="5159288" cy="998431"/>
            </a:xfrm>
            <a:prstGeom prst="rect">
              <a:avLst/>
            </a:prstGeom>
            <a:ln w="12700" cap="flat">
              <a:noFill/>
              <a:miter lim="400000"/>
              <a:headEnd/>
              <a:tailEnd/>
            </a:ln>
            <a:effectLst/>
          </p:spPr>
        </p:pic>
        <p:sp>
          <p:nvSpPr>
            <p:cNvPr id="1068" name="矩形"/>
            <p:cNvSpPr/>
            <p:nvPr/>
          </p:nvSpPr>
          <p:spPr>
            <a:xfrm>
              <a:off x="1318039" y="651367"/>
              <a:ext cx="1474353" cy="1552903"/>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69" name="开发人员"/>
            <p:cNvSpPr txBox="1"/>
            <p:nvPr/>
          </p:nvSpPr>
          <p:spPr>
            <a:xfrm>
              <a:off x="1469429" y="1776787"/>
              <a:ext cx="1171575" cy="498474"/>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开发人员</a:t>
              </a:r>
            </a:p>
          </p:txBody>
        </p:sp>
        <p:sp>
          <p:nvSpPr>
            <p:cNvPr id="1070" name="缺陷管理"/>
            <p:cNvSpPr txBox="1"/>
            <p:nvPr/>
          </p:nvSpPr>
          <p:spPr>
            <a:xfrm>
              <a:off x="11131551" y="1302702"/>
              <a:ext cx="1171575" cy="854075"/>
            </a:xfrm>
            <a:prstGeom prst="rect">
              <a:avLst/>
            </a:prstGeom>
            <a:noFill/>
            <a:ln w="12700" cap="flat">
              <a:noFill/>
              <a:miter lim="400000"/>
            </a:ln>
            <a:effectLst/>
          </p:spPr>
          <p:txBody>
            <a:bodyPr wrap="none" lIns="71436" tIns="71436" rIns="71436" bIns="71436" numCol="1" anchor="ctr">
              <a:spAutoFit/>
            </a:bodyPr>
            <a:lstStyle/>
            <a:p>
              <a:pPr defTabSz="821690">
                <a:defRPr sz="2000" b="0">
                  <a:solidFill>
                    <a:srgbClr val="5E5E5E"/>
                  </a:solidFill>
                </a:defRPr>
              </a:pPr>
              <a:r>
                <a:t>需求缺陷</a:t>
              </a:r>
            </a:p>
            <a:p>
              <a:pPr defTabSz="821690">
                <a:defRPr sz="2000" b="0">
                  <a:solidFill>
                    <a:srgbClr val="5E5E5E"/>
                  </a:solidFill>
                </a:defRPr>
              </a:pPr>
              <a:r>
                <a:t>管理</a:t>
              </a:r>
            </a:p>
          </p:txBody>
        </p:sp>
        <p:sp>
          <p:nvSpPr>
            <p:cNvPr id="1071" name="形状"/>
            <p:cNvSpPr/>
            <p:nvPr/>
          </p:nvSpPr>
          <p:spPr>
            <a:xfrm>
              <a:off x="10641725" y="3291347"/>
              <a:ext cx="721908" cy="1040360"/>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72" name="测试人员"/>
            <p:cNvSpPr txBox="1"/>
            <p:nvPr/>
          </p:nvSpPr>
          <p:spPr>
            <a:xfrm>
              <a:off x="10438814" y="4364615"/>
              <a:ext cx="1171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测试人员</a:t>
              </a:r>
            </a:p>
          </p:txBody>
        </p:sp>
        <p:sp>
          <p:nvSpPr>
            <p:cNvPr id="1073" name="形状"/>
            <p:cNvSpPr/>
            <p:nvPr/>
          </p:nvSpPr>
          <p:spPr>
            <a:xfrm>
              <a:off x="1463658" y="4537119"/>
              <a:ext cx="721908" cy="1040359"/>
            </a:xfrm>
            <a:custGeom>
              <a:avLst/>
              <a:gdLst/>
              <a:ahLst/>
              <a:cxnLst>
                <a:cxn ang="0">
                  <a:pos x="wd2" y="hd2"/>
                </a:cxn>
                <a:cxn ang="5400000">
                  <a:pos x="wd2" y="hd2"/>
                </a:cxn>
                <a:cxn ang="10800000">
                  <a:pos x="wd2" y="hd2"/>
                </a:cxn>
                <a:cxn ang="16200000">
                  <a:pos x="wd2" y="hd2"/>
                </a:cxn>
              </a:cxnLst>
              <a:rect l="0" t="0" r="r" b="b"/>
              <a:pathLst>
                <a:path w="20867" h="20342" extrusionOk="0">
                  <a:moveTo>
                    <a:pt x="5396" y="5685"/>
                  </a:moveTo>
                  <a:cubicBezTo>
                    <a:pt x="5119" y="3949"/>
                    <a:pt x="5119" y="2406"/>
                    <a:pt x="5396" y="863"/>
                  </a:cubicBezTo>
                  <a:cubicBezTo>
                    <a:pt x="9827" y="-1258"/>
                    <a:pt x="12043" y="1249"/>
                    <a:pt x="15643" y="863"/>
                  </a:cubicBezTo>
                  <a:cubicBezTo>
                    <a:pt x="15919" y="2406"/>
                    <a:pt x="15919" y="4335"/>
                    <a:pt x="15366" y="5685"/>
                  </a:cubicBezTo>
                  <a:cubicBezTo>
                    <a:pt x="15366" y="6456"/>
                    <a:pt x="14812" y="7228"/>
                    <a:pt x="14258" y="7806"/>
                  </a:cubicBezTo>
                  <a:cubicBezTo>
                    <a:pt x="13150" y="8578"/>
                    <a:pt x="11766" y="8963"/>
                    <a:pt x="10381" y="8963"/>
                  </a:cubicBezTo>
                  <a:cubicBezTo>
                    <a:pt x="10381" y="8963"/>
                    <a:pt x="10381" y="8963"/>
                    <a:pt x="10381" y="8963"/>
                  </a:cubicBezTo>
                  <a:cubicBezTo>
                    <a:pt x="8996" y="8963"/>
                    <a:pt x="7612" y="8578"/>
                    <a:pt x="6781" y="7806"/>
                  </a:cubicBezTo>
                  <a:cubicBezTo>
                    <a:pt x="6227" y="7228"/>
                    <a:pt x="5673" y="6456"/>
                    <a:pt x="5396" y="5685"/>
                  </a:cubicBezTo>
                  <a:close/>
                  <a:moveTo>
                    <a:pt x="3181" y="19378"/>
                  </a:moveTo>
                  <a:cubicBezTo>
                    <a:pt x="18135" y="19378"/>
                    <a:pt x="18135" y="19378"/>
                    <a:pt x="18135" y="19378"/>
                  </a:cubicBezTo>
                  <a:cubicBezTo>
                    <a:pt x="17304" y="20342"/>
                    <a:pt x="17304" y="20342"/>
                    <a:pt x="17304" y="20342"/>
                  </a:cubicBezTo>
                  <a:cubicBezTo>
                    <a:pt x="4012" y="20342"/>
                    <a:pt x="4012" y="20342"/>
                    <a:pt x="4012" y="20342"/>
                  </a:cubicBezTo>
                  <a:cubicBezTo>
                    <a:pt x="3181" y="19378"/>
                    <a:pt x="3181" y="19378"/>
                    <a:pt x="3181" y="19378"/>
                  </a:cubicBezTo>
                  <a:close/>
                  <a:moveTo>
                    <a:pt x="18966" y="11663"/>
                  </a:moveTo>
                  <a:cubicBezTo>
                    <a:pt x="20627" y="16099"/>
                    <a:pt x="20627" y="16099"/>
                    <a:pt x="20627" y="16099"/>
                  </a:cubicBezTo>
                  <a:cubicBezTo>
                    <a:pt x="21181" y="17642"/>
                    <a:pt x="20904" y="18606"/>
                    <a:pt x="18412" y="18606"/>
                  </a:cubicBezTo>
                  <a:cubicBezTo>
                    <a:pt x="17858" y="18606"/>
                    <a:pt x="17858" y="18606"/>
                    <a:pt x="17858" y="18606"/>
                  </a:cubicBezTo>
                  <a:cubicBezTo>
                    <a:pt x="17858" y="12628"/>
                    <a:pt x="17858" y="12628"/>
                    <a:pt x="17858" y="12628"/>
                  </a:cubicBezTo>
                  <a:cubicBezTo>
                    <a:pt x="11212" y="12628"/>
                    <a:pt x="11212" y="12628"/>
                    <a:pt x="11212" y="12628"/>
                  </a:cubicBezTo>
                  <a:cubicBezTo>
                    <a:pt x="13150" y="9542"/>
                    <a:pt x="13150" y="9542"/>
                    <a:pt x="13150" y="9542"/>
                  </a:cubicBezTo>
                  <a:cubicBezTo>
                    <a:pt x="13704" y="9156"/>
                    <a:pt x="13704" y="9156"/>
                    <a:pt x="13704" y="9156"/>
                  </a:cubicBezTo>
                  <a:cubicBezTo>
                    <a:pt x="17581" y="9735"/>
                    <a:pt x="17581" y="9735"/>
                    <a:pt x="17581" y="9735"/>
                  </a:cubicBezTo>
                  <a:cubicBezTo>
                    <a:pt x="17858" y="9735"/>
                    <a:pt x="17858" y="9735"/>
                    <a:pt x="17858" y="9735"/>
                  </a:cubicBezTo>
                  <a:cubicBezTo>
                    <a:pt x="17858" y="9928"/>
                    <a:pt x="17858" y="9928"/>
                    <a:pt x="17858" y="9928"/>
                  </a:cubicBezTo>
                  <a:cubicBezTo>
                    <a:pt x="18412" y="10506"/>
                    <a:pt x="18689" y="11085"/>
                    <a:pt x="18966" y="11663"/>
                  </a:cubicBezTo>
                  <a:cubicBezTo>
                    <a:pt x="18966" y="11663"/>
                    <a:pt x="18966" y="11663"/>
                    <a:pt x="18966" y="11663"/>
                  </a:cubicBezTo>
                  <a:close/>
                  <a:moveTo>
                    <a:pt x="3458" y="18606"/>
                  </a:moveTo>
                  <a:cubicBezTo>
                    <a:pt x="2627" y="18606"/>
                    <a:pt x="2627" y="18606"/>
                    <a:pt x="2627" y="18606"/>
                  </a:cubicBezTo>
                  <a:cubicBezTo>
                    <a:pt x="-142" y="18606"/>
                    <a:pt x="-419" y="17642"/>
                    <a:pt x="412" y="16099"/>
                  </a:cubicBezTo>
                  <a:cubicBezTo>
                    <a:pt x="2073" y="11663"/>
                    <a:pt x="2073" y="11663"/>
                    <a:pt x="2073" y="11663"/>
                  </a:cubicBezTo>
                  <a:cubicBezTo>
                    <a:pt x="2073" y="10892"/>
                    <a:pt x="2627" y="10313"/>
                    <a:pt x="3458" y="9928"/>
                  </a:cubicBezTo>
                  <a:cubicBezTo>
                    <a:pt x="3458" y="9735"/>
                    <a:pt x="3458" y="9735"/>
                    <a:pt x="3458" y="9735"/>
                  </a:cubicBezTo>
                  <a:cubicBezTo>
                    <a:pt x="3458" y="9735"/>
                    <a:pt x="3458" y="9735"/>
                    <a:pt x="3458" y="9735"/>
                  </a:cubicBezTo>
                  <a:cubicBezTo>
                    <a:pt x="7335" y="9156"/>
                    <a:pt x="7335" y="9156"/>
                    <a:pt x="7335" y="9156"/>
                  </a:cubicBezTo>
                  <a:cubicBezTo>
                    <a:pt x="7889" y="9542"/>
                    <a:pt x="7889" y="9542"/>
                    <a:pt x="7889" y="9542"/>
                  </a:cubicBezTo>
                  <a:cubicBezTo>
                    <a:pt x="10104" y="12628"/>
                    <a:pt x="10104" y="12628"/>
                    <a:pt x="10104" y="12628"/>
                  </a:cubicBezTo>
                  <a:cubicBezTo>
                    <a:pt x="3458" y="12628"/>
                    <a:pt x="3458" y="12628"/>
                    <a:pt x="3458" y="12628"/>
                  </a:cubicBezTo>
                  <a:lnTo>
                    <a:pt x="3458" y="18606"/>
                  </a:lnTo>
                  <a:close/>
                </a:path>
              </a:pathLst>
            </a:custGeom>
            <a:solidFill>
              <a:srgbClr val="929292"/>
            </a:solidFill>
            <a:ln w="12700" cap="flat">
              <a:noFill/>
              <a:miter lim="400000"/>
            </a:ln>
            <a:effectLst/>
          </p:spPr>
          <p:txBody>
            <a:bodyPr wrap="square" lIns="71436" tIns="71436" rIns="71436" bIns="71436" numCol="1" anchor="t">
              <a:noAutofit/>
            </a:bodyPr>
            <a:lstStyle/>
            <a:p>
              <a:pPr algn="l" defTabSz="9144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74" name="矩形"/>
            <p:cNvSpPr/>
            <p:nvPr/>
          </p:nvSpPr>
          <p:spPr>
            <a:xfrm>
              <a:off x="1116044" y="4426844"/>
              <a:ext cx="1391165" cy="1680381"/>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75" name="运维人员"/>
            <p:cNvSpPr txBox="1"/>
            <p:nvPr/>
          </p:nvSpPr>
          <p:spPr>
            <a:xfrm>
              <a:off x="1238831" y="5628377"/>
              <a:ext cx="1171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运维人员</a:t>
              </a:r>
            </a:p>
          </p:txBody>
        </p:sp>
        <p:sp>
          <p:nvSpPr>
            <p:cNvPr id="1076" name="线条"/>
            <p:cNvSpPr/>
            <p:nvPr/>
          </p:nvSpPr>
          <p:spPr>
            <a:xfrm>
              <a:off x="9116016" y="3463730"/>
              <a:ext cx="1203744" cy="1"/>
            </a:xfrm>
            <a:prstGeom prst="line">
              <a:avLst/>
            </a:prstGeom>
            <a:noFill/>
            <a:ln w="25400" cap="flat">
              <a:solidFill>
                <a:srgbClr val="5E5E5E"/>
              </a:solidFill>
              <a:prstDash val="solid"/>
              <a:miter lim="400000"/>
              <a:head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1077" name="解决需求…"/>
            <p:cNvSpPr txBox="1"/>
            <p:nvPr/>
          </p:nvSpPr>
          <p:spPr>
            <a:xfrm>
              <a:off x="1019106" y="-1"/>
              <a:ext cx="866775" cy="650875"/>
            </a:xfrm>
            <a:prstGeom prst="rect">
              <a:avLst/>
            </a:prstGeom>
            <a:noFill/>
            <a:ln w="12700" cap="flat">
              <a:noFill/>
              <a:miter lim="400000"/>
            </a:ln>
            <a:effectLst/>
          </p:spPr>
          <p:txBody>
            <a:bodyPr wrap="none" lIns="71436" tIns="71436" rIns="71436" bIns="71436" numCol="1" anchor="ctr">
              <a:spAutoFit/>
            </a:bodyPr>
            <a:lstStyle/>
            <a:p>
              <a:pPr defTabSz="821690">
                <a:defRPr sz="1400" b="0">
                  <a:solidFill>
                    <a:srgbClr val="5E5E5E"/>
                  </a:solidFill>
                </a:defRPr>
              </a:pPr>
              <a:r>
                <a:t>解决需求</a:t>
              </a:r>
              <a:endParaRPr sz="1800"/>
            </a:p>
            <a:p>
              <a:pPr defTabSz="821690">
                <a:defRPr sz="1400" b="0">
                  <a:solidFill>
                    <a:srgbClr val="5E5E5E"/>
                  </a:solidFill>
                </a:defRPr>
              </a:pPr>
              <a:r>
                <a:t>修复缺陷</a:t>
              </a:r>
            </a:p>
          </p:txBody>
        </p:sp>
        <p:sp>
          <p:nvSpPr>
            <p:cNvPr id="1078" name="维护用例…"/>
            <p:cNvSpPr txBox="1"/>
            <p:nvPr/>
          </p:nvSpPr>
          <p:spPr>
            <a:xfrm>
              <a:off x="9398503" y="3526026"/>
              <a:ext cx="866775" cy="904875"/>
            </a:xfrm>
            <a:prstGeom prst="rect">
              <a:avLst/>
            </a:prstGeom>
            <a:noFill/>
            <a:ln w="12700" cap="flat">
              <a:noFill/>
              <a:miter lim="400000"/>
            </a:ln>
            <a:effectLst/>
          </p:spPr>
          <p:txBody>
            <a:bodyPr wrap="none" lIns="71436" tIns="71436" rIns="71436" bIns="71436" numCol="1" anchor="ctr">
              <a:spAutoFit/>
            </a:bodyPr>
            <a:lstStyle/>
            <a:p>
              <a:pPr defTabSz="821690">
                <a:defRPr sz="1400" b="0">
                  <a:solidFill>
                    <a:srgbClr val="5E5E5E"/>
                  </a:solidFill>
                </a:defRPr>
              </a:pPr>
              <a:r>
                <a:t>功能测试</a:t>
              </a:r>
            </a:p>
            <a:p>
              <a:pPr defTabSz="821690">
                <a:defRPr sz="1400" b="0">
                  <a:solidFill>
                    <a:srgbClr val="5E5E5E"/>
                  </a:solidFill>
                </a:defRPr>
              </a:pPr>
              <a:r>
                <a:t>接口测试</a:t>
              </a:r>
            </a:p>
            <a:p>
              <a:pPr defTabSz="821690">
                <a:defRPr sz="1400" b="0">
                  <a:solidFill>
                    <a:srgbClr val="5E5E5E"/>
                  </a:solidFill>
                </a:defRPr>
              </a:pPr>
              <a:r>
                <a:t>性能测试</a:t>
              </a:r>
            </a:p>
          </p:txBody>
        </p:sp>
        <p:sp>
          <p:nvSpPr>
            <p:cNvPr id="1079" name="① Jenkins 触发"/>
            <p:cNvSpPr txBox="1"/>
            <p:nvPr/>
          </p:nvSpPr>
          <p:spPr>
            <a:xfrm>
              <a:off x="2657939" y="679989"/>
              <a:ext cx="3867332" cy="784506"/>
            </a:xfrm>
            <a:prstGeom prst="rect">
              <a:avLst/>
            </a:prstGeom>
            <a:noFill/>
            <a:ln w="12700" cap="flat">
              <a:noFill/>
              <a:miter lim="400000"/>
            </a:ln>
            <a:effectLst/>
          </p:spPr>
          <p:txBody>
            <a:bodyPr wrap="square" lIns="71436" tIns="71436" rIns="71436" bIns="71436" numCol="1" anchor="ctr">
              <a:spAutoFit/>
            </a:bodyPr>
            <a:lstStyle/>
            <a:p>
              <a:pPr defTabSz="821690">
                <a:defRPr sz="1800">
                  <a:solidFill>
                    <a:srgbClr val="783887"/>
                  </a:solidFill>
                </a:defRPr>
              </a:pPr>
              <a:r>
                <a:t>① 流水线中调用 MeterSphere API</a:t>
              </a:r>
              <a:endParaRPr sz="3500"/>
            </a:p>
            <a:p>
              <a:pPr defTabSz="821690">
                <a:defRPr sz="1800">
                  <a:solidFill>
                    <a:srgbClr val="783887"/>
                  </a:solidFill>
                </a:defRPr>
              </a:pPr>
              <a:r>
                <a:t>或者 Jenkins 触发测试</a:t>
              </a:r>
            </a:p>
          </p:txBody>
        </p:sp>
        <p:sp>
          <p:nvSpPr>
            <p:cNvPr id="1080" name="② 自动化执行"/>
            <p:cNvSpPr txBox="1"/>
            <p:nvPr/>
          </p:nvSpPr>
          <p:spPr>
            <a:xfrm>
              <a:off x="6357937" y="4890878"/>
              <a:ext cx="2258187" cy="498475"/>
            </a:xfrm>
            <a:prstGeom prst="rect">
              <a:avLst/>
            </a:prstGeom>
            <a:noFill/>
            <a:ln w="12700" cap="flat">
              <a:noFill/>
              <a:miter lim="400000"/>
            </a:ln>
            <a:effectLst/>
          </p:spPr>
          <p:txBody>
            <a:bodyPr wrap="none" lIns="71436" tIns="71436" rIns="71436" bIns="71436" numCol="1" anchor="ctr">
              <a:spAutoFit/>
            </a:bodyPr>
            <a:lstStyle/>
            <a:p>
              <a:pPr defTabSz="821690">
                <a:defRPr sz="2000">
                  <a:solidFill>
                    <a:srgbClr val="783887"/>
                  </a:solidFill>
                </a:defRPr>
              </a:pPr>
              <a:r>
                <a:t>② 自动化执行测试</a:t>
              </a:r>
            </a:p>
          </p:txBody>
        </p:sp>
        <p:sp>
          <p:nvSpPr>
            <p:cNvPr id="1081" name="③ 执行结果推送"/>
            <p:cNvSpPr txBox="1"/>
            <p:nvPr/>
          </p:nvSpPr>
          <p:spPr>
            <a:xfrm>
              <a:off x="-1" y="3227545"/>
              <a:ext cx="2004187" cy="498475"/>
            </a:xfrm>
            <a:prstGeom prst="rect">
              <a:avLst/>
            </a:prstGeom>
            <a:noFill/>
            <a:ln w="12700" cap="flat">
              <a:noFill/>
              <a:miter lim="400000"/>
            </a:ln>
            <a:effectLst/>
          </p:spPr>
          <p:txBody>
            <a:bodyPr wrap="none" lIns="71436" tIns="71436" rIns="71436" bIns="71436" numCol="1" anchor="ctr">
              <a:spAutoFit/>
            </a:bodyPr>
            <a:lstStyle>
              <a:lvl1pPr defTabSz="821690">
                <a:defRPr sz="2000">
                  <a:solidFill>
                    <a:srgbClr val="783887"/>
                  </a:solidFill>
                </a:defRPr>
              </a:lvl1pPr>
            </a:lstStyle>
            <a:p>
              <a:r>
                <a:t>③ 执行结果推送</a:t>
              </a:r>
            </a:p>
          </p:txBody>
        </p:sp>
        <p:grpSp>
          <p:nvGrpSpPr>
            <p:cNvPr id="1084" name="成组"/>
            <p:cNvGrpSpPr/>
            <p:nvPr/>
          </p:nvGrpSpPr>
          <p:grpSpPr>
            <a:xfrm>
              <a:off x="4930928" y="5706502"/>
              <a:ext cx="1343657" cy="706032"/>
              <a:chOff x="0" y="0"/>
              <a:chExt cx="1343655" cy="706030"/>
            </a:xfrm>
          </p:grpSpPr>
          <p:sp>
            <p:nvSpPr>
              <p:cNvPr id="1082" name="齿轮"/>
              <p:cNvSpPr/>
              <p:nvPr/>
            </p:nvSpPr>
            <p:spPr>
              <a:xfrm>
                <a:off x="798812" y="-1"/>
                <a:ext cx="544844" cy="559729"/>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83" name="云"/>
              <p:cNvSpPr/>
              <p:nvPr/>
            </p:nvSpPr>
            <p:spPr>
              <a:xfrm>
                <a:off x="-1" y="-1"/>
                <a:ext cx="1140601" cy="70603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grpSp>
        <p:sp>
          <p:nvSpPr>
            <p:cNvPr id="1085" name="开发和测试…"/>
            <p:cNvSpPr txBox="1"/>
            <p:nvPr/>
          </p:nvSpPr>
          <p:spPr>
            <a:xfrm>
              <a:off x="4820925" y="6584193"/>
              <a:ext cx="1425575" cy="498475"/>
            </a:xfrm>
            <a:prstGeom prst="rect">
              <a:avLst/>
            </a:prstGeom>
            <a:noFill/>
            <a:ln w="12700" cap="flat">
              <a:noFill/>
              <a:miter lim="400000"/>
            </a:ln>
            <a:effectLst/>
          </p:spPr>
          <p:txBody>
            <a:bodyPr wrap="none" lIns="71436" tIns="71436" rIns="71436" bIns="71436" numCol="1" anchor="ctr">
              <a:spAutoFit/>
            </a:bodyPr>
            <a:lstStyle>
              <a:lvl1pPr defTabSz="821690">
                <a:defRPr sz="2000" b="0">
                  <a:solidFill>
                    <a:srgbClr val="5E5E5E"/>
                  </a:solidFill>
                </a:defRPr>
              </a:lvl1pPr>
            </a:lstStyle>
            <a:p>
              <a:r>
                <a:t>开发和测试</a:t>
              </a:r>
            </a:p>
          </p:txBody>
        </p:sp>
        <p:grpSp>
          <p:nvGrpSpPr>
            <p:cNvPr id="1088" name="成组"/>
            <p:cNvGrpSpPr/>
            <p:nvPr/>
          </p:nvGrpSpPr>
          <p:grpSpPr>
            <a:xfrm>
              <a:off x="6478986" y="5681570"/>
              <a:ext cx="1343657" cy="706033"/>
              <a:chOff x="0" y="0"/>
              <a:chExt cx="1343655" cy="706031"/>
            </a:xfrm>
          </p:grpSpPr>
          <p:sp>
            <p:nvSpPr>
              <p:cNvPr id="1086" name="齿轮"/>
              <p:cNvSpPr/>
              <p:nvPr/>
            </p:nvSpPr>
            <p:spPr>
              <a:xfrm>
                <a:off x="798812" y="-1"/>
                <a:ext cx="544844" cy="559730"/>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87" name="云"/>
              <p:cNvSpPr/>
              <p:nvPr/>
            </p:nvSpPr>
            <p:spPr>
              <a:xfrm>
                <a:off x="-1" y="0"/>
                <a:ext cx="1140601" cy="706031"/>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5E5E5E"/>
              </a:solidFill>
              <a:ln w="12700" cap="flat">
                <a:noFill/>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grpSp>
        <p:sp>
          <p:nvSpPr>
            <p:cNvPr id="1089" name="Staging 和生产…"/>
            <p:cNvSpPr txBox="1"/>
            <p:nvPr/>
          </p:nvSpPr>
          <p:spPr>
            <a:xfrm>
              <a:off x="6478986" y="6584193"/>
              <a:ext cx="1454840" cy="498475"/>
            </a:xfrm>
            <a:prstGeom prst="rect">
              <a:avLst/>
            </a:prstGeom>
            <a:noFill/>
            <a:ln w="12700" cap="flat">
              <a:noFill/>
              <a:miter lim="400000"/>
            </a:ln>
            <a:effectLst/>
          </p:spPr>
          <p:txBody>
            <a:bodyPr wrap="square" lIns="71436" tIns="71436" rIns="71436" bIns="71436" numCol="1" anchor="ctr">
              <a:spAutoFit/>
            </a:bodyPr>
            <a:lstStyle>
              <a:lvl1pPr defTabSz="821690">
                <a:defRPr sz="2000" b="0">
                  <a:solidFill>
                    <a:srgbClr val="5E5E5E"/>
                  </a:solidFill>
                </a:defRPr>
              </a:lvl1pPr>
            </a:lstStyle>
            <a:p>
              <a:r>
                <a:t>生产环境</a:t>
              </a:r>
            </a:p>
          </p:txBody>
        </p:sp>
        <p:sp>
          <p:nvSpPr>
            <p:cNvPr id="1090" name="矩形"/>
            <p:cNvSpPr/>
            <p:nvPr/>
          </p:nvSpPr>
          <p:spPr>
            <a:xfrm>
              <a:off x="3477492" y="2852842"/>
              <a:ext cx="5638525" cy="1665528"/>
            </a:xfrm>
            <a:prstGeom prst="rect">
              <a:avLst/>
            </a:prstGeom>
            <a:noFill/>
            <a:ln w="101600" cap="flat">
              <a:solidFill>
                <a:srgbClr val="5E5E5E"/>
              </a:solidFill>
              <a:prstDash val="sysDot"/>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1" name="矩形"/>
            <p:cNvSpPr/>
            <p:nvPr/>
          </p:nvSpPr>
          <p:spPr>
            <a:xfrm>
              <a:off x="10345271" y="3203687"/>
              <a:ext cx="1324089" cy="1665516"/>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2" name="矩形"/>
            <p:cNvSpPr/>
            <p:nvPr/>
          </p:nvSpPr>
          <p:spPr>
            <a:xfrm>
              <a:off x="9676440" y="638646"/>
              <a:ext cx="2809175" cy="2318174"/>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3" name="矩形"/>
            <p:cNvSpPr/>
            <p:nvPr/>
          </p:nvSpPr>
          <p:spPr>
            <a:xfrm>
              <a:off x="4620061" y="5481463"/>
              <a:ext cx="3353386" cy="1665528"/>
            </a:xfrm>
            <a:prstGeom prst="rect">
              <a:avLst/>
            </a:prstGeom>
            <a:noFill/>
            <a:ln w="25400" cap="flat">
              <a:solidFill>
                <a:srgbClr val="5E5E5E"/>
              </a:solidFill>
              <a:custDash>
                <a:ds d="600000" sp="600000"/>
              </a:custDash>
              <a:miter lim="400000"/>
            </a:ln>
            <a:effectLst/>
          </p:spPr>
          <p:txBody>
            <a:bodyPr wrap="square" lIns="71436" tIns="71436" rIns="71436" bIns="71436" numCol="1" anchor="ctr">
              <a:noAutofit/>
            </a:bodyPr>
            <a:lstStyle/>
            <a:p>
              <a:pPr defTabSz="821690">
                <a:defRPr sz="2400" b="0">
                  <a:solidFill>
                    <a:srgbClr val="FFFFFF"/>
                  </a:solidFill>
                  <a:latin typeface="+mn-lt"/>
                  <a:ea typeface="+mn-ea"/>
                  <a:cs typeface="+mn-cs"/>
                  <a:sym typeface="Helvetica Neue Medium" panose="02000503000000020004"/>
                </a:defRPr>
              </a:pPr>
            </a:p>
          </p:txBody>
        </p:sp>
        <p:sp>
          <p:nvSpPr>
            <p:cNvPr id="1094" name="直接箭头连接符 145"/>
            <p:cNvSpPr/>
            <p:nvPr/>
          </p:nvSpPr>
          <p:spPr>
            <a:xfrm>
              <a:off x="6296754" y="4518369"/>
              <a:ext cx="1" cy="963095"/>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nvGrpSpPr>
            <p:cNvPr id="1098" name="组合 146"/>
            <p:cNvGrpSpPr/>
            <p:nvPr/>
          </p:nvGrpSpPr>
          <p:grpSpPr>
            <a:xfrm>
              <a:off x="9768778" y="800876"/>
              <a:ext cx="1344852" cy="2031692"/>
              <a:chOff x="0" y="0"/>
              <a:chExt cx="1344851" cy="2031690"/>
            </a:xfrm>
          </p:grpSpPr>
          <p:pic>
            <p:nvPicPr>
              <p:cNvPr id="1095" name="图片 159" descr="图片 159"/>
              <p:cNvPicPr>
                <a:picLocks noChangeAspect="1"/>
              </p:cNvPicPr>
              <p:nvPr/>
            </p:nvPicPr>
            <p:blipFill>
              <a:blip r:embed="rId2"/>
              <a:stretch>
                <a:fillRect/>
              </a:stretch>
            </p:blipFill>
            <p:spPr>
              <a:xfrm>
                <a:off x="112825" y="-1"/>
                <a:ext cx="1101721" cy="585722"/>
              </a:xfrm>
              <a:prstGeom prst="rect">
                <a:avLst/>
              </a:prstGeom>
              <a:ln w="12700" cap="flat">
                <a:noFill/>
                <a:miter lim="400000"/>
                <a:headEnd/>
                <a:tailEnd/>
              </a:ln>
              <a:effectLst/>
            </p:spPr>
          </p:pic>
          <p:pic>
            <p:nvPicPr>
              <p:cNvPr id="1096" name="Picture 2" descr="Picture 2"/>
              <p:cNvPicPr>
                <a:picLocks noChangeAspect="1"/>
              </p:cNvPicPr>
              <p:nvPr/>
            </p:nvPicPr>
            <p:blipFill>
              <a:blip r:embed="rId3"/>
              <a:stretch>
                <a:fillRect/>
              </a:stretch>
            </p:blipFill>
            <p:spPr>
              <a:xfrm>
                <a:off x="112375" y="690315"/>
                <a:ext cx="1148803" cy="612669"/>
              </a:xfrm>
              <a:prstGeom prst="rect">
                <a:avLst/>
              </a:prstGeom>
              <a:ln w="12700" cap="flat">
                <a:noFill/>
                <a:miter lim="400000"/>
                <a:headEnd/>
                <a:tailEnd/>
              </a:ln>
              <a:effectLst/>
            </p:spPr>
          </p:pic>
          <p:pic>
            <p:nvPicPr>
              <p:cNvPr id="1097" name="图片 161" descr="图片 161"/>
              <p:cNvPicPr>
                <a:picLocks noChangeAspect="1"/>
              </p:cNvPicPr>
              <p:nvPr/>
            </p:nvPicPr>
            <p:blipFill>
              <a:blip r:embed="rId4"/>
              <a:srcRect t="13021" r="7404" b="9800"/>
              <a:stretch>
                <a:fillRect/>
              </a:stretch>
            </p:blipFill>
            <p:spPr>
              <a:xfrm>
                <a:off x="0" y="1373771"/>
                <a:ext cx="1344852" cy="657920"/>
              </a:xfrm>
              <a:prstGeom prst="rect">
                <a:avLst/>
              </a:prstGeom>
              <a:ln w="12700" cap="flat">
                <a:noFill/>
                <a:miter lim="400000"/>
                <a:headEnd/>
                <a:tailEnd/>
              </a:ln>
              <a:effectLst/>
            </p:spPr>
          </p:pic>
        </p:grpSp>
        <p:sp>
          <p:nvSpPr>
            <p:cNvPr id="1099" name="连接符: 肘形 147"/>
            <p:cNvSpPr/>
            <p:nvPr/>
          </p:nvSpPr>
          <p:spPr>
            <a:xfrm flipH="1">
              <a:off x="6071529" y="1106431"/>
              <a:ext cx="3604913" cy="1726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498" y="0"/>
                  </a:lnTo>
                  <a:lnTo>
                    <a:pt x="21498"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0" name="维护用例…"/>
            <p:cNvSpPr txBox="1"/>
            <p:nvPr/>
          </p:nvSpPr>
          <p:spPr>
            <a:xfrm>
              <a:off x="7593978" y="708535"/>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需求同步</a:t>
              </a:r>
            </a:p>
          </p:txBody>
        </p:sp>
        <p:sp>
          <p:nvSpPr>
            <p:cNvPr id="1101" name="连接符: 肘形 149"/>
            <p:cNvSpPr/>
            <p:nvPr/>
          </p:nvSpPr>
          <p:spPr>
            <a:xfrm rot="10800000" flipH="1">
              <a:off x="7022171" y="1797734"/>
              <a:ext cx="2654270" cy="10551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5" y="0"/>
                  </a:lnTo>
                  <a:lnTo>
                    <a:pt x="285"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2" name="维护用例…"/>
            <p:cNvSpPr txBox="1"/>
            <p:nvPr/>
          </p:nvSpPr>
          <p:spPr>
            <a:xfrm>
              <a:off x="7593978" y="1772464"/>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缺陷推送</a:t>
              </a:r>
            </a:p>
          </p:txBody>
        </p:sp>
        <p:sp>
          <p:nvSpPr>
            <p:cNvPr id="1103" name="连接符: 肘形 151"/>
            <p:cNvSpPr/>
            <p:nvPr/>
          </p:nvSpPr>
          <p:spPr>
            <a:xfrm rot="5400000">
              <a:off x="6472079" y="-3957581"/>
              <a:ext cx="192086" cy="9025812"/>
            </a:xfrm>
            <a:custGeom>
              <a:avLst/>
              <a:gdLst/>
              <a:ahLst/>
              <a:cxnLst>
                <a:cxn ang="0">
                  <a:pos x="wd2" y="hd2"/>
                </a:cxn>
                <a:cxn ang="5400000">
                  <a:pos x="wd2" y="hd2"/>
                </a:cxn>
                <a:cxn ang="10800000">
                  <a:pos x="wd2" y="hd2"/>
                </a:cxn>
                <a:cxn ang="16200000">
                  <a:pos x="wd2" y="hd2"/>
                </a:cxn>
              </a:cxnLst>
              <a:rect l="0" t="0" r="r" b="b"/>
              <a:pathLst>
                <a:path w="21600" h="21600" extrusionOk="0">
                  <a:moveTo>
                    <a:pt x="20170" y="0"/>
                  </a:moveTo>
                  <a:lnTo>
                    <a:pt x="0" y="0"/>
                  </a:lnTo>
                  <a:lnTo>
                    <a:pt x="0"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4" name="维护用例…"/>
            <p:cNvSpPr txBox="1"/>
            <p:nvPr/>
          </p:nvSpPr>
          <p:spPr>
            <a:xfrm>
              <a:off x="2529972" y="2743999"/>
              <a:ext cx="866775" cy="396875"/>
            </a:xfrm>
            <a:prstGeom prst="rect">
              <a:avLst/>
            </a:prstGeom>
            <a:noFill/>
            <a:ln w="12700" cap="flat">
              <a:noFill/>
              <a:miter lim="400000"/>
            </a:ln>
            <a:effectLst/>
          </p:spPr>
          <p:txBody>
            <a:bodyPr wrap="none" lIns="71436" tIns="71436" rIns="71436" bIns="71436" numCol="1" anchor="ctr">
              <a:spAutoFit/>
            </a:bodyPr>
            <a:lstStyle>
              <a:lvl1pPr defTabSz="821690">
                <a:defRPr sz="1400" b="0">
                  <a:solidFill>
                    <a:srgbClr val="5E5E5E"/>
                  </a:solidFill>
                </a:defRPr>
              </a:lvl1pPr>
            </a:lstStyle>
            <a:p>
              <a:r>
                <a:t>接口维护</a:t>
              </a:r>
            </a:p>
          </p:txBody>
        </p:sp>
        <p:sp>
          <p:nvSpPr>
            <p:cNvPr id="1105" name="连接符: 肘形 153"/>
            <p:cNvSpPr/>
            <p:nvPr/>
          </p:nvSpPr>
          <p:spPr>
            <a:xfrm>
              <a:off x="2792392" y="1427818"/>
              <a:ext cx="2504008" cy="14250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52" y="0"/>
                  </a:lnTo>
                  <a:lnTo>
                    <a:pt x="21552"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6" name="连接符: 肘形 154"/>
            <p:cNvSpPr/>
            <p:nvPr/>
          </p:nvSpPr>
          <p:spPr>
            <a:xfrm rot="5400000" flipH="1">
              <a:off x="1887063" y="2417621"/>
              <a:ext cx="1758585" cy="1422276"/>
            </a:xfrm>
            <a:custGeom>
              <a:avLst/>
              <a:gdLst/>
              <a:ahLst/>
              <a:cxnLst>
                <a:cxn ang="0">
                  <a:pos x="wd2" y="hd2"/>
                </a:cxn>
                <a:cxn ang="5400000">
                  <a:pos x="wd2" y="hd2"/>
                </a:cxn>
                <a:cxn ang="10800000">
                  <a:pos x="wd2" y="hd2"/>
                </a:cxn>
                <a:cxn ang="16200000">
                  <a:pos x="wd2" y="hd2"/>
                </a:cxn>
              </a:cxnLst>
              <a:rect l="0" t="0" r="r" b="b"/>
              <a:pathLst>
                <a:path w="21600" h="21600" extrusionOk="0">
                  <a:moveTo>
                    <a:pt x="517" y="0"/>
                  </a:moveTo>
                  <a:lnTo>
                    <a:pt x="0" y="0"/>
                  </a:lnTo>
                  <a:lnTo>
                    <a:pt x="0" y="2160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7" name="连接符: 肘形 155"/>
            <p:cNvSpPr/>
            <p:nvPr/>
          </p:nvSpPr>
          <p:spPr>
            <a:xfrm>
              <a:off x="8722048" y="4537147"/>
              <a:ext cx="2285269" cy="5114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57" y="0"/>
                  </a:lnTo>
                  <a:lnTo>
                    <a:pt x="1457" y="21600"/>
                  </a:lnTo>
                  <a:lnTo>
                    <a:pt x="21600" y="21600"/>
                  </a:lnTo>
                  <a:lnTo>
                    <a:pt x="21600" y="14024"/>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08" name="③ 执行结果推送"/>
            <p:cNvSpPr txBox="1"/>
            <p:nvPr/>
          </p:nvSpPr>
          <p:spPr>
            <a:xfrm>
              <a:off x="9639640" y="5169157"/>
              <a:ext cx="2004187" cy="498475"/>
            </a:xfrm>
            <a:prstGeom prst="rect">
              <a:avLst/>
            </a:prstGeom>
            <a:noFill/>
            <a:ln w="12700" cap="flat">
              <a:noFill/>
              <a:miter lim="400000"/>
            </a:ln>
            <a:effectLst/>
          </p:spPr>
          <p:txBody>
            <a:bodyPr wrap="none" lIns="71436" tIns="71436" rIns="71436" bIns="71436" numCol="1" anchor="ctr">
              <a:spAutoFit/>
            </a:bodyPr>
            <a:lstStyle>
              <a:lvl1pPr defTabSz="821690">
                <a:defRPr sz="2000">
                  <a:solidFill>
                    <a:srgbClr val="783887"/>
                  </a:solidFill>
                </a:defRPr>
              </a:lvl1pPr>
            </a:lstStyle>
            <a:p>
              <a:r>
                <a:t>③ 执行结果推送</a:t>
              </a:r>
            </a:p>
          </p:txBody>
        </p:sp>
        <p:sp>
          <p:nvSpPr>
            <p:cNvPr id="1109" name="连接符: 肘形 157"/>
            <p:cNvSpPr/>
            <p:nvPr/>
          </p:nvSpPr>
          <p:spPr>
            <a:xfrm rot="16200000" flipH="1">
              <a:off x="2284290" y="2492405"/>
              <a:ext cx="1464492" cy="9219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0000"/>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1110" name="直接箭头连接符 158"/>
            <p:cNvSpPr/>
            <p:nvPr/>
          </p:nvSpPr>
          <p:spPr>
            <a:xfrm>
              <a:off x="2055215" y="3997853"/>
              <a:ext cx="1" cy="42899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grpSp>
      <p:pic>
        <p:nvPicPr>
          <p:cNvPr id="1112" name="图片 51" descr="/Users/lixuejun/Library/Containers/com.kingsoft.wpsoffice.mac/Data/tmp/picturecompress_20231211113827/output_72.pngoutput_72"/>
          <p:cNvPicPr>
            <a:picLocks noChangeAspect="1"/>
          </p:cNvPicPr>
          <p:nvPr/>
        </p:nvPicPr>
        <p:blipFill>
          <a:blip r:embed="rId5"/>
          <a:stretch>
            <a:fillRect/>
          </a:stretch>
        </p:blipFill>
        <p:spPr>
          <a:xfrm>
            <a:off x="1072741" y="7841326"/>
            <a:ext cx="5780490" cy="5481144"/>
          </a:xfrm>
          <a:prstGeom prst="rect">
            <a:avLst/>
          </a:prstGeom>
          <a:ln>
            <a:solidFill>
              <a:srgbClr val="000000"/>
            </a:solidFill>
          </a:ln>
        </p:spPr>
      </p:pic>
      <p:pic>
        <p:nvPicPr>
          <p:cNvPr id="1113" name="图片 52" descr="/Users/lixuejun/Library/Containers/com.kingsoft.wpsoffice.mac/Data/tmp/picturecompress_20231211113827/output_73.pngoutput_73"/>
          <p:cNvPicPr>
            <a:picLocks noChangeAspect="1"/>
          </p:cNvPicPr>
          <p:nvPr/>
        </p:nvPicPr>
        <p:blipFill>
          <a:blip r:embed="rId6"/>
          <a:stretch>
            <a:fillRect/>
          </a:stretch>
        </p:blipFill>
        <p:spPr>
          <a:xfrm>
            <a:off x="1072741" y="3579209"/>
            <a:ext cx="5780490" cy="4147707"/>
          </a:xfrm>
          <a:prstGeom prst="rect">
            <a:avLst/>
          </a:prstGeom>
          <a:ln>
            <a:solidFill>
              <a:srgbClr val="000000"/>
            </a:solidFill>
          </a:ln>
        </p:spPr>
      </p:pic>
      <p:sp>
        <p:nvSpPr>
          <p:cNvPr id="1114" name="矩形 53"/>
          <p:cNvSpPr/>
          <p:nvPr/>
        </p:nvSpPr>
        <p:spPr>
          <a:xfrm>
            <a:off x="10433179" y="4647580"/>
            <a:ext cx="12873318" cy="7497485"/>
          </a:xfrm>
          <a:prstGeom prst="rect">
            <a:avLst/>
          </a:prstGeom>
          <a:ln w="19050">
            <a:solidFill>
              <a:srgbClr val="363535"/>
            </a:solidFill>
            <a:prstDash val="sysDot"/>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1115" name="文本框 54"/>
          <p:cNvSpPr txBox="1"/>
          <p:nvPr/>
        </p:nvSpPr>
        <p:spPr>
          <a:xfrm>
            <a:off x="6898949" y="5668745"/>
            <a:ext cx="2024232" cy="510541"/>
          </a:xfrm>
          <a:prstGeom prst="rect">
            <a:avLst/>
          </a:prstGeom>
          <a:ln w="12700">
            <a:miter lim="400000"/>
          </a:ln>
        </p:spPr>
        <p:txBody>
          <a:bodyPr lIns="45719" rIns="45719">
            <a:spAutoFit/>
          </a:bodyPr>
          <a:lstStyle/>
          <a:p>
            <a:pPr defTabSz="821690">
              <a:defRPr sz="2400" b="0"/>
            </a:pPr>
            <a:r>
              <a:t>API 接口说明</a:t>
            </a:r>
          </a:p>
        </p:txBody>
      </p:sp>
      <p:sp>
        <p:nvSpPr>
          <p:cNvPr id="1116" name="文本框 55"/>
          <p:cNvSpPr txBox="1"/>
          <p:nvPr/>
        </p:nvSpPr>
        <p:spPr>
          <a:xfrm>
            <a:off x="6898949" y="10581898"/>
            <a:ext cx="2972260" cy="510541"/>
          </a:xfrm>
          <a:prstGeom prst="rect">
            <a:avLst/>
          </a:prstGeom>
          <a:ln w="12700">
            <a:miter lim="400000"/>
          </a:ln>
        </p:spPr>
        <p:txBody>
          <a:bodyPr lIns="45719" rIns="45719">
            <a:spAutoFit/>
          </a:bodyPr>
          <a:lstStyle/>
          <a:p>
            <a:pPr algn="l" defTabSz="821690">
              <a:defRPr sz="2400" b="0"/>
            </a:pPr>
            <a:r>
              <a:t>Pipeline 语法支持</a:t>
            </a:r>
          </a:p>
        </p:txBody>
      </p:sp>
      <p:sp>
        <p:nvSpPr>
          <p:cNvPr id="1117" name="文本框 56"/>
          <p:cNvSpPr txBox="1"/>
          <p:nvPr/>
        </p:nvSpPr>
        <p:spPr>
          <a:xfrm>
            <a:off x="16113140" y="4185915"/>
            <a:ext cx="2713757" cy="510541"/>
          </a:xfrm>
          <a:prstGeom prst="rect">
            <a:avLst/>
          </a:prstGeom>
          <a:ln w="12700">
            <a:miter lim="400000"/>
          </a:ln>
        </p:spPr>
        <p:txBody>
          <a:bodyPr lIns="45719" rIns="45719">
            <a:spAutoFit/>
          </a:bodyPr>
          <a:lstStyle/>
          <a:p>
            <a:pPr defTabSz="821690">
              <a:defRPr sz="2400" b="0"/>
            </a:pPr>
            <a:r>
              <a:t>嵌入DevOps场景</a:t>
            </a:r>
          </a:p>
        </p:txBody>
      </p:sp>
      <p:sp>
        <p:nvSpPr>
          <p:cNvPr id="1118" name="矩形"/>
          <p:cNvSpPr/>
          <p:nvPr/>
        </p:nvSpPr>
        <p:spPr>
          <a:xfrm>
            <a:off x="-21273" y="-19202"/>
            <a:ext cx="3860459"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2" name="测试跟踪"/>
          <p:cNvSpPr txBox="1"/>
          <p:nvPr/>
        </p:nvSpPr>
        <p:spPr>
          <a:xfrm>
            <a:off x="0" y="24574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sz="5400" b="0">
                <a:latin typeface="方正黑体简体" panose="02010601030101010101" charset="-122"/>
                <a:ea typeface="方正黑体简体" panose="02010601030101010101" charset="-122"/>
                <a:cs typeface="方正黑体简体" panose="02010601030101010101" charset="-122"/>
                <a:sym typeface="+mn-ea"/>
              </a:rPr>
              <a:t>融入 </a:t>
            </a:r>
            <a:r>
              <a:rPr sz="5400">
                <a:latin typeface="Times New Roman Bold" panose="02020603050405020304" charset="0"/>
                <a:ea typeface="方正黑体简体" panose="02010601030101010101" charset="-122"/>
                <a:cs typeface="Times New Roman Bold" panose="02020603050405020304" charset="0"/>
                <a:sym typeface="+mn-ea"/>
              </a:rPr>
              <a:t>DevOps</a:t>
            </a:r>
            <a:endParaRPr sz="5400">
              <a:latin typeface="Times New Roman Bold" panose="02020603050405020304" charset="0"/>
              <a:ea typeface="方正黑体简体" panose="02010601030101010101" charset="-122"/>
              <a:cs typeface="Times New Roman Bold" panose="02020603050405020304" charset="0"/>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080135"/>
            <a:chOff x="10356" y="5112"/>
            <a:chExt cx="22983" cy="1701"/>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31"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rPr>
                <a:t>高校项目概览</a:t>
              </a:r>
              <a:endParaRPr lang="zh-CN" sz="5400">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080135"/>
            <a:chOff x="10356" y="5112"/>
            <a:chExt cx="22983" cy="1701"/>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4"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sz="5400"/>
                <a:t>MeterSphere </a:t>
              </a:r>
              <a:r>
                <a:rPr lang="zh-CN" altLang="en-US" sz="5400"/>
                <a:t>项目介绍</a:t>
              </a:r>
              <a:endParaRPr lang="zh-CN" altLang="en-US" sz="5400"/>
            </a:p>
          </p:txBody>
        </p:sp>
      </p:grpSp>
      <p:grpSp>
        <p:nvGrpSpPr>
          <p:cNvPr id="15" name="组合 14"/>
          <p:cNvGrpSpPr/>
          <p:nvPr/>
        </p:nvGrpSpPr>
        <p:grpSpPr>
          <a:xfrm>
            <a:off x="6576060" y="8006080"/>
            <a:ext cx="14594205" cy="1104900"/>
            <a:chOff x="10356" y="5112"/>
            <a:chExt cx="22983" cy="1740"/>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7"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b="1">
                  <a:latin typeface="Trebuchet MS Bold" panose="020B0603020202020204" charset="0"/>
                  <a:sym typeface="+mn-ea"/>
                </a:rPr>
                <a:t>高校</a:t>
              </a:r>
              <a:r>
                <a:rPr lang="zh-CN" altLang="en-US" b="1">
                  <a:latin typeface="Trebuchet MS Bold" panose="020B0603020202020204" charset="0"/>
                  <a:sym typeface="+mn-ea"/>
                </a:rPr>
                <a:t>合作</a:t>
              </a:r>
              <a:r>
                <a:rPr lang="zh-CN" b="1">
                  <a:latin typeface="Trebuchet MS Bold" panose="020B0603020202020204" charset="0"/>
                  <a:sym typeface="+mn-ea"/>
                </a:rPr>
                <a:t>计划</a:t>
              </a:r>
              <a:endParaRPr lang="zh-CN" b="1">
                <a:latin typeface="Trebuchet MS Bold" panose="020B0603020202020204" charset="0"/>
                <a:sym typeface="+mn-ea"/>
              </a:endParaRPr>
            </a:p>
          </p:txBody>
        </p:sp>
      </p:grpSp>
      <p:grpSp>
        <p:nvGrpSpPr>
          <p:cNvPr id="18" name="组合 17"/>
          <p:cNvGrpSpPr/>
          <p:nvPr/>
        </p:nvGrpSpPr>
        <p:grpSpPr>
          <a:xfrm>
            <a:off x="6576060" y="10386060"/>
            <a:ext cx="14594205" cy="1080135"/>
            <a:chOff x="10356" y="5112"/>
            <a:chExt cx="22983" cy="1701"/>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0"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sym typeface="+mn-ea"/>
                </a:rPr>
                <a:t>实验课程建设方案</a:t>
              </a:r>
              <a:endParaRPr lang="zh-CN" sz="5400">
                <a:sym typeface="+mn-ea"/>
              </a:endParaRP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8836660" y="943473"/>
            <a:ext cx="671068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rPr>
              <a:t>高校合作计划说明</a:t>
            </a:r>
            <a:endParaRPr dirty="0">
              <a:latin typeface="方正黑体简体" panose="02010601030101010101" charset="-122"/>
              <a:ea typeface="方正黑体简体" panose="02010601030101010101" charset="-122"/>
            </a:endParaRPr>
          </a:p>
        </p:txBody>
      </p:sp>
      <p:sp>
        <p:nvSpPr>
          <p:cNvPr id="10" name="持续测试是持续交付发展的必然需求"/>
          <p:cNvSpPr txBox="1"/>
          <p:nvPr/>
        </p:nvSpPr>
        <p:spPr>
          <a:xfrm>
            <a:off x="10010658" y="7288783"/>
            <a:ext cx="184731" cy="1169549"/>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endParaRPr lang="en-US" altLang="zh-CN" dirty="0">
              <a:solidFill>
                <a:schemeClr val="tx1"/>
              </a:solidFill>
            </a:endParaRPr>
          </a:p>
        </p:txBody>
      </p:sp>
      <p:sp>
        <p:nvSpPr>
          <p:cNvPr id="5" name="圆角矩形 4"/>
          <p:cNvSpPr/>
          <p:nvPr/>
        </p:nvSpPr>
        <p:spPr>
          <a:xfrm>
            <a:off x="1653378" y="2752032"/>
            <a:ext cx="12977022" cy="9540000"/>
          </a:xfrm>
          <a:prstGeom prst="roundRect">
            <a:avLst>
              <a:gd name="adj" fmla="val 4219"/>
            </a:avLst>
          </a:prstGeom>
          <a:solidFill>
            <a:srgbClr val="78388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6" name="iśḻíḑê"/>
          <p:cNvSpPr txBox="1"/>
          <p:nvPr/>
        </p:nvSpPr>
        <p:spPr>
          <a:xfrm>
            <a:off x="8954924" y="11046765"/>
            <a:ext cx="4799389" cy="575154"/>
          </a:xfrm>
          <a:prstGeom prst="rect">
            <a:avLst/>
          </a:prstGeom>
          <a:ln w="12700">
            <a:miter lim="400000"/>
          </a:ln>
        </p:spPr>
        <p:txBody>
          <a:bodyPr wrap="none" lIns="71436" tIns="71436" rIns="71436" bIns="71436" anchor="ctr">
            <a:spAutoFit/>
          </a:bodyPr>
          <a:lstStyle/>
          <a:p>
            <a:pPr defTabSz="821690">
              <a:spcBef>
                <a:spcPts val="5900"/>
              </a:spcBef>
              <a:defRPr sz="3600" b="0">
                <a:solidFill>
                  <a:srgbClr val="5E5E5E"/>
                </a:solidFill>
                <a:latin typeface="Apple Braille" panose="05000000000000000000"/>
                <a:ea typeface="Apple Braille" panose="05000000000000000000"/>
                <a:cs typeface="Apple Braille" panose="05000000000000000000"/>
                <a:sym typeface="Apple Braille" panose="05000000000000000000"/>
              </a:defRPr>
            </a:pPr>
            <a:r>
              <a:rPr lang="en-US" altLang="zh-CN" sz="2800" dirty="0">
                <a:solidFill>
                  <a:schemeClr val="bg1"/>
                </a:solidFill>
                <a:latin typeface="微软雅黑" charset="-122"/>
                <a:ea typeface="微软雅黑" charset="-122"/>
                <a:sym typeface="微软雅黑" charset="-122"/>
              </a:rPr>
              <a:t>——</a:t>
            </a:r>
            <a:r>
              <a:rPr lang="zh-CN" altLang="en-US" sz="2800" dirty="0">
                <a:solidFill>
                  <a:schemeClr val="bg1"/>
                </a:solidFill>
                <a:latin typeface="微软雅黑" charset="-122"/>
                <a:ea typeface="微软雅黑" charset="-122"/>
                <a:sym typeface="微软雅黑" charset="-122"/>
              </a:rPr>
              <a:t> </a:t>
            </a:r>
            <a:r>
              <a:rPr lang="en-US" altLang="zh-CN" sz="2800" dirty="0" err="1">
                <a:solidFill>
                  <a:schemeClr val="bg1"/>
                </a:solidFill>
                <a:latin typeface="微软雅黑" charset="-122"/>
                <a:ea typeface="微软雅黑" charset="-122"/>
                <a:sym typeface="微软雅黑" charset="-122"/>
              </a:rPr>
              <a:t>MeterSphere</a:t>
            </a:r>
            <a:r>
              <a:rPr lang="zh-CN" altLang="en-US" sz="2800" dirty="0">
                <a:solidFill>
                  <a:schemeClr val="bg1"/>
                </a:solidFill>
                <a:latin typeface="微软雅黑" charset="-122"/>
                <a:ea typeface="微软雅黑" charset="-122"/>
                <a:sym typeface="微软雅黑" charset="-122"/>
              </a:rPr>
              <a:t> 开源社区</a:t>
            </a:r>
            <a:endParaRPr sz="2800" dirty="0">
              <a:solidFill>
                <a:schemeClr val="bg1"/>
              </a:solidFill>
              <a:latin typeface="微软雅黑" charset="-122"/>
              <a:ea typeface="微软雅黑" charset="-122"/>
              <a:sym typeface="微软雅黑" charset="-122"/>
            </a:endParaRPr>
          </a:p>
        </p:txBody>
      </p:sp>
      <p:sp>
        <p:nvSpPr>
          <p:cNvPr id="7" name="文本占位符 1"/>
          <p:cNvSpPr txBox="1"/>
          <p:nvPr/>
        </p:nvSpPr>
        <p:spPr>
          <a:xfrm>
            <a:off x="2528434" y="3152273"/>
            <a:ext cx="12101966" cy="806940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Autofit/>
          </a:bodyPr>
          <a:lst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a:lstStyle>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软件测试实验指导手册</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软件测试实验教学</a:t>
            </a:r>
            <a:r>
              <a:rPr lang="en-US" altLang="zh-CN" sz="3200" b="1" dirty="0">
                <a:solidFill>
                  <a:schemeClr val="bg1"/>
                </a:solidFill>
                <a:latin typeface="微软雅黑" charset="-122"/>
                <a:ea typeface="微软雅黑" charset="-122"/>
                <a:sym typeface="微软雅黑" charset="-122"/>
              </a:rPr>
              <a:t>PPT》</a:t>
            </a:r>
            <a:r>
              <a:rPr lang="zh-CN" altLang="en-US" sz="3200" b="1" dirty="0">
                <a:solidFill>
                  <a:schemeClr val="bg1"/>
                </a:solidFill>
                <a:latin typeface="微软雅黑" charset="-122"/>
                <a:ea typeface="微软雅黑" charset="-122"/>
                <a:sym typeface="微软雅黑" charset="-122"/>
              </a:rPr>
              <a:t>；</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en-US" altLang="zh-CN" sz="3200" b="1" dirty="0" err="1">
                <a:solidFill>
                  <a:schemeClr val="bg1"/>
                </a:solidFill>
                <a:latin typeface="微软雅黑" charset="-122"/>
                <a:ea typeface="微软雅黑" charset="-122"/>
                <a:sym typeface="微软雅黑" charset="-122"/>
              </a:rPr>
              <a:t>MeterSphere</a:t>
            </a:r>
            <a:r>
              <a:rPr lang="zh-CN" altLang="en-US" sz="3200" b="1" dirty="0">
                <a:solidFill>
                  <a:schemeClr val="bg1"/>
                </a:solidFill>
                <a:latin typeface="微软雅黑" charset="-122"/>
                <a:ea typeface="微软雅黑" charset="-122"/>
                <a:sym typeface="微软雅黑" charset="-122"/>
              </a:rPr>
              <a:t> 专业测试云</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免费环境；</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《Halo</a:t>
            </a:r>
            <a:r>
              <a:rPr lang="zh-CN" altLang="en-US" sz="3200" b="1" dirty="0">
                <a:solidFill>
                  <a:schemeClr val="bg1"/>
                </a:solidFill>
                <a:latin typeface="微软雅黑" charset="-122"/>
                <a:ea typeface="微软雅黑" charset="-122"/>
                <a:sym typeface="微软雅黑" charset="-122"/>
              </a:rPr>
              <a:t> 开源建站工具</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 线上环境；</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en-US" altLang="zh-CN" sz="3200" b="1" dirty="0" err="1">
                <a:solidFill>
                  <a:schemeClr val="bg1"/>
                </a:solidFill>
                <a:latin typeface="微软雅黑" charset="-122"/>
                <a:ea typeface="微软雅黑" charset="-122"/>
                <a:sym typeface="微软雅黑" charset="-122"/>
              </a:rPr>
              <a:t>MeterSphere</a:t>
            </a:r>
            <a:r>
              <a:rPr lang="zh-CN" altLang="en-US" sz="3200" b="1" dirty="0">
                <a:solidFill>
                  <a:schemeClr val="bg1"/>
                </a:solidFill>
                <a:latin typeface="微软雅黑" charset="-122"/>
                <a:ea typeface="微软雅黑" charset="-122"/>
                <a:sym typeface="微软雅黑" charset="-122"/>
              </a:rPr>
              <a:t> 专业测试云</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教学视频课程；</a:t>
            </a:r>
            <a:endParaRPr lang="en-US" altLang="zh-CN" sz="3200" b="1" dirty="0">
              <a:solidFill>
                <a:schemeClr val="bg1"/>
              </a:solidFill>
              <a:latin typeface="微软雅黑" charset="-122"/>
              <a:ea typeface="微软雅黑" charset="-122"/>
              <a:sym typeface="微软雅黑" charset="-122"/>
            </a:endParaRPr>
          </a:p>
          <a:p>
            <a:pPr hangingPunct="1">
              <a:lnSpc>
                <a:spcPct val="250000"/>
              </a:lnSpc>
              <a:spcBef>
                <a:spcPts val="0"/>
              </a:spcBef>
              <a:buFont typeface="Wingdings" panose="05000000000000000000" pitchFamily="2" charset="2"/>
              <a:buChar char="p"/>
            </a:pPr>
            <a:r>
              <a:rPr lang="en-US" altLang="zh-CN" sz="3200" b="1" dirty="0">
                <a:solidFill>
                  <a:schemeClr val="bg1"/>
                </a:solidFill>
                <a:latin typeface="微软雅黑" charset="-122"/>
                <a:ea typeface="微软雅黑" charset="-122"/>
                <a:sym typeface="微软雅黑" charset="-122"/>
              </a:rPr>
              <a:t>《</a:t>
            </a:r>
            <a:r>
              <a:rPr lang="en-US" altLang="zh-CN" sz="3200" b="1" dirty="0" err="1">
                <a:solidFill>
                  <a:schemeClr val="bg1"/>
                </a:solidFill>
                <a:latin typeface="微软雅黑" charset="-122"/>
                <a:ea typeface="微软雅黑" charset="-122"/>
                <a:sym typeface="微软雅黑" charset="-122"/>
              </a:rPr>
              <a:t>MeterSphere</a:t>
            </a:r>
            <a:r>
              <a:rPr lang="zh-CN" altLang="en-US" sz="3200" b="1" dirty="0">
                <a:solidFill>
                  <a:schemeClr val="bg1"/>
                </a:solidFill>
                <a:latin typeface="微软雅黑" charset="-122"/>
                <a:ea typeface="微软雅黑" charset="-122"/>
                <a:sym typeface="微软雅黑" charset="-122"/>
              </a:rPr>
              <a:t> 软件测试工程师</a:t>
            </a:r>
            <a:r>
              <a:rPr lang="en-US" altLang="zh-CN" sz="3200" b="1" dirty="0">
                <a:solidFill>
                  <a:schemeClr val="bg1"/>
                </a:solidFill>
                <a:latin typeface="微软雅黑" charset="-122"/>
                <a:ea typeface="微软雅黑" charset="-122"/>
                <a:sym typeface="微软雅黑" charset="-122"/>
              </a:rPr>
              <a:t>》</a:t>
            </a:r>
            <a:r>
              <a:rPr lang="zh-CN" altLang="en-US" sz="3200" b="1" dirty="0">
                <a:solidFill>
                  <a:schemeClr val="bg1"/>
                </a:solidFill>
                <a:latin typeface="微软雅黑" charset="-122"/>
                <a:ea typeface="微软雅黑" charset="-122"/>
                <a:sym typeface="微软雅黑" charset="-122"/>
              </a:rPr>
              <a:t>官方资格认证。</a:t>
            </a:r>
            <a:endParaRPr lang="zh-CN" altLang="en-US" sz="3200" b="1" dirty="0">
              <a:solidFill>
                <a:schemeClr val="bg1"/>
              </a:solidFill>
              <a:latin typeface="微软雅黑" charset="-122"/>
              <a:ea typeface="微软雅黑" charset="-122"/>
              <a:sym typeface="微软雅黑" charset="-122"/>
            </a:endParaRPr>
          </a:p>
          <a:p>
            <a:pPr marL="0" indent="0" hangingPunct="1">
              <a:lnSpc>
                <a:spcPct val="250000"/>
              </a:lnSpc>
              <a:spcBef>
                <a:spcPts val="0"/>
              </a:spcBef>
              <a:buNone/>
            </a:pPr>
            <a:r>
              <a:rPr lang="zh-CN" altLang="en-US" sz="3200" b="1" dirty="0">
                <a:solidFill>
                  <a:schemeClr val="bg1"/>
                </a:solidFill>
                <a:latin typeface="微软雅黑" charset="-122"/>
                <a:ea typeface="微软雅黑" charset="-122"/>
                <a:sym typeface="微软雅黑" charset="-122"/>
              </a:rPr>
              <a:t> </a:t>
            </a:r>
            <a:endParaRPr lang="en-US" altLang="zh-CN" sz="3200" b="1" dirty="0">
              <a:solidFill>
                <a:schemeClr val="bg1"/>
              </a:solidFill>
              <a:latin typeface="微软雅黑" charset="-122"/>
              <a:ea typeface="微软雅黑" charset="-122"/>
              <a:sym typeface="微软雅黑" charset="-122"/>
            </a:endParaRPr>
          </a:p>
        </p:txBody>
      </p:sp>
      <p:pic>
        <p:nvPicPr>
          <p:cNvPr id="1026" name="Picture 2" descr="/Users/lixuejun/Library/Containers/com.kingsoft.wpsoffice.mac/Data/tmp/picturecompress_20231211113827/output_74.pngoutput_74"/>
          <p:cNvPicPr>
            <a:picLocks noChangeAspect="1" noChangeArrowheads="1"/>
          </p:cNvPicPr>
          <p:nvPr/>
        </p:nvPicPr>
        <p:blipFill>
          <a:blip r:embed="rId1"/>
          <a:srcRect/>
          <a:stretch>
            <a:fillRect/>
          </a:stretch>
        </p:blipFill>
        <p:spPr bwMode="auto">
          <a:xfrm>
            <a:off x="16233825" y="4774183"/>
            <a:ext cx="5029200" cy="50292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6079581" y="10185907"/>
            <a:ext cx="533768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solidFill>
                  <a:schemeClr val="tx1">
                    <a:lumMod val="65000"/>
                    <a:lumOff val="35000"/>
                  </a:schemeClr>
                </a:solidFill>
              </a:rPr>
              <a:t>扫码加入高校技术支持群</a:t>
            </a:r>
            <a:endParaRPr lang="zh-CN" altLang="en-US" dirty="0">
              <a:solidFill>
                <a:schemeClr val="tx1">
                  <a:lumMod val="65000"/>
                  <a:lumOff val="35000"/>
                </a:schemeClr>
              </a:solidFill>
            </a:endParaRPr>
          </a:p>
        </p:txBody>
      </p:sp>
      <p:sp>
        <p:nvSpPr>
          <p:cNvPr id="1118"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p:cNvSpPr/>
          <p:nvPr/>
        </p:nvSpPr>
        <p:spPr>
          <a:xfrm>
            <a:off x="-21273" y="-19202"/>
            <a:ext cx="2808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7"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marL="0" marR="0" indent="0" algn="l" defTabSz="821690" rtl="0" fontAlgn="auto" latinLnBrk="0" hangingPunct="0">
              <a:lnSpc>
                <a:spcPct val="100000"/>
              </a:lnSpc>
              <a:spcBef>
                <a:spcPts val="0"/>
              </a:spcBef>
              <a:spcAft>
                <a:spcPts val="0"/>
              </a:spcAft>
              <a:buClrTx/>
              <a:buSzTx/>
              <a:buFontTx/>
              <a:buNone/>
            </a:pPr>
            <a:r>
              <a:rPr lang="zh-CN" sz="5400" b="0" dirty="0">
                <a:latin typeface="方正黑体简体" panose="02010601030101010101" charset="-122"/>
                <a:ea typeface="方正黑体简体" panose="02010601030101010101" charset="-122"/>
                <a:sym typeface="+mn-ea"/>
              </a:rPr>
              <a:t>写在前面</a:t>
            </a:r>
            <a:endParaRPr lang="zh-CN" sz="5400" b="0" dirty="0">
              <a:solidFill>
                <a:srgbClr val="773886">
                  <a:alpha val="80000"/>
                </a:srgbClr>
              </a:solidFill>
              <a:latin typeface="方正黑体简体" panose="02010601030101010101" charset="-122"/>
              <a:ea typeface="方正黑体简体" panose="02010601030101010101" charset="-122"/>
              <a:sym typeface="+mn-ea"/>
            </a:endParaRPr>
          </a:p>
        </p:txBody>
      </p:sp>
      <p:grpSp>
        <p:nvGrpSpPr>
          <p:cNvPr id="19" name="组合 18" descr="7b0a202020202274657874626f78223a20227b5c2263617465676f72795f69645c223a31303639372c5c2269645c223a32303334343937327d220a7d0a"/>
          <p:cNvGrpSpPr/>
          <p:nvPr/>
        </p:nvGrpSpPr>
        <p:grpSpPr>
          <a:xfrm>
            <a:off x="3823653" y="3317875"/>
            <a:ext cx="16736695" cy="8244840"/>
            <a:chOff x="5591" y="3930"/>
            <a:chExt cx="7647" cy="3426"/>
          </a:xfrm>
        </p:grpSpPr>
        <p:sp>
          <p:nvSpPr>
            <p:cNvPr id="57" name="文本框 7"/>
            <p:cNvSpPr txBox="1"/>
            <p:nvPr/>
          </p:nvSpPr>
          <p:spPr>
            <a:xfrm>
              <a:off x="6637" y="4526"/>
              <a:ext cx="5626" cy="2143"/>
            </a:xfrm>
            <a:prstGeom prst="rect">
              <a:avLst/>
            </a:prstGeom>
            <a:noFill/>
          </p:spPr>
          <p:txBody>
            <a:bodyPr wrap="square" rtlCol="0" anchor="ctr" upright="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143000" algn="l" rtl="0" fontAlgn="t">
                <a:lnSpc>
                  <a:spcPct val="150000"/>
                </a:lnSpc>
                <a:extLst>
                  <a:ext uri="{35155182-B16C-46BC-9424-99874614C6A1}">
                    <wpsdc:indentchars xmlns:wpsdc="http://www.wps.cn/officeDocument/2017/drawingmlCustomData" val="200" checksum="2647880237"/>
                  </a:ext>
                </a:extLst>
              </a:pPr>
              <a:r>
                <a:rPr lang="en-US" altLang="zh-CN" sz="4400" kern="100" spc="100">
                  <a:gradFill>
                    <a:gsLst>
                      <a:gs pos="100000">
                        <a:srgbClr val="6264F8"/>
                      </a:gs>
                      <a:gs pos="0">
                        <a:srgbClr val="B584EC"/>
                      </a:gs>
                    </a:gsLst>
                    <a:lin scaled="1"/>
                  </a:gradFill>
                  <a:latin typeface="宋体" charset="0"/>
                  <a:ea typeface="宋体" charset="0"/>
                  <a:cs typeface="宋体" charset="0"/>
                  <a:sym typeface="Times New Roman" panose="02020603050405020304"/>
                </a:rPr>
                <a:t>高校合作计划是 MeterSphere 开源社区为全国高校提供的软件测试教学实践项目。该计划旨在提升高校老师的软件测试教学成效，帮助学生掌握企业软件测试必要技能。</a:t>
              </a:r>
              <a:endParaRPr lang="en-US" altLang="zh-CN" sz="4400" kern="100" spc="100">
                <a:gradFill>
                  <a:gsLst>
                    <a:gs pos="100000">
                      <a:srgbClr val="6264F8"/>
                    </a:gs>
                    <a:gs pos="0">
                      <a:srgbClr val="B584EC"/>
                    </a:gs>
                  </a:gsLst>
                  <a:lin scaled="1"/>
                </a:gradFill>
                <a:latin typeface="宋体" charset="0"/>
                <a:ea typeface="宋体" charset="0"/>
                <a:cs typeface="宋体" charset="0"/>
                <a:sym typeface="Times New Roman" panose="02020603050405020304"/>
              </a:endParaRPr>
            </a:p>
          </p:txBody>
        </p:sp>
        <p:grpSp>
          <p:nvGrpSpPr>
            <p:cNvPr id="20" name="组合 19"/>
            <p:cNvGrpSpPr/>
            <p:nvPr/>
          </p:nvGrpSpPr>
          <p:grpSpPr>
            <a:xfrm>
              <a:off x="5591" y="3930"/>
              <a:ext cx="7647" cy="3426"/>
              <a:chOff x="5700" y="3908"/>
              <a:chExt cx="7341" cy="3426"/>
            </a:xfrm>
          </p:grpSpPr>
          <p:sp>
            <p:nvSpPr>
              <p:cNvPr id="29" name="任意多边形: 形状 284"/>
              <p:cNvSpPr/>
              <p:nvPr/>
            </p:nvSpPr>
            <p:spPr>
              <a:xfrm>
                <a:off x="6175" y="3922"/>
                <a:ext cx="6740" cy="3210"/>
              </a:xfrm>
              <a:custGeom>
                <a:avLst/>
                <a:gdLst>
                  <a:gd name="connsiteX0" fmla="*/ 0 w 5975901"/>
                  <a:gd name="connsiteY0" fmla="*/ 0 h 3371021"/>
                  <a:gd name="connsiteX1" fmla="*/ 5975902 w 5975901"/>
                  <a:gd name="connsiteY1" fmla="*/ 0 h 3371021"/>
                  <a:gd name="connsiteX2" fmla="*/ 5975902 w 5975901"/>
                  <a:gd name="connsiteY2" fmla="*/ 3371022 h 3371021"/>
                  <a:gd name="connsiteX3" fmla="*/ 0 w 5975901"/>
                  <a:gd name="connsiteY3" fmla="*/ 3371022 h 3371021"/>
                </a:gdLst>
                <a:ahLst/>
                <a:cxnLst>
                  <a:cxn ang="0">
                    <a:pos x="connsiteX0" y="connsiteY0"/>
                  </a:cxn>
                  <a:cxn ang="0">
                    <a:pos x="connsiteX1" y="connsiteY1"/>
                  </a:cxn>
                  <a:cxn ang="0">
                    <a:pos x="connsiteX2" y="connsiteY2"/>
                  </a:cxn>
                  <a:cxn ang="0">
                    <a:pos x="connsiteX3" y="connsiteY3"/>
                  </a:cxn>
                </a:cxnLst>
                <a:rect l="l" t="t" r="r" b="b"/>
                <a:pathLst>
                  <a:path w="5975901" h="3371021">
                    <a:moveTo>
                      <a:pt x="0" y="0"/>
                    </a:moveTo>
                    <a:lnTo>
                      <a:pt x="5975902" y="0"/>
                    </a:lnTo>
                    <a:lnTo>
                      <a:pt x="5975902" y="3371022"/>
                    </a:lnTo>
                    <a:lnTo>
                      <a:pt x="0" y="3371022"/>
                    </a:lnTo>
                    <a:close/>
                  </a:path>
                </a:pathLst>
              </a:custGeom>
              <a:noFill/>
              <a:ln w="9525" cap="flat">
                <a:no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285"/>
              <p:cNvSpPr/>
              <p:nvPr/>
            </p:nvSpPr>
            <p:spPr>
              <a:xfrm>
                <a:off x="9615" y="7216"/>
                <a:ext cx="112" cy="118"/>
              </a:xfrm>
              <a:custGeom>
                <a:avLst/>
                <a:gdLst>
                  <a:gd name="connsiteX0" fmla="*/ 122582 w 122582"/>
                  <a:gd name="connsiteY0" fmla="*/ 61291 h 122582"/>
                  <a:gd name="connsiteX1" fmla="*/ 61291 w 122582"/>
                  <a:gd name="connsiteY1" fmla="*/ 122582 h 122582"/>
                  <a:gd name="connsiteX2" fmla="*/ 0 w 122582"/>
                  <a:gd name="connsiteY2" fmla="*/ 61291 h 122582"/>
                  <a:gd name="connsiteX3" fmla="*/ 61291 w 122582"/>
                  <a:gd name="connsiteY3" fmla="*/ 0 h 122582"/>
                  <a:gd name="connsiteX4" fmla="*/ 122582 w 122582"/>
                  <a:gd name="connsiteY4" fmla="*/ 61291 h 122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2" h="122582">
                    <a:moveTo>
                      <a:pt x="122582" y="61291"/>
                    </a:moveTo>
                    <a:cubicBezTo>
                      <a:pt x="122582" y="95141"/>
                      <a:pt x="95142" y="122582"/>
                      <a:pt x="61291" y="122582"/>
                    </a:cubicBezTo>
                    <a:cubicBezTo>
                      <a:pt x="27441" y="122582"/>
                      <a:pt x="0" y="95141"/>
                      <a:pt x="0" y="61291"/>
                    </a:cubicBezTo>
                    <a:cubicBezTo>
                      <a:pt x="0" y="27441"/>
                      <a:pt x="27441" y="0"/>
                      <a:pt x="61291" y="0"/>
                    </a:cubicBezTo>
                    <a:cubicBezTo>
                      <a:pt x="95142" y="0"/>
                      <a:pt x="122582" y="27441"/>
                      <a:pt x="122582" y="61291"/>
                    </a:cubicBezTo>
                    <a:close/>
                  </a:path>
                </a:pathLst>
              </a:custGeom>
              <a:solidFill>
                <a:srgbClr val="FFFF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1" name="组合 20"/>
              <p:cNvGrpSpPr/>
              <p:nvPr/>
            </p:nvGrpSpPr>
            <p:grpSpPr>
              <a:xfrm>
                <a:off x="5700" y="3908"/>
                <a:ext cx="1072" cy="3297"/>
                <a:chOff x="5218" y="3908"/>
                <a:chExt cx="1763" cy="3297"/>
              </a:xfrm>
            </p:grpSpPr>
            <p:sp>
              <p:nvSpPr>
                <p:cNvPr id="44" name="任意多边形: 形状 300"/>
                <p:cNvSpPr/>
                <p:nvPr/>
              </p:nvSpPr>
              <p:spPr>
                <a:xfrm flipH="1" flipV="1">
                  <a:off x="6363" y="3908"/>
                  <a:ext cx="618" cy="3290"/>
                </a:xfrm>
                <a:custGeom>
                  <a:avLst/>
                  <a:gdLst>
                    <a:gd name="connsiteX0" fmla="*/ 3795 w 549168"/>
                    <a:gd name="connsiteY0" fmla="*/ 1925970 h 1925970"/>
                    <a:gd name="connsiteX1" fmla="*/ 0 w 549168"/>
                    <a:gd name="connsiteY1" fmla="*/ 1921729 h 1925970"/>
                    <a:gd name="connsiteX2" fmla="*/ 487073 w 549168"/>
                    <a:gd name="connsiteY2" fmla="*/ 773469 h 1925970"/>
                    <a:gd name="connsiteX3" fmla="*/ 523012 w 549168"/>
                    <a:gd name="connsiteY3" fmla="*/ 208937 h 1925970"/>
                    <a:gd name="connsiteX4" fmla="*/ 422338 w 549168"/>
                    <a:gd name="connsiteY4" fmla="*/ 41296 h 1925970"/>
                    <a:gd name="connsiteX5" fmla="*/ 357157 w 549168"/>
                    <a:gd name="connsiteY5" fmla="*/ 6920 h 1925970"/>
                    <a:gd name="connsiteX6" fmla="*/ 357157 w 549168"/>
                    <a:gd name="connsiteY6" fmla="*/ 0 h 1925970"/>
                    <a:gd name="connsiteX7" fmla="*/ 424124 w 549168"/>
                    <a:gd name="connsiteY7" fmla="*/ 35046 h 1925970"/>
                    <a:gd name="connsiteX8" fmla="*/ 527253 w 549168"/>
                    <a:gd name="connsiteY8" fmla="*/ 206258 h 1925970"/>
                    <a:gd name="connsiteX9" fmla="*/ 491091 w 549168"/>
                    <a:gd name="connsiteY9" fmla="*/ 776594 h 1925970"/>
                    <a:gd name="connsiteX10" fmla="*/ 3795 w 549168"/>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68" h="1925970">
                      <a:moveTo>
                        <a:pt x="3795" y="1925970"/>
                      </a:moveTo>
                      <a:lnTo>
                        <a:pt x="0" y="1921729"/>
                      </a:lnTo>
                      <a:cubicBezTo>
                        <a:pt x="243090" y="1468586"/>
                        <a:pt x="407159" y="1081963"/>
                        <a:pt x="487073" y="773469"/>
                      </a:cubicBezTo>
                      <a:cubicBezTo>
                        <a:pt x="548683" y="536406"/>
                        <a:pt x="560737" y="346442"/>
                        <a:pt x="523012" y="208937"/>
                      </a:cubicBezTo>
                      <a:cubicBezTo>
                        <a:pt x="508163" y="143762"/>
                        <a:pt x="472893" y="85030"/>
                        <a:pt x="422338" y="41296"/>
                      </a:cubicBezTo>
                      <a:cubicBezTo>
                        <a:pt x="403438" y="25132"/>
                        <a:pt x="381171" y="13388"/>
                        <a:pt x="357157" y="6920"/>
                      </a:cubicBezTo>
                      <a:lnTo>
                        <a:pt x="357157" y="0"/>
                      </a:lnTo>
                      <a:cubicBezTo>
                        <a:pt x="381851" y="6447"/>
                        <a:pt x="404752" y="18432"/>
                        <a:pt x="424124" y="35046"/>
                      </a:cubicBezTo>
                      <a:cubicBezTo>
                        <a:pt x="475845" y="79687"/>
                        <a:pt x="511974" y="139667"/>
                        <a:pt x="527253" y="206258"/>
                      </a:cubicBezTo>
                      <a:cubicBezTo>
                        <a:pt x="565648" y="345326"/>
                        <a:pt x="553594" y="536852"/>
                        <a:pt x="491091" y="776594"/>
                      </a:cubicBezTo>
                      <a:cubicBezTo>
                        <a:pt x="411401" y="1085088"/>
                        <a:pt x="247331" y="1471934"/>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形状 301"/>
                <p:cNvSpPr/>
                <p:nvPr/>
              </p:nvSpPr>
              <p:spPr>
                <a:xfrm flipH="1" flipV="1">
                  <a:off x="6319" y="3908"/>
                  <a:ext cx="559" cy="3290"/>
                </a:xfrm>
                <a:custGeom>
                  <a:avLst/>
                  <a:gdLst>
                    <a:gd name="connsiteX0" fmla="*/ 3795 w 497437"/>
                    <a:gd name="connsiteY0" fmla="*/ 1925970 h 1925970"/>
                    <a:gd name="connsiteX1" fmla="*/ 0 w 497437"/>
                    <a:gd name="connsiteY1" fmla="*/ 1921729 h 1925970"/>
                    <a:gd name="connsiteX2" fmla="*/ 446447 w 497437"/>
                    <a:gd name="connsiteY2" fmla="*/ 784630 h 1925970"/>
                    <a:gd name="connsiteX3" fmla="*/ 468769 w 497437"/>
                    <a:gd name="connsiteY3" fmla="*/ 218312 h 1925970"/>
                    <a:gd name="connsiteX4" fmla="*/ 362515 w 497437"/>
                    <a:gd name="connsiteY4" fmla="*/ 42859 h 1925970"/>
                    <a:gd name="connsiteX5" fmla="*/ 295548 w 497437"/>
                    <a:gd name="connsiteY5" fmla="*/ 6920 h 1925970"/>
                    <a:gd name="connsiteX6" fmla="*/ 295548 w 497437"/>
                    <a:gd name="connsiteY6" fmla="*/ 0 h 1925970"/>
                    <a:gd name="connsiteX7" fmla="*/ 363631 w 497437"/>
                    <a:gd name="connsiteY7" fmla="*/ 36609 h 1925970"/>
                    <a:gd name="connsiteX8" fmla="*/ 471894 w 497437"/>
                    <a:gd name="connsiteY8" fmla="*/ 215187 h 1925970"/>
                    <a:gd name="connsiteX9" fmla="*/ 449572 w 497437"/>
                    <a:gd name="connsiteY9" fmla="*/ 786639 h 1925970"/>
                    <a:gd name="connsiteX10" fmla="*/ 3795 w 497437"/>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437" h="1925970">
                      <a:moveTo>
                        <a:pt x="3795" y="1925970"/>
                      </a:moveTo>
                      <a:lnTo>
                        <a:pt x="0" y="1921729"/>
                      </a:lnTo>
                      <a:cubicBezTo>
                        <a:pt x="225009" y="1473943"/>
                        <a:pt x="375015" y="1091562"/>
                        <a:pt x="446447" y="784630"/>
                      </a:cubicBezTo>
                      <a:cubicBezTo>
                        <a:pt x="501136" y="548013"/>
                        <a:pt x="508726" y="357380"/>
                        <a:pt x="468769" y="218312"/>
                      </a:cubicBezTo>
                      <a:cubicBezTo>
                        <a:pt x="452355" y="150244"/>
                        <a:pt x="415231" y="88942"/>
                        <a:pt x="362515" y="42859"/>
                      </a:cubicBezTo>
                      <a:cubicBezTo>
                        <a:pt x="343074" y="26148"/>
                        <a:pt x="320220" y="13883"/>
                        <a:pt x="295548" y="6920"/>
                      </a:cubicBezTo>
                      <a:lnTo>
                        <a:pt x="295548" y="0"/>
                      </a:lnTo>
                      <a:cubicBezTo>
                        <a:pt x="320643" y="7086"/>
                        <a:pt x="343881" y="19581"/>
                        <a:pt x="363631" y="36609"/>
                      </a:cubicBezTo>
                      <a:cubicBezTo>
                        <a:pt x="417295" y="83525"/>
                        <a:pt x="455115" y="145909"/>
                        <a:pt x="471894" y="215187"/>
                      </a:cubicBezTo>
                      <a:cubicBezTo>
                        <a:pt x="512297" y="355818"/>
                        <a:pt x="504708" y="548013"/>
                        <a:pt x="449572" y="786639"/>
                      </a:cubicBezTo>
                      <a:cubicBezTo>
                        <a:pt x="379480" y="1094240"/>
                        <a:pt x="229250" y="1477515"/>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形状 302"/>
                <p:cNvSpPr/>
                <p:nvPr/>
              </p:nvSpPr>
              <p:spPr>
                <a:xfrm flipH="1" flipV="1">
                  <a:off x="6272" y="3908"/>
                  <a:ext cx="504" cy="3289"/>
                </a:xfrm>
                <a:custGeom>
                  <a:avLst/>
                  <a:gdLst>
                    <a:gd name="connsiteX0" fmla="*/ 4018 w 447925"/>
                    <a:gd name="connsiteY0" fmla="*/ 1925747 h 1925747"/>
                    <a:gd name="connsiteX1" fmla="*/ 0 w 447925"/>
                    <a:gd name="connsiteY1" fmla="*/ 1921729 h 1925747"/>
                    <a:gd name="connsiteX2" fmla="*/ 405150 w 447925"/>
                    <a:gd name="connsiteY2" fmla="*/ 795791 h 1925747"/>
                    <a:gd name="connsiteX3" fmla="*/ 413856 w 447925"/>
                    <a:gd name="connsiteY3" fmla="*/ 227688 h 1925747"/>
                    <a:gd name="connsiteX4" fmla="*/ 302244 w 447925"/>
                    <a:gd name="connsiteY4" fmla="*/ 44421 h 1925747"/>
                    <a:gd name="connsiteX5" fmla="*/ 233045 w 447925"/>
                    <a:gd name="connsiteY5" fmla="*/ 6920 h 1925747"/>
                    <a:gd name="connsiteX6" fmla="*/ 233045 w 447925"/>
                    <a:gd name="connsiteY6" fmla="*/ 0 h 1925747"/>
                    <a:gd name="connsiteX7" fmla="*/ 304030 w 447925"/>
                    <a:gd name="connsiteY7" fmla="*/ 38394 h 1925747"/>
                    <a:gd name="connsiteX8" fmla="*/ 418320 w 447925"/>
                    <a:gd name="connsiteY8" fmla="*/ 224786 h 1925747"/>
                    <a:gd name="connsiteX9" fmla="*/ 409615 w 447925"/>
                    <a:gd name="connsiteY9" fmla="*/ 797800 h 1925747"/>
                    <a:gd name="connsiteX10" fmla="*/ 4018 w 447925"/>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925" h="1925747">
                      <a:moveTo>
                        <a:pt x="4018" y="1925747"/>
                      </a:moveTo>
                      <a:lnTo>
                        <a:pt x="0" y="1921729"/>
                      </a:lnTo>
                      <a:cubicBezTo>
                        <a:pt x="207374" y="1479524"/>
                        <a:pt x="343541" y="1100714"/>
                        <a:pt x="405150" y="795791"/>
                      </a:cubicBezTo>
                      <a:cubicBezTo>
                        <a:pt x="452697" y="559398"/>
                        <a:pt x="455822" y="368095"/>
                        <a:pt x="413856" y="227688"/>
                      </a:cubicBezTo>
                      <a:cubicBezTo>
                        <a:pt x="395947" y="156757"/>
                        <a:pt x="357047" y="92884"/>
                        <a:pt x="302244" y="44421"/>
                      </a:cubicBezTo>
                      <a:cubicBezTo>
                        <a:pt x="282203" y="27003"/>
                        <a:pt x="258580" y="14201"/>
                        <a:pt x="233045" y="6920"/>
                      </a:cubicBezTo>
                      <a:lnTo>
                        <a:pt x="233045" y="0"/>
                      </a:lnTo>
                      <a:cubicBezTo>
                        <a:pt x="259277" y="7337"/>
                        <a:pt x="283533" y="20456"/>
                        <a:pt x="304030" y="38394"/>
                      </a:cubicBezTo>
                      <a:cubicBezTo>
                        <a:pt x="360050" y="87579"/>
                        <a:pt x="399890" y="152552"/>
                        <a:pt x="418320" y="224786"/>
                      </a:cubicBezTo>
                      <a:cubicBezTo>
                        <a:pt x="460510" y="366979"/>
                        <a:pt x="457608" y="559621"/>
                        <a:pt x="409615" y="797800"/>
                      </a:cubicBezTo>
                      <a:cubicBezTo>
                        <a:pt x="348005" y="1103393"/>
                        <a:pt x="211392" y="1482872"/>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任意多边形: 形状 303"/>
                <p:cNvSpPr/>
                <p:nvPr/>
              </p:nvSpPr>
              <p:spPr>
                <a:xfrm flipH="1" flipV="1">
                  <a:off x="6224" y="3908"/>
                  <a:ext cx="448" cy="3289"/>
                </a:xfrm>
                <a:custGeom>
                  <a:avLst/>
                  <a:gdLst>
                    <a:gd name="connsiteX0" fmla="*/ 4018 w 398732"/>
                    <a:gd name="connsiteY0" fmla="*/ 1925747 h 1925747"/>
                    <a:gd name="connsiteX1" fmla="*/ 0 w 398732"/>
                    <a:gd name="connsiteY1" fmla="*/ 1921952 h 1925747"/>
                    <a:gd name="connsiteX2" fmla="*/ 364747 w 398732"/>
                    <a:gd name="connsiteY2" fmla="*/ 806952 h 1925747"/>
                    <a:gd name="connsiteX3" fmla="*/ 359613 w 398732"/>
                    <a:gd name="connsiteY3" fmla="*/ 237286 h 1925747"/>
                    <a:gd name="connsiteX4" fmla="*/ 241528 w 398732"/>
                    <a:gd name="connsiteY4" fmla="*/ 46430 h 1925747"/>
                    <a:gd name="connsiteX5" fmla="*/ 170319 w 398732"/>
                    <a:gd name="connsiteY5" fmla="*/ 6920 h 1925747"/>
                    <a:gd name="connsiteX6" fmla="*/ 170319 w 398732"/>
                    <a:gd name="connsiteY6" fmla="*/ 0 h 1925747"/>
                    <a:gd name="connsiteX7" fmla="*/ 243760 w 398732"/>
                    <a:gd name="connsiteY7" fmla="*/ 39957 h 1925747"/>
                    <a:gd name="connsiteX8" fmla="*/ 363854 w 398732"/>
                    <a:gd name="connsiteY8" fmla="*/ 233938 h 1925747"/>
                    <a:gd name="connsiteX9" fmla="*/ 369211 w 398732"/>
                    <a:gd name="connsiteY9" fmla="*/ 808291 h 1925747"/>
                    <a:gd name="connsiteX10" fmla="*/ 4018 w 398732"/>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732" h="1925747">
                      <a:moveTo>
                        <a:pt x="4018" y="1925747"/>
                      </a:moveTo>
                      <a:lnTo>
                        <a:pt x="0" y="1921952"/>
                      </a:lnTo>
                      <a:cubicBezTo>
                        <a:pt x="189517" y="1485328"/>
                        <a:pt x="312513" y="1110089"/>
                        <a:pt x="364747" y="806952"/>
                      </a:cubicBezTo>
                      <a:cubicBezTo>
                        <a:pt x="405374" y="571228"/>
                        <a:pt x="403811" y="379480"/>
                        <a:pt x="359613" y="237286"/>
                      </a:cubicBezTo>
                      <a:cubicBezTo>
                        <a:pt x="340001" y="163386"/>
                        <a:pt x="298905" y="96965"/>
                        <a:pt x="241528" y="46430"/>
                      </a:cubicBezTo>
                      <a:cubicBezTo>
                        <a:pt x="220931" y="28262"/>
                        <a:pt x="196635" y="14781"/>
                        <a:pt x="170319" y="6920"/>
                      </a:cubicBezTo>
                      <a:lnTo>
                        <a:pt x="170319" y="0"/>
                      </a:lnTo>
                      <a:cubicBezTo>
                        <a:pt x="197418" y="7809"/>
                        <a:pt x="222483" y="21446"/>
                        <a:pt x="243760" y="39957"/>
                      </a:cubicBezTo>
                      <a:cubicBezTo>
                        <a:pt x="302119" y="91297"/>
                        <a:pt x="343917" y="158811"/>
                        <a:pt x="363854" y="233938"/>
                      </a:cubicBezTo>
                      <a:cubicBezTo>
                        <a:pt x="408499" y="377694"/>
                        <a:pt x="410284" y="570782"/>
                        <a:pt x="369211" y="808291"/>
                      </a:cubicBezTo>
                      <a:cubicBezTo>
                        <a:pt x="316754" y="1111429"/>
                        <a:pt x="194651" y="1488229"/>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304"/>
                <p:cNvSpPr/>
                <p:nvPr/>
              </p:nvSpPr>
              <p:spPr>
                <a:xfrm flipH="1" flipV="1">
                  <a:off x="6175" y="3909"/>
                  <a:ext cx="395" cy="3289"/>
                </a:xfrm>
                <a:custGeom>
                  <a:avLst/>
                  <a:gdLst>
                    <a:gd name="connsiteX0" fmla="*/ 4018 w 351165"/>
                    <a:gd name="connsiteY0" fmla="*/ 1925524 h 1925523"/>
                    <a:gd name="connsiteX1" fmla="*/ 0 w 351165"/>
                    <a:gd name="connsiteY1" fmla="*/ 1921952 h 1925523"/>
                    <a:gd name="connsiteX2" fmla="*/ 325236 w 351165"/>
                    <a:gd name="connsiteY2" fmla="*/ 817890 h 1925523"/>
                    <a:gd name="connsiteX3" fmla="*/ 306039 w 351165"/>
                    <a:gd name="connsiteY3" fmla="*/ 246662 h 1925523"/>
                    <a:gd name="connsiteX4" fmla="*/ 181257 w 351165"/>
                    <a:gd name="connsiteY4" fmla="*/ 47993 h 1925523"/>
                    <a:gd name="connsiteX5" fmla="*/ 107817 w 351165"/>
                    <a:gd name="connsiteY5" fmla="*/ 6920 h 1925523"/>
                    <a:gd name="connsiteX6" fmla="*/ 107817 w 351165"/>
                    <a:gd name="connsiteY6" fmla="*/ 0 h 1925523"/>
                    <a:gd name="connsiteX7" fmla="*/ 183713 w 351165"/>
                    <a:gd name="connsiteY7" fmla="*/ 41966 h 1925523"/>
                    <a:gd name="connsiteX8" fmla="*/ 310280 w 351165"/>
                    <a:gd name="connsiteY8" fmla="*/ 242867 h 1925523"/>
                    <a:gd name="connsiteX9" fmla="*/ 329701 w 351165"/>
                    <a:gd name="connsiteY9" fmla="*/ 818336 h 1925523"/>
                    <a:gd name="connsiteX10" fmla="*/ 4018 w 351165"/>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65" h="1925523">
                      <a:moveTo>
                        <a:pt x="4018" y="1925524"/>
                      </a:moveTo>
                      <a:lnTo>
                        <a:pt x="0" y="1921952"/>
                      </a:lnTo>
                      <a:cubicBezTo>
                        <a:pt x="172552" y="1490908"/>
                        <a:pt x="281931" y="1119018"/>
                        <a:pt x="325236" y="817890"/>
                      </a:cubicBezTo>
                      <a:cubicBezTo>
                        <a:pt x="358943" y="582389"/>
                        <a:pt x="352470" y="390194"/>
                        <a:pt x="306039" y="246662"/>
                      </a:cubicBezTo>
                      <a:cubicBezTo>
                        <a:pt x="284397" y="169825"/>
                        <a:pt x="241075" y="100852"/>
                        <a:pt x="181257" y="47993"/>
                      </a:cubicBezTo>
                      <a:cubicBezTo>
                        <a:pt x="159951" y="29271"/>
                        <a:pt x="134922" y="15273"/>
                        <a:pt x="107817" y="6920"/>
                      </a:cubicBezTo>
                      <a:lnTo>
                        <a:pt x="107817" y="0"/>
                      </a:lnTo>
                      <a:cubicBezTo>
                        <a:pt x="135869" y="8296"/>
                        <a:pt x="161771" y="22619"/>
                        <a:pt x="183713" y="41966"/>
                      </a:cubicBezTo>
                      <a:cubicBezTo>
                        <a:pt x="244285" y="95418"/>
                        <a:pt x="288218" y="165153"/>
                        <a:pt x="310280" y="242867"/>
                      </a:cubicBezTo>
                      <a:cubicBezTo>
                        <a:pt x="357157" y="387739"/>
                        <a:pt x="363854" y="581497"/>
                        <a:pt x="329701" y="818336"/>
                      </a:cubicBezTo>
                      <a:cubicBezTo>
                        <a:pt x="286395" y="1121250"/>
                        <a:pt x="177016" y="1493587"/>
                        <a:pt x="4018"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305"/>
                <p:cNvSpPr/>
                <p:nvPr/>
              </p:nvSpPr>
              <p:spPr>
                <a:xfrm flipH="1" flipV="1">
                  <a:off x="6125" y="3909"/>
                  <a:ext cx="343" cy="3289"/>
                </a:xfrm>
                <a:custGeom>
                  <a:avLst/>
                  <a:gdLst>
                    <a:gd name="connsiteX0" fmla="*/ 4241 w 304674"/>
                    <a:gd name="connsiteY0" fmla="*/ 1925524 h 1925523"/>
                    <a:gd name="connsiteX1" fmla="*/ 0 w 304674"/>
                    <a:gd name="connsiteY1" fmla="*/ 1922176 h 1925523"/>
                    <a:gd name="connsiteX2" fmla="*/ 286172 w 304674"/>
                    <a:gd name="connsiteY2" fmla="*/ 828382 h 1925523"/>
                    <a:gd name="connsiteX3" fmla="*/ 252689 w 304674"/>
                    <a:gd name="connsiteY3" fmla="*/ 256037 h 1925523"/>
                    <a:gd name="connsiteX4" fmla="*/ 121433 w 304674"/>
                    <a:gd name="connsiteY4" fmla="*/ 49556 h 1925523"/>
                    <a:gd name="connsiteX5" fmla="*/ 45314 w 304674"/>
                    <a:gd name="connsiteY5" fmla="*/ 6920 h 1925523"/>
                    <a:gd name="connsiteX6" fmla="*/ 45314 w 304674"/>
                    <a:gd name="connsiteY6" fmla="*/ 0 h 1925523"/>
                    <a:gd name="connsiteX7" fmla="*/ 122550 w 304674"/>
                    <a:gd name="connsiteY7" fmla="*/ 44645 h 1925523"/>
                    <a:gd name="connsiteX8" fmla="*/ 256484 w 304674"/>
                    <a:gd name="connsiteY8" fmla="*/ 254028 h 1925523"/>
                    <a:gd name="connsiteX9" fmla="*/ 290414 w 304674"/>
                    <a:gd name="connsiteY9" fmla="*/ 830614 h 1925523"/>
                    <a:gd name="connsiteX10" fmla="*/ 4241 w 304674"/>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674" h="1925523">
                      <a:moveTo>
                        <a:pt x="4241" y="1925524"/>
                      </a:moveTo>
                      <a:lnTo>
                        <a:pt x="0" y="1922176"/>
                      </a:lnTo>
                      <a:cubicBezTo>
                        <a:pt x="156256" y="1496042"/>
                        <a:pt x="252019" y="1128170"/>
                        <a:pt x="286172" y="828382"/>
                      </a:cubicBezTo>
                      <a:cubicBezTo>
                        <a:pt x="312959" y="593327"/>
                        <a:pt x="301798" y="400909"/>
                        <a:pt x="252689" y="256037"/>
                      </a:cubicBezTo>
                      <a:cubicBezTo>
                        <a:pt x="214518" y="144425"/>
                        <a:pt x="160274" y="81476"/>
                        <a:pt x="121433" y="49556"/>
                      </a:cubicBezTo>
                      <a:cubicBezTo>
                        <a:pt x="99336" y="30156"/>
                        <a:pt x="73400" y="15629"/>
                        <a:pt x="45314" y="6920"/>
                      </a:cubicBezTo>
                      <a:lnTo>
                        <a:pt x="45314" y="0"/>
                      </a:lnTo>
                      <a:cubicBezTo>
                        <a:pt x="73877" y="9365"/>
                        <a:pt x="100179" y="24569"/>
                        <a:pt x="122550" y="44645"/>
                      </a:cubicBezTo>
                      <a:cubicBezTo>
                        <a:pt x="162060" y="77012"/>
                        <a:pt x="217196" y="139738"/>
                        <a:pt x="256484" y="254028"/>
                      </a:cubicBezTo>
                      <a:cubicBezTo>
                        <a:pt x="306039" y="400239"/>
                        <a:pt x="317424" y="594220"/>
                        <a:pt x="290414" y="830614"/>
                      </a:cubicBezTo>
                      <a:cubicBezTo>
                        <a:pt x="257600" y="1129956"/>
                        <a:pt x="160274" y="1498498"/>
                        <a:pt x="4241"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306"/>
                <p:cNvSpPr/>
                <p:nvPr/>
              </p:nvSpPr>
              <p:spPr>
                <a:xfrm flipH="1" flipV="1">
                  <a:off x="6072" y="3909"/>
                  <a:ext cx="312" cy="3289"/>
                </a:xfrm>
                <a:custGeom>
                  <a:avLst/>
                  <a:gdLst>
                    <a:gd name="connsiteX0" fmla="*/ 21653 w 277133"/>
                    <a:gd name="connsiteY0" fmla="*/ 1925301 h 1925300"/>
                    <a:gd name="connsiteX1" fmla="*/ 17188 w 277133"/>
                    <a:gd name="connsiteY1" fmla="*/ 1922176 h 1925300"/>
                    <a:gd name="connsiteX2" fmla="*/ 265189 w 277133"/>
                    <a:gd name="connsiteY2" fmla="*/ 839096 h 1925300"/>
                    <a:gd name="connsiteX3" fmla="*/ 216750 w 277133"/>
                    <a:gd name="connsiteY3" fmla="*/ 265636 h 1925300"/>
                    <a:gd name="connsiteX4" fmla="*/ 78351 w 277133"/>
                    <a:gd name="connsiteY4" fmla="*/ 51565 h 1925300"/>
                    <a:gd name="connsiteX5" fmla="*/ 0 w 277133"/>
                    <a:gd name="connsiteY5" fmla="*/ 6920 h 1925300"/>
                    <a:gd name="connsiteX6" fmla="*/ 0 w 277133"/>
                    <a:gd name="connsiteY6" fmla="*/ 0 h 1925300"/>
                    <a:gd name="connsiteX7" fmla="*/ 79691 w 277133"/>
                    <a:gd name="connsiteY7" fmla="*/ 44645 h 1925300"/>
                    <a:gd name="connsiteX8" fmla="*/ 220098 w 277133"/>
                    <a:gd name="connsiteY8" fmla="*/ 261618 h 1925300"/>
                    <a:gd name="connsiteX9" fmla="*/ 268984 w 277133"/>
                    <a:gd name="connsiteY9" fmla="*/ 838873 h 1925300"/>
                    <a:gd name="connsiteX10" fmla="*/ 21653 w 277133"/>
                    <a:gd name="connsiteY10" fmla="*/ 1925301 h 192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133" h="1925300">
                      <a:moveTo>
                        <a:pt x="21653" y="1925301"/>
                      </a:moveTo>
                      <a:lnTo>
                        <a:pt x="17188" y="1922176"/>
                      </a:lnTo>
                      <a:cubicBezTo>
                        <a:pt x="156703" y="1501176"/>
                        <a:pt x="240411" y="1136653"/>
                        <a:pt x="265189" y="839096"/>
                      </a:cubicBezTo>
                      <a:cubicBezTo>
                        <a:pt x="284833" y="604712"/>
                        <a:pt x="268538" y="411847"/>
                        <a:pt x="216750" y="265636"/>
                      </a:cubicBezTo>
                      <a:cubicBezTo>
                        <a:pt x="175453" y="148890"/>
                        <a:pt x="118755" y="84602"/>
                        <a:pt x="78351" y="51565"/>
                      </a:cubicBezTo>
                      <a:cubicBezTo>
                        <a:pt x="55657" y="31349"/>
                        <a:pt x="28961" y="16138"/>
                        <a:pt x="0" y="6920"/>
                      </a:cubicBezTo>
                      <a:lnTo>
                        <a:pt x="0" y="0"/>
                      </a:lnTo>
                      <a:cubicBezTo>
                        <a:pt x="29314" y="9329"/>
                        <a:pt x="56426" y="24517"/>
                        <a:pt x="79691" y="44645"/>
                      </a:cubicBezTo>
                      <a:cubicBezTo>
                        <a:pt x="120764" y="78351"/>
                        <a:pt x="178355" y="143309"/>
                        <a:pt x="220098" y="261618"/>
                      </a:cubicBezTo>
                      <a:cubicBezTo>
                        <a:pt x="272332" y="408945"/>
                        <a:pt x="288851" y="603149"/>
                        <a:pt x="268984" y="838873"/>
                      </a:cubicBezTo>
                      <a:cubicBezTo>
                        <a:pt x="244653" y="1138215"/>
                        <a:pt x="161167" y="1503409"/>
                        <a:pt x="21653" y="1925301"/>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307"/>
                <p:cNvSpPr/>
                <p:nvPr/>
              </p:nvSpPr>
              <p:spPr>
                <a:xfrm flipH="1" flipV="1">
                  <a:off x="6017" y="3910"/>
                  <a:ext cx="334" cy="3288"/>
                </a:xfrm>
                <a:custGeom>
                  <a:avLst/>
                  <a:gdLst>
                    <a:gd name="connsiteX0" fmla="*/ 84155 w 297301"/>
                    <a:gd name="connsiteY0" fmla="*/ 1925077 h 1925077"/>
                    <a:gd name="connsiteX1" fmla="*/ 79914 w 297301"/>
                    <a:gd name="connsiteY1" fmla="*/ 1922399 h 1925077"/>
                    <a:gd name="connsiteX2" fmla="*/ 289744 w 297301"/>
                    <a:gd name="connsiteY2" fmla="*/ 849364 h 1925077"/>
                    <a:gd name="connsiteX3" fmla="*/ 226572 w 297301"/>
                    <a:gd name="connsiteY3" fmla="*/ 275011 h 1925077"/>
                    <a:gd name="connsiteX4" fmla="*/ 81030 w 297301"/>
                    <a:gd name="connsiteY4" fmla="*/ 53350 h 1925077"/>
                    <a:gd name="connsiteX5" fmla="*/ 0 w 297301"/>
                    <a:gd name="connsiteY5" fmla="*/ 6920 h 1925077"/>
                    <a:gd name="connsiteX6" fmla="*/ 0 w 297301"/>
                    <a:gd name="connsiteY6" fmla="*/ 0 h 1925077"/>
                    <a:gd name="connsiteX7" fmla="*/ 82146 w 297301"/>
                    <a:gd name="connsiteY7" fmla="*/ 47100 h 1925077"/>
                    <a:gd name="connsiteX8" fmla="*/ 229920 w 297301"/>
                    <a:gd name="connsiteY8" fmla="*/ 270323 h 1925077"/>
                    <a:gd name="connsiteX9" fmla="*/ 293762 w 297301"/>
                    <a:gd name="connsiteY9" fmla="*/ 848472 h 1925077"/>
                    <a:gd name="connsiteX10" fmla="*/ 84155 w 297301"/>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301" h="1925077">
                      <a:moveTo>
                        <a:pt x="84155" y="1925077"/>
                      </a:moveTo>
                      <a:lnTo>
                        <a:pt x="79914" y="1922399"/>
                      </a:lnTo>
                      <a:cubicBezTo>
                        <a:pt x="203133" y="1506087"/>
                        <a:pt x="273895" y="1145135"/>
                        <a:pt x="289744" y="849364"/>
                      </a:cubicBezTo>
                      <a:cubicBezTo>
                        <a:pt x="302468" y="615427"/>
                        <a:pt x="281261" y="422338"/>
                        <a:pt x="226572" y="275011"/>
                      </a:cubicBezTo>
                      <a:cubicBezTo>
                        <a:pt x="181927" y="154471"/>
                        <a:pt x="122773" y="87950"/>
                        <a:pt x="81030" y="53350"/>
                      </a:cubicBezTo>
                      <a:cubicBezTo>
                        <a:pt x="57430" y="32565"/>
                        <a:pt x="29866" y="16771"/>
                        <a:pt x="0" y="6920"/>
                      </a:cubicBezTo>
                      <a:lnTo>
                        <a:pt x="0" y="0"/>
                      </a:lnTo>
                      <a:cubicBezTo>
                        <a:pt x="30256" y="10049"/>
                        <a:pt x="58189" y="26065"/>
                        <a:pt x="82146" y="47100"/>
                      </a:cubicBezTo>
                      <a:cubicBezTo>
                        <a:pt x="124559" y="82146"/>
                        <a:pt x="184606" y="149560"/>
                        <a:pt x="229920" y="270323"/>
                      </a:cubicBezTo>
                      <a:cubicBezTo>
                        <a:pt x="284833" y="418767"/>
                        <a:pt x="306486" y="613418"/>
                        <a:pt x="293762" y="848472"/>
                      </a:cubicBezTo>
                      <a:cubicBezTo>
                        <a:pt x="278583" y="1146252"/>
                        <a:pt x="207821" y="1508096"/>
                        <a:pt x="84155"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308"/>
                <p:cNvSpPr/>
                <p:nvPr/>
              </p:nvSpPr>
              <p:spPr>
                <a:xfrm flipH="1" flipV="1">
                  <a:off x="5958" y="3910"/>
                  <a:ext cx="362" cy="3288"/>
                </a:xfrm>
                <a:custGeom>
                  <a:avLst/>
                  <a:gdLst>
                    <a:gd name="connsiteX0" fmla="*/ 146881 w 321498"/>
                    <a:gd name="connsiteY0" fmla="*/ 1925077 h 1925077"/>
                    <a:gd name="connsiteX1" fmla="*/ 142416 w 321498"/>
                    <a:gd name="connsiteY1" fmla="*/ 1922622 h 1925077"/>
                    <a:gd name="connsiteX2" fmla="*/ 315191 w 321498"/>
                    <a:gd name="connsiteY2" fmla="*/ 858517 h 1925077"/>
                    <a:gd name="connsiteX3" fmla="*/ 236617 w 321498"/>
                    <a:gd name="connsiteY3" fmla="*/ 283717 h 1925077"/>
                    <a:gd name="connsiteX4" fmla="*/ 83039 w 321498"/>
                    <a:gd name="connsiteY4" fmla="*/ 54913 h 1925077"/>
                    <a:gd name="connsiteX5" fmla="*/ 0 w 321498"/>
                    <a:gd name="connsiteY5" fmla="*/ 6920 h 1925077"/>
                    <a:gd name="connsiteX6" fmla="*/ 0 w 321498"/>
                    <a:gd name="connsiteY6" fmla="*/ 0 h 1925077"/>
                    <a:gd name="connsiteX7" fmla="*/ 85495 w 321498"/>
                    <a:gd name="connsiteY7" fmla="*/ 48886 h 1925077"/>
                    <a:gd name="connsiteX8" fmla="*/ 241751 w 321498"/>
                    <a:gd name="connsiteY8" fmla="*/ 280368 h 1925077"/>
                    <a:gd name="connsiteX9" fmla="*/ 320772 w 321498"/>
                    <a:gd name="connsiteY9" fmla="*/ 858740 h 1925077"/>
                    <a:gd name="connsiteX10" fmla="*/ 146881 w 321498"/>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498" h="1925077">
                      <a:moveTo>
                        <a:pt x="146881" y="1925077"/>
                      </a:moveTo>
                      <a:lnTo>
                        <a:pt x="142416" y="1922622"/>
                      </a:lnTo>
                      <a:cubicBezTo>
                        <a:pt x="250010" y="1510775"/>
                        <a:pt x="308271" y="1152725"/>
                        <a:pt x="315191" y="858517"/>
                      </a:cubicBezTo>
                      <a:cubicBezTo>
                        <a:pt x="320772" y="625472"/>
                        <a:pt x="294208" y="431937"/>
                        <a:pt x="236617" y="283717"/>
                      </a:cubicBezTo>
                      <a:cubicBezTo>
                        <a:pt x="188177" y="159381"/>
                        <a:pt x="125898" y="90629"/>
                        <a:pt x="83039" y="54913"/>
                      </a:cubicBezTo>
                      <a:cubicBezTo>
                        <a:pt x="58896" y="33455"/>
                        <a:pt x="30645" y="17127"/>
                        <a:pt x="0" y="6920"/>
                      </a:cubicBezTo>
                      <a:lnTo>
                        <a:pt x="0" y="0"/>
                      </a:lnTo>
                      <a:cubicBezTo>
                        <a:pt x="31445" y="10493"/>
                        <a:pt x="60502" y="27107"/>
                        <a:pt x="85495" y="48886"/>
                      </a:cubicBezTo>
                      <a:cubicBezTo>
                        <a:pt x="130139" y="85048"/>
                        <a:pt x="191749" y="154471"/>
                        <a:pt x="241751" y="280368"/>
                      </a:cubicBezTo>
                      <a:cubicBezTo>
                        <a:pt x="299789" y="429705"/>
                        <a:pt x="326352" y="624355"/>
                        <a:pt x="320772" y="858740"/>
                      </a:cubicBezTo>
                      <a:cubicBezTo>
                        <a:pt x="312959" y="1153841"/>
                        <a:pt x="254698" y="1513231"/>
                        <a:pt x="146881"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309"/>
                <p:cNvSpPr/>
                <p:nvPr/>
              </p:nvSpPr>
              <p:spPr>
                <a:xfrm flipH="1" flipV="1">
                  <a:off x="5899" y="3910"/>
                  <a:ext cx="388" cy="3288"/>
                </a:xfrm>
                <a:custGeom>
                  <a:avLst/>
                  <a:gdLst>
                    <a:gd name="connsiteX0" fmla="*/ 208714 w 345009"/>
                    <a:gd name="connsiteY0" fmla="*/ 1924854 h 1924854"/>
                    <a:gd name="connsiteX1" fmla="*/ 204026 w 345009"/>
                    <a:gd name="connsiteY1" fmla="*/ 1922622 h 1924854"/>
                    <a:gd name="connsiteX2" fmla="*/ 341085 w 345009"/>
                    <a:gd name="connsiteY2" fmla="*/ 867669 h 1924854"/>
                    <a:gd name="connsiteX3" fmla="*/ 246885 w 345009"/>
                    <a:gd name="connsiteY3" fmla="*/ 292199 h 1924854"/>
                    <a:gd name="connsiteX4" fmla="*/ 85495 w 345009"/>
                    <a:gd name="connsiteY4" fmla="*/ 56475 h 1924854"/>
                    <a:gd name="connsiteX5" fmla="*/ 0 w 345009"/>
                    <a:gd name="connsiteY5" fmla="*/ 6920 h 1924854"/>
                    <a:gd name="connsiteX6" fmla="*/ 0 w 345009"/>
                    <a:gd name="connsiteY6" fmla="*/ 0 h 1924854"/>
                    <a:gd name="connsiteX7" fmla="*/ 86834 w 345009"/>
                    <a:gd name="connsiteY7" fmla="*/ 50448 h 1924854"/>
                    <a:gd name="connsiteX8" fmla="*/ 250010 w 345009"/>
                    <a:gd name="connsiteY8" fmla="*/ 288628 h 1924854"/>
                    <a:gd name="connsiteX9" fmla="*/ 344880 w 345009"/>
                    <a:gd name="connsiteY9" fmla="*/ 867446 h 1924854"/>
                    <a:gd name="connsiteX10" fmla="*/ 208714 w 345009"/>
                    <a:gd name="connsiteY10" fmla="*/ 1924854 h 192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009" h="1924854">
                      <a:moveTo>
                        <a:pt x="208714" y="1924854"/>
                      </a:moveTo>
                      <a:lnTo>
                        <a:pt x="204026" y="1922622"/>
                      </a:lnTo>
                      <a:cubicBezTo>
                        <a:pt x="298003" y="1515016"/>
                        <a:pt x="342648" y="1160091"/>
                        <a:pt x="341085" y="867669"/>
                      </a:cubicBezTo>
                      <a:cubicBezTo>
                        <a:pt x="339299" y="634847"/>
                        <a:pt x="307602" y="441312"/>
                        <a:pt x="246885" y="292199"/>
                      </a:cubicBezTo>
                      <a:cubicBezTo>
                        <a:pt x="194651" y="164292"/>
                        <a:pt x="130139" y="93307"/>
                        <a:pt x="85495" y="56475"/>
                      </a:cubicBezTo>
                      <a:cubicBezTo>
                        <a:pt x="60542" y="34482"/>
                        <a:pt x="31487" y="17640"/>
                        <a:pt x="0" y="6920"/>
                      </a:cubicBezTo>
                      <a:lnTo>
                        <a:pt x="0" y="0"/>
                      </a:lnTo>
                      <a:cubicBezTo>
                        <a:pt x="31936" y="11041"/>
                        <a:pt x="61425" y="28173"/>
                        <a:pt x="86834" y="50448"/>
                      </a:cubicBezTo>
                      <a:cubicBezTo>
                        <a:pt x="131479" y="87727"/>
                        <a:pt x="198446" y="159381"/>
                        <a:pt x="250010" y="288628"/>
                      </a:cubicBezTo>
                      <a:cubicBezTo>
                        <a:pt x="311396" y="438857"/>
                        <a:pt x="343317" y="633731"/>
                        <a:pt x="344880" y="867446"/>
                      </a:cubicBezTo>
                      <a:cubicBezTo>
                        <a:pt x="347782" y="1160761"/>
                        <a:pt x="302021" y="1516579"/>
                        <a:pt x="208714" y="192485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310"/>
                <p:cNvSpPr/>
                <p:nvPr/>
              </p:nvSpPr>
              <p:spPr>
                <a:xfrm flipH="1" flipV="1">
                  <a:off x="5218" y="3913"/>
                  <a:ext cx="1106" cy="3293"/>
                </a:xfrm>
                <a:custGeom>
                  <a:avLst/>
                  <a:gdLst>
                    <a:gd name="connsiteX0" fmla="*/ 0 w 983124"/>
                    <a:gd name="connsiteY0" fmla="*/ 8129 h 1927849"/>
                    <a:gd name="connsiteX1" fmla="*/ 426356 w 983124"/>
                    <a:gd name="connsiteY1" fmla="*/ 1927850 h 1927849"/>
                    <a:gd name="connsiteX2" fmla="*/ 979727 w 983124"/>
                    <a:gd name="connsiteY2" fmla="*/ 1927850 h 1927849"/>
                    <a:gd name="connsiteX3" fmla="*/ 0 w 983124"/>
                    <a:gd name="connsiteY3" fmla="*/ 8129 h 1927849"/>
                  </a:gdLst>
                  <a:ahLst/>
                  <a:cxnLst>
                    <a:cxn ang="0">
                      <a:pos x="connsiteX0" y="connsiteY0"/>
                    </a:cxn>
                    <a:cxn ang="0">
                      <a:pos x="connsiteX1" y="connsiteY1"/>
                    </a:cxn>
                    <a:cxn ang="0">
                      <a:pos x="connsiteX2" y="connsiteY2"/>
                    </a:cxn>
                    <a:cxn ang="0">
                      <a:pos x="connsiteX3" y="connsiteY3"/>
                    </a:cxn>
                  </a:cxnLst>
                  <a:rect l="l" t="t" r="r" b="b"/>
                  <a:pathLst>
                    <a:path w="983124" h="1927849">
                      <a:moveTo>
                        <a:pt x="0" y="8129"/>
                      </a:moveTo>
                      <a:cubicBezTo>
                        <a:pt x="0" y="8129"/>
                        <a:pt x="580381" y="-174467"/>
                        <a:pt x="426356" y="1927850"/>
                      </a:cubicBezTo>
                      <a:lnTo>
                        <a:pt x="979727" y="1927850"/>
                      </a:lnTo>
                      <a:cubicBezTo>
                        <a:pt x="979727" y="1927850"/>
                        <a:pt x="1093794" y="-145448"/>
                        <a:pt x="0" y="8129"/>
                      </a:cubicBezTo>
                      <a:close/>
                    </a:path>
                  </a:pathLst>
                </a:custGeom>
                <a:gradFill>
                  <a:gsLst>
                    <a:gs pos="0">
                      <a:srgbClr val="7B32B2"/>
                    </a:gs>
                    <a:gs pos="100000">
                      <a:srgbClr val="401A5D"/>
                    </a:gs>
                  </a:gsLst>
                  <a:lin ang="5400000" scaled="0"/>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5" name="直接连接符 54"/>
              <p:cNvCxnSpPr/>
              <p:nvPr/>
            </p:nvCxnSpPr>
            <p:spPr>
              <a:xfrm>
                <a:off x="6951" y="3938"/>
                <a:ext cx="5091" cy="0"/>
              </a:xfrm>
              <a:prstGeom prst="line">
                <a:avLst/>
              </a:prstGeom>
              <a:ln w="19050">
                <a:gradFill>
                  <a:gsLst>
                    <a:gs pos="100000">
                      <a:srgbClr val="6264F8"/>
                    </a:gs>
                    <a:gs pos="49000">
                      <a:srgbClr val="B584EC"/>
                    </a:gs>
                    <a:gs pos="0">
                      <a:srgbClr val="EE9AE5"/>
                    </a:gs>
                  </a:gsLst>
                  <a:lin ang="14880000" scaled="1"/>
                </a:gra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695" y="7195"/>
                <a:ext cx="5142" cy="0"/>
              </a:xfrm>
              <a:prstGeom prst="line">
                <a:avLst/>
              </a:prstGeom>
              <a:ln w="19050">
                <a:gradFill>
                  <a:gsLst>
                    <a:gs pos="100000">
                      <a:srgbClr val="6264F8"/>
                    </a:gs>
                    <a:gs pos="49000">
                      <a:srgbClr val="B584EC"/>
                    </a:gs>
                    <a:gs pos="0">
                      <a:srgbClr val="EE9AE5"/>
                    </a:gs>
                  </a:gsLst>
                  <a:lin ang="11220000" scaled="1"/>
                </a:gra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flipH="1" flipV="1">
                <a:off x="11969" y="3908"/>
                <a:ext cx="1072" cy="3297"/>
                <a:chOff x="5218" y="3908"/>
                <a:chExt cx="1763" cy="3297"/>
              </a:xfrm>
            </p:grpSpPr>
            <p:sp>
              <p:nvSpPr>
                <p:cNvPr id="23" name="任意多边形: 形状 300"/>
                <p:cNvSpPr/>
                <p:nvPr/>
              </p:nvSpPr>
              <p:spPr>
                <a:xfrm flipH="1" flipV="1">
                  <a:off x="6363" y="3908"/>
                  <a:ext cx="618" cy="3290"/>
                </a:xfrm>
                <a:custGeom>
                  <a:avLst/>
                  <a:gdLst>
                    <a:gd name="connsiteX0" fmla="*/ 3795 w 549168"/>
                    <a:gd name="connsiteY0" fmla="*/ 1925970 h 1925970"/>
                    <a:gd name="connsiteX1" fmla="*/ 0 w 549168"/>
                    <a:gd name="connsiteY1" fmla="*/ 1921729 h 1925970"/>
                    <a:gd name="connsiteX2" fmla="*/ 487073 w 549168"/>
                    <a:gd name="connsiteY2" fmla="*/ 773469 h 1925970"/>
                    <a:gd name="connsiteX3" fmla="*/ 523012 w 549168"/>
                    <a:gd name="connsiteY3" fmla="*/ 208937 h 1925970"/>
                    <a:gd name="connsiteX4" fmla="*/ 422338 w 549168"/>
                    <a:gd name="connsiteY4" fmla="*/ 41296 h 1925970"/>
                    <a:gd name="connsiteX5" fmla="*/ 357157 w 549168"/>
                    <a:gd name="connsiteY5" fmla="*/ 6920 h 1925970"/>
                    <a:gd name="connsiteX6" fmla="*/ 357157 w 549168"/>
                    <a:gd name="connsiteY6" fmla="*/ 0 h 1925970"/>
                    <a:gd name="connsiteX7" fmla="*/ 424124 w 549168"/>
                    <a:gd name="connsiteY7" fmla="*/ 35046 h 1925970"/>
                    <a:gd name="connsiteX8" fmla="*/ 527253 w 549168"/>
                    <a:gd name="connsiteY8" fmla="*/ 206258 h 1925970"/>
                    <a:gd name="connsiteX9" fmla="*/ 491091 w 549168"/>
                    <a:gd name="connsiteY9" fmla="*/ 776594 h 1925970"/>
                    <a:gd name="connsiteX10" fmla="*/ 3795 w 549168"/>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168" h="1925970">
                      <a:moveTo>
                        <a:pt x="3795" y="1925970"/>
                      </a:moveTo>
                      <a:lnTo>
                        <a:pt x="0" y="1921729"/>
                      </a:lnTo>
                      <a:cubicBezTo>
                        <a:pt x="243090" y="1468586"/>
                        <a:pt x="407159" y="1081963"/>
                        <a:pt x="487073" y="773469"/>
                      </a:cubicBezTo>
                      <a:cubicBezTo>
                        <a:pt x="548683" y="536406"/>
                        <a:pt x="560737" y="346442"/>
                        <a:pt x="523012" y="208937"/>
                      </a:cubicBezTo>
                      <a:cubicBezTo>
                        <a:pt x="508163" y="143762"/>
                        <a:pt x="472893" y="85030"/>
                        <a:pt x="422338" y="41296"/>
                      </a:cubicBezTo>
                      <a:cubicBezTo>
                        <a:pt x="403438" y="25132"/>
                        <a:pt x="381171" y="13388"/>
                        <a:pt x="357157" y="6920"/>
                      </a:cubicBezTo>
                      <a:lnTo>
                        <a:pt x="357157" y="0"/>
                      </a:lnTo>
                      <a:cubicBezTo>
                        <a:pt x="381851" y="6447"/>
                        <a:pt x="404752" y="18432"/>
                        <a:pt x="424124" y="35046"/>
                      </a:cubicBezTo>
                      <a:cubicBezTo>
                        <a:pt x="475845" y="79687"/>
                        <a:pt x="511974" y="139667"/>
                        <a:pt x="527253" y="206258"/>
                      </a:cubicBezTo>
                      <a:cubicBezTo>
                        <a:pt x="565648" y="345326"/>
                        <a:pt x="553594" y="536852"/>
                        <a:pt x="491091" y="776594"/>
                      </a:cubicBezTo>
                      <a:cubicBezTo>
                        <a:pt x="411401" y="1085088"/>
                        <a:pt x="247331" y="1471934"/>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形状 301"/>
                <p:cNvSpPr/>
                <p:nvPr/>
              </p:nvSpPr>
              <p:spPr>
                <a:xfrm flipH="1" flipV="1">
                  <a:off x="6319" y="3908"/>
                  <a:ext cx="559" cy="3290"/>
                </a:xfrm>
                <a:custGeom>
                  <a:avLst/>
                  <a:gdLst>
                    <a:gd name="connsiteX0" fmla="*/ 3795 w 497437"/>
                    <a:gd name="connsiteY0" fmla="*/ 1925970 h 1925970"/>
                    <a:gd name="connsiteX1" fmla="*/ 0 w 497437"/>
                    <a:gd name="connsiteY1" fmla="*/ 1921729 h 1925970"/>
                    <a:gd name="connsiteX2" fmla="*/ 446447 w 497437"/>
                    <a:gd name="connsiteY2" fmla="*/ 784630 h 1925970"/>
                    <a:gd name="connsiteX3" fmla="*/ 468769 w 497437"/>
                    <a:gd name="connsiteY3" fmla="*/ 218312 h 1925970"/>
                    <a:gd name="connsiteX4" fmla="*/ 362515 w 497437"/>
                    <a:gd name="connsiteY4" fmla="*/ 42859 h 1925970"/>
                    <a:gd name="connsiteX5" fmla="*/ 295548 w 497437"/>
                    <a:gd name="connsiteY5" fmla="*/ 6920 h 1925970"/>
                    <a:gd name="connsiteX6" fmla="*/ 295548 w 497437"/>
                    <a:gd name="connsiteY6" fmla="*/ 0 h 1925970"/>
                    <a:gd name="connsiteX7" fmla="*/ 363631 w 497437"/>
                    <a:gd name="connsiteY7" fmla="*/ 36609 h 1925970"/>
                    <a:gd name="connsiteX8" fmla="*/ 471894 w 497437"/>
                    <a:gd name="connsiteY8" fmla="*/ 215187 h 1925970"/>
                    <a:gd name="connsiteX9" fmla="*/ 449572 w 497437"/>
                    <a:gd name="connsiteY9" fmla="*/ 786639 h 1925970"/>
                    <a:gd name="connsiteX10" fmla="*/ 3795 w 497437"/>
                    <a:gd name="connsiteY10" fmla="*/ 1925970 h 192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437" h="1925970">
                      <a:moveTo>
                        <a:pt x="3795" y="1925970"/>
                      </a:moveTo>
                      <a:lnTo>
                        <a:pt x="0" y="1921729"/>
                      </a:lnTo>
                      <a:cubicBezTo>
                        <a:pt x="225009" y="1473943"/>
                        <a:pt x="375015" y="1091562"/>
                        <a:pt x="446447" y="784630"/>
                      </a:cubicBezTo>
                      <a:cubicBezTo>
                        <a:pt x="501136" y="548013"/>
                        <a:pt x="508726" y="357380"/>
                        <a:pt x="468769" y="218312"/>
                      </a:cubicBezTo>
                      <a:cubicBezTo>
                        <a:pt x="452355" y="150244"/>
                        <a:pt x="415231" y="88942"/>
                        <a:pt x="362515" y="42859"/>
                      </a:cubicBezTo>
                      <a:cubicBezTo>
                        <a:pt x="343074" y="26148"/>
                        <a:pt x="320220" y="13883"/>
                        <a:pt x="295548" y="6920"/>
                      </a:cubicBezTo>
                      <a:lnTo>
                        <a:pt x="295548" y="0"/>
                      </a:lnTo>
                      <a:cubicBezTo>
                        <a:pt x="320643" y="7086"/>
                        <a:pt x="343881" y="19581"/>
                        <a:pt x="363631" y="36609"/>
                      </a:cubicBezTo>
                      <a:cubicBezTo>
                        <a:pt x="417295" y="83525"/>
                        <a:pt x="455115" y="145909"/>
                        <a:pt x="471894" y="215187"/>
                      </a:cubicBezTo>
                      <a:cubicBezTo>
                        <a:pt x="512297" y="355818"/>
                        <a:pt x="504708" y="548013"/>
                        <a:pt x="449572" y="786639"/>
                      </a:cubicBezTo>
                      <a:cubicBezTo>
                        <a:pt x="379480" y="1094240"/>
                        <a:pt x="229250" y="1477515"/>
                        <a:pt x="3795" y="1925970"/>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形状 302"/>
                <p:cNvSpPr/>
                <p:nvPr/>
              </p:nvSpPr>
              <p:spPr>
                <a:xfrm flipH="1" flipV="1">
                  <a:off x="6272" y="3908"/>
                  <a:ext cx="504" cy="3289"/>
                </a:xfrm>
                <a:custGeom>
                  <a:avLst/>
                  <a:gdLst>
                    <a:gd name="connsiteX0" fmla="*/ 4018 w 447925"/>
                    <a:gd name="connsiteY0" fmla="*/ 1925747 h 1925747"/>
                    <a:gd name="connsiteX1" fmla="*/ 0 w 447925"/>
                    <a:gd name="connsiteY1" fmla="*/ 1921729 h 1925747"/>
                    <a:gd name="connsiteX2" fmla="*/ 405150 w 447925"/>
                    <a:gd name="connsiteY2" fmla="*/ 795791 h 1925747"/>
                    <a:gd name="connsiteX3" fmla="*/ 413856 w 447925"/>
                    <a:gd name="connsiteY3" fmla="*/ 227688 h 1925747"/>
                    <a:gd name="connsiteX4" fmla="*/ 302244 w 447925"/>
                    <a:gd name="connsiteY4" fmla="*/ 44421 h 1925747"/>
                    <a:gd name="connsiteX5" fmla="*/ 233045 w 447925"/>
                    <a:gd name="connsiteY5" fmla="*/ 6920 h 1925747"/>
                    <a:gd name="connsiteX6" fmla="*/ 233045 w 447925"/>
                    <a:gd name="connsiteY6" fmla="*/ 0 h 1925747"/>
                    <a:gd name="connsiteX7" fmla="*/ 304030 w 447925"/>
                    <a:gd name="connsiteY7" fmla="*/ 38394 h 1925747"/>
                    <a:gd name="connsiteX8" fmla="*/ 418320 w 447925"/>
                    <a:gd name="connsiteY8" fmla="*/ 224786 h 1925747"/>
                    <a:gd name="connsiteX9" fmla="*/ 409615 w 447925"/>
                    <a:gd name="connsiteY9" fmla="*/ 797800 h 1925747"/>
                    <a:gd name="connsiteX10" fmla="*/ 4018 w 447925"/>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925" h="1925747">
                      <a:moveTo>
                        <a:pt x="4018" y="1925747"/>
                      </a:moveTo>
                      <a:lnTo>
                        <a:pt x="0" y="1921729"/>
                      </a:lnTo>
                      <a:cubicBezTo>
                        <a:pt x="207374" y="1479524"/>
                        <a:pt x="343541" y="1100714"/>
                        <a:pt x="405150" y="795791"/>
                      </a:cubicBezTo>
                      <a:cubicBezTo>
                        <a:pt x="452697" y="559398"/>
                        <a:pt x="455822" y="368095"/>
                        <a:pt x="413856" y="227688"/>
                      </a:cubicBezTo>
                      <a:cubicBezTo>
                        <a:pt x="395947" y="156757"/>
                        <a:pt x="357047" y="92884"/>
                        <a:pt x="302244" y="44421"/>
                      </a:cubicBezTo>
                      <a:cubicBezTo>
                        <a:pt x="282203" y="27003"/>
                        <a:pt x="258580" y="14201"/>
                        <a:pt x="233045" y="6920"/>
                      </a:cubicBezTo>
                      <a:lnTo>
                        <a:pt x="233045" y="0"/>
                      </a:lnTo>
                      <a:cubicBezTo>
                        <a:pt x="259277" y="7337"/>
                        <a:pt x="283533" y="20456"/>
                        <a:pt x="304030" y="38394"/>
                      </a:cubicBezTo>
                      <a:cubicBezTo>
                        <a:pt x="360050" y="87579"/>
                        <a:pt x="399890" y="152552"/>
                        <a:pt x="418320" y="224786"/>
                      </a:cubicBezTo>
                      <a:cubicBezTo>
                        <a:pt x="460510" y="366979"/>
                        <a:pt x="457608" y="559621"/>
                        <a:pt x="409615" y="797800"/>
                      </a:cubicBezTo>
                      <a:cubicBezTo>
                        <a:pt x="348005" y="1103393"/>
                        <a:pt x="211392" y="1482872"/>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任意多边形: 形状 303"/>
                <p:cNvSpPr/>
                <p:nvPr/>
              </p:nvSpPr>
              <p:spPr>
                <a:xfrm flipH="1" flipV="1">
                  <a:off x="6224" y="3908"/>
                  <a:ext cx="448" cy="3289"/>
                </a:xfrm>
                <a:custGeom>
                  <a:avLst/>
                  <a:gdLst>
                    <a:gd name="connsiteX0" fmla="*/ 4018 w 398732"/>
                    <a:gd name="connsiteY0" fmla="*/ 1925747 h 1925747"/>
                    <a:gd name="connsiteX1" fmla="*/ 0 w 398732"/>
                    <a:gd name="connsiteY1" fmla="*/ 1921952 h 1925747"/>
                    <a:gd name="connsiteX2" fmla="*/ 364747 w 398732"/>
                    <a:gd name="connsiteY2" fmla="*/ 806952 h 1925747"/>
                    <a:gd name="connsiteX3" fmla="*/ 359613 w 398732"/>
                    <a:gd name="connsiteY3" fmla="*/ 237286 h 1925747"/>
                    <a:gd name="connsiteX4" fmla="*/ 241528 w 398732"/>
                    <a:gd name="connsiteY4" fmla="*/ 46430 h 1925747"/>
                    <a:gd name="connsiteX5" fmla="*/ 170319 w 398732"/>
                    <a:gd name="connsiteY5" fmla="*/ 6920 h 1925747"/>
                    <a:gd name="connsiteX6" fmla="*/ 170319 w 398732"/>
                    <a:gd name="connsiteY6" fmla="*/ 0 h 1925747"/>
                    <a:gd name="connsiteX7" fmla="*/ 243760 w 398732"/>
                    <a:gd name="connsiteY7" fmla="*/ 39957 h 1925747"/>
                    <a:gd name="connsiteX8" fmla="*/ 363854 w 398732"/>
                    <a:gd name="connsiteY8" fmla="*/ 233938 h 1925747"/>
                    <a:gd name="connsiteX9" fmla="*/ 369211 w 398732"/>
                    <a:gd name="connsiteY9" fmla="*/ 808291 h 1925747"/>
                    <a:gd name="connsiteX10" fmla="*/ 4018 w 398732"/>
                    <a:gd name="connsiteY10" fmla="*/ 1925747 h 19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732" h="1925747">
                      <a:moveTo>
                        <a:pt x="4018" y="1925747"/>
                      </a:moveTo>
                      <a:lnTo>
                        <a:pt x="0" y="1921952"/>
                      </a:lnTo>
                      <a:cubicBezTo>
                        <a:pt x="189517" y="1485328"/>
                        <a:pt x="312513" y="1110089"/>
                        <a:pt x="364747" y="806952"/>
                      </a:cubicBezTo>
                      <a:cubicBezTo>
                        <a:pt x="405374" y="571228"/>
                        <a:pt x="403811" y="379480"/>
                        <a:pt x="359613" y="237286"/>
                      </a:cubicBezTo>
                      <a:cubicBezTo>
                        <a:pt x="340001" y="163386"/>
                        <a:pt x="298905" y="96965"/>
                        <a:pt x="241528" y="46430"/>
                      </a:cubicBezTo>
                      <a:cubicBezTo>
                        <a:pt x="220931" y="28262"/>
                        <a:pt x="196635" y="14781"/>
                        <a:pt x="170319" y="6920"/>
                      </a:cubicBezTo>
                      <a:lnTo>
                        <a:pt x="170319" y="0"/>
                      </a:lnTo>
                      <a:cubicBezTo>
                        <a:pt x="197418" y="7809"/>
                        <a:pt x="222483" y="21446"/>
                        <a:pt x="243760" y="39957"/>
                      </a:cubicBezTo>
                      <a:cubicBezTo>
                        <a:pt x="302119" y="91297"/>
                        <a:pt x="343917" y="158811"/>
                        <a:pt x="363854" y="233938"/>
                      </a:cubicBezTo>
                      <a:cubicBezTo>
                        <a:pt x="408499" y="377694"/>
                        <a:pt x="410284" y="570782"/>
                        <a:pt x="369211" y="808291"/>
                      </a:cubicBezTo>
                      <a:cubicBezTo>
                        <a:pt x="316754" y="1111429"/>
                        <a:pt x="194651" y="1488229"/>
                        <a:pt x="4018" y="192574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形状 304"/>
                <p:cNvSpPr/>
                <p:nvPr/>
              </p:nvSpPr>
              <p:spPr>
                <a:xfrm flipH="1" flipV="1">
                  <a:off x="6175" y="3909"/>
                  <a:ext cx="395" cy="3289"/>
                </a:xfrm>
                <a:custGeom>
                  <a:avLst/>
                  <a:gdLst>
                    <a:gd name="connsiteX0" fmla="*/ 4018 w 351165"/>
                    <a:gd name="connsiteY0" fmla="*/ 1925524 h 1925523"/>
                    <a:gd name="connsiteX1" fmla="*/ 0 w 351165"/>
                    <a:gd name="connsiteY1" fmla="*/ 1921952 h 1925523"/>
                    <a:gd name="connsiteX2" fmla="*/ 325236 w 351165"/>
                    <a:gd name="connsiteY2" fmla="*/ 817890 h 1925523"/>
                    <a:gd name="connsiteX3" fmla="*/ 306039 w 351165"/>
                    <a:gd name="connsiteY3" fmla="*/ 246662 h 1925523"/>
                    <a:gd name="connsiteX4" fmla="*/ 181257 w 351165"/>
                    <a:gd name="connsiteY4" fmla="*/ 47993 h 1925523"/>
                    <a:gd name="connsiteX5" fmla="*/ 107817 w 351165"/>
                    <a:gd name="connsiteY5" fmla="*/ 6920 h 1925523"/>
                    <a:gd name="connsiteX6" fmla="*/ 107817 w 351165"/>
                    <a:gd name="connsiteY6" fmla="*/ 0 h 1925523"/>
                    <a:gd name="connsiteX7" fmla="*/ 183713 w 351165"/>
                    <a:gd name="connsiteY7" fmla="*/ 41966 h 1925523"/>
                    <a:gd name="connsiteX8" fmla="*/ 310280 w 351165"/>
                    <a:gd name="connsiteY8" fmla="*/ 242867 h 1925523"/>
                    <a:gd name="connsiteX9" fmla="*/ 329701 w 351165"/>
                    <a:gd name="connsiteY9" fmla="*/ 818336 h 1925523"/>
                    <a:gd name="connsiteX10" fmla="*/ 4018 w 351165"/>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65" h="1925523">
                      <a:moveTo>
                        <a:pt x="4018" y="1925524"/>
                      </a:moveTo>
                      <a:lnTo>
                        <a:pt x="0" y="1921952"/>
                      </a:lnTo>
                      <a:cubicBezTo>
                        <a:pt x="172552" y="1490908"/>
                        <a:pt x="281931" y="1119018"/>
                        <a:pt x="325236" y="817890"/>
                      </a:cubicBezTo>
                      <a:cubicBezTo>
                        <a:pt x="358943" y="582389"/>
                        <a:pt x="352470" y="390194"/>
                        <a:pt x="306039" y="246662"/>
                      </a:cubicBezTo>
                      <a:cubicBezTo>
                        <a:pt x="284397" y="169825"/>
                        <a:pt x="241075" y="100852"/>
                        <a:pt x="181257" y="47993"/>
                      </a:cubicBezTo>
                      <a:cubicBezTo>
                        <a:pt x="159951" y="29271"/>
                        <a:pt x="134922" y="15273"/>
                        <a:pt x="107817" y="6920"/>
                      </a:cubicBezTo>
                      <a:lnTo>
                        <a:pt x="107817" y="0"/>
                      </a:lnTo>
                      <a:cubicBezTo>
                        <a:pt x="135869" y="8296"/>
                        <a:pt x="161771" y="22619"/>
                        <a:pt x="183713" y="41966"/>
                      </a:cubicBezTo>
                      <a:cubicBezTo>
                        <a:pt x="244285" y="95418"/>
                        <a:pt x="288218" y="165153"/>
                        <a:pt x="310280" y="242867"/>
                      </a:cubicBezTo>
                      <a:cubicBezTo>
                        <a:pt x="357157" y="387739"/>
                        <a:pt x="363854" y="581497"/>
                        <a:pt x="329701" y="818336"/>
                      </a:cubicBezTo>
                      <a:cubicBezTo>
                        <a:pt x="286395" y="1121250"/>
                        <a:pt x="177016" y="1493587"/>
                        <a:pt x="4018"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任意多边形: 形状 305"/>
                <p:cNvSpPr/>
                <p:nvPr/>
              </p:nvSpPr>
              <p:spPr>
                <a:xfrm flipH="1" flipV="1">
                  <a:off x="6125" y="3909"/>
                  <a:ext cx="343" cy="3289"/>
                </a:xfrm>
                <a:custGeom>
                  <a:avLst/>
                  <a:gdLst>
                    <a:gd name="connsiteX0" fmla="*/ 4241 w 304674"/>
                    <a:gd name="connsiteY0" fmla="*/ 1925524 h 1925523"/>
                    <a:gd name="connsiteX1" fmla="*/ 0 w 304674"/>
                    <a:gd name="connsiteY1" fmla="*/ 1922176 h 1925523"/>
                    <a:gd name="connsiteX2" fmla="*/ 286172 w 304674"/>
                    <a:gd name="connsiteY2" fmla="*/ 828382 h 1925523"/>
                    <a:gd name="connsiteX3" fmla="*/ 252689 w 304674"/>
                    <a:gd name="connsiteY3" fmla="*/ 256037 h 1925523"/>
                    <a:gd name="connsiteX4" fmla="*/ 121433 w 304674"/>
                    <a:gd name="connsiteY4" fmla="*/ 49556 h 1925523"/>
                    <a:gd name="connsiteX5" fmla="*/ 45314 w 304674"/>
                    <a:gd name="connsiteY5" fmla="*/ 6920 h 1925523"/>
                    <a:gd name="connsiteX6" fmla="*/ 45314 w 304674"/>
                    <a:gd name="connsiteY6" fmla="*/ 0 h 1925523"/>
                    <a:gd name="connsiteX7" fmla="*/ 122550 w 304674"/>
                    <a:gd name="connsiteY7" fmla="*/ 44645 h 1925523"/>
                    <a:gd name="connsiteX8" fmla="*/ 256484 w 304674"/>
                    <a:gd name="connsiteY8" fmla="*/ 254028 h 1925523"/>
                    <a:gd name="connsiteX9" fmla="*/ 290414 w 304674"/>
                    <a:gd name="connsiteY9" fmla="*/ 830614 h 1925523"/>
                    <a:gd name="connsiteX10" fmla="*/ 4241 w 304674"/>
                    <a:gd name="connsiteY10" fmla="*/ 1925524 h 19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674" h="1925523">
                      <a:moveTo>
                        <a:pt x="4241" y="1925524"/>
                      </a:moveTo>
                      <a:lnTo>
                        <a:pt x="0" y="1922176"/>
                      </a:lnTo>
                      <a:cubicBezTo>
                        <a:pt x="156256" y="1496042"/>
                        <a:pt x="252019" y="1128170"/>
                        <a:pt x="286172" y="828382"/>
                      </a:cubicBezTo>
                      <a:cubicBezTo>
                        <a:pt x="312959" y="593327"/>
                        <a:pt x="301798" y="400909"/>
                        <a:pt x="252689" y="256037"/>
                      </a:cubicBezTo>
                      <a:cubicBezTo>
                        <a:pt x="214518" y="144425"/>
                        <a:pt x="160274" y="81476"/>
                        <a:pt x="121433" y="49556"/>
                      </a:cubicBezTo>
                      <a:cubicBezTo>
                        <a:pt x="99336" y="30156"/>
                        <a:pt x="73400" y="15629"/>
                        <a:pt x="45314" y="6920"/>
                      </a:cubicBezTo>
                      <a:lnTo>
                        <a:pt x="45314" y="0"/>
                      </a:lnTo>
                      <a:cubicBezTo>
                        <a:pt x="73877" y="9365"/>
                        <a:pt x="100179" y="24569"/>
                        <a:pt x="122550" y="44645"/>
                      </a:cubicBezTo>
                      <a:cubicBezTo>
                        <a:pt x="162060" y="77012"/>
                        <a:pt x="217196" y="139738"/>
                        <a:pt x="256484" y="254028"/>
                      </a:cubicBezTo>
                      <a:cubicBezTo>
                        <a:pt x="306039" y="400239"/>
                        <a:pt x="317424" y="594220"/>
                        <a:pt x="290414" y="830614"/>
                      </a:cubicBezTo>
                      <a:cubicBezTo>
                        <a:pt x="257600" y="1129956"/>
                        <a:pt x="160274" y="1498498"/>
                        <a:pt x="4241" y="192552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任意多边形: 形状 306"/>
                <p:cNvSpPr/>
                <p:nvPr/>
              </p:nvSpPr>
              <p:spPr>
                <a:xfrm flipH="1" flipV="1">
                  <a:off x="6072" y="3909"/>
                  <a:ext cx="312" cy="3289"/>
                </a:xfrm>
                <a:custGeom>
                  <a:avLst/>
                  <a:gdLst>
                    <a:gd name="connsiteX0" fmla="*/ 21653 w 277133"/>
                    <a:gd name="connsiteY0" fmla="*/ 1925301 h 1925300"/>
                    <a:gd name="connsiteX1" fmla="*/ 17188 w 277133"/>
                    <a:gd name="connsiteY1" fmla="*/ 1922176 h 1925300"/>
                    <a:gd name="connsiteX2" fmla="*/ 265189 w 277133"/>
                    <a:gd name="connsiteY2" fmla="*/ 839096 h 1925300"/>
                    <a:gd name="connsiteX3" fmla="*/ 216750 w 277133"/>
                    <a:gd name="connsiteY3" fmla="*/ 265636 h 1925300"/>
                    <a:gd name="connsiteX4" fmla="*/ 78351 w 277133"/>
                    <a:gd name="connsiteY4" fmla="*/ 51565 h 1925300"/>
                    <a:gd name="connsiteX5" fmla="*/ 0 w 277133"/>
                    <a:gd name="connsiteY5" fmla="*/ 6920 h 1925300"/>
                    <a:gd name="connsiteX6" fmla="*/ 0 w 277133"/>
                    <a:gd name="connsiteY6" fmla="*/ 0 h 1925300"/>
                    <a:gd name="connsiteX7" fmla="*/ 79691 w 277133"/>
                    <a:gd name="connsiteY7" fmla="*/ 44645 h 1925300"/>
                    <a:gd name="connsiteX8" fmla="*/ 220098 w 277133"/>
                    <a:gd name="connsiteY8" fmla="*/ 261618 h 1925300"/>
                    <a:gd name="connsiteX9" fmla="*/ 268984 w 277133"/>
                    <a:gd name="connsiteY9" fmla="*/ 838873 h 1925300"/>
                    <a:gd name="connsiteX10" fmla="*/ 21653 w 277133"/>
                    <a:gd name="connsiteY10" fmla="*/ 1925301 h 192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133" h="1925300">
                      <a:moveTo>
                        <a:pt x="21653" y="1925301"/>
                      </a:moveTo>
                      <a:lnTo>
                        <a:pt x="17188" y="1922176"/>
                      </a:lnTo>
                      <a:cubicBezTo>
                        <a:pt x="156703" y="1501176"/>
                        <a:pt x="240411" y="1136653"/>
                        <a:pt x="265189" y="839096"/>
                      </a:cubicBezTo>
                      <a:cubicBezTo>
                        <a:pt x="284833" y="604712"/>
                        <a:pt x="268538" y="411847"/>
                        <a:pt x="216750" y="265636"/>
                      </a:cubicBezTo>
                      <a:cubicBezTo>
                        <a:pt x="175453" y="148890"/>
                        <a:pt x="118755" y="84602"/>
                        <a:pt x="78351" y="51565"/>
                      </a:cubicBezTo>
                      <a:cubicBezTo>
                        <a:pt x="55657" y="31349"/>
                        <a:pt x="28961" y="16138"/>
                        <a:pt x="0" y="6920"/>
                      </a:cubicBezTo>
                      <a:lnTo>
                        <a:pt x="0" y="0"/>
                      </a:lnTo>
                      <a:cubicBezTo>
                        <a:pt x="29314" y="9329"/>
                        <a:pt x="56426" y="24517"/>
                        <a:pt x="79691" y="44645"/>
                      </a:cubicBezTo>
                      <a:cubicBezTo>
                        <a:pt x="120764" y="78351"/>
                        <a:pt x="178355" y="143309"/>
                        <a:pt x="220098" y="261618"/>
                      </a:cubicBezTo>
                      <a:cubicBezTo>
                        <a:pt x="272332" y="408945"/>
                        <a:pt x="288851" y="603149"/>
                        <a:pt x="268984" y="838873"/>
                      </a:cubicBezTo>
                      <a:cubicBezTo>
                        <a:pt x="244653" y="1138215"/>
                        <a:pt x="161167" y="1503409"/>
                        <a:pt x="21653" y="1925301"/>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任意多边形: 形状 307"/>
                <p:cNvSpPr/>
                <p:nvPr/>
              </p:nvSpPr>
              <p:spPr>
                <a:xfrm flipH="1" flipV="1">
                  <a:off x="6017" y="3910"/>
                  <a:ext cx="334" cy="3288"/>
                </a:xfrm>
                <a:custGeom>
                  <a:avLst/>
                  <a:gdLst>
                    <a:gd name="connsiteX0" fmla="*/ 84155 w 297301"/>
                    <a:gd name="connsiteY0" fmla="*/ 1925077 h 1925077"/>
                    <a:gd name="connsiteX1" fmla="*/ 79914 w 297301"/>
                    <a:gd name="connsiteY1" fmla="*/ 1922399 h 1925077"/>
                    <a:gd name="connsiteX2" fmla="*/ 289744 w 297301"/>
                    <a:gd name="connsiteY2" fmla="*/ 849364 h 1925077"/>
                    <a:gd name="connsiteX3" fmla="*/ 226572 w 297301"/>
                    <a:gd name="connsiteY3" fmla="*/ 275011 h 1925077"/>
                    <a:gd name="connsiteX4" fmla="*/ 81030 w 297301"/>
                    <a:gd name="connsiteY4" fmla="*/ 53350 h 1925077"/>
                    <a:gd name="connsiteX5" fmla="*/ 0 w 297301"/>
                    <a:gd name="connsiteY5" fmla="*/ 6920 h 1925077"/>
                    <a:gd name="connsiteX6" fmla="*/ 0 w 297301"/>
                    <a:gd name="connsiteY6" fmla="*/ 0 h 1925077"/>
                    <a:gd name="connsiteX7" fmla="*/ 82146 w 297301"/>
                    <a:gd name="connsiteY7" fmla="*/ 47100 h 1925077"/>
                    <a:gd name="connsiteX8" fmla="*/ 229920 w 297301"/>
                    <a:gd name="connsiteY8" fmla="*/ 270323 h 1925077"/>
                    <a:gd name="connsiteX9" fmla="*/ 293762 w 297301"/>
                    <a:gd name="connsiteY9" fmla="*/ 848472 h 1925077"/>
                    <a:gd name="connsiteX10" fmla="*/ 84155 w 297301"/>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301" h="1925077">
                      <a:moveTo>
                        <a:pt x="84155" y="1925077"/>
                      </a:moveTo>
                      <a:lnTo>
                        <a:pt x="79914" y="1922399"/>
                      </a:lnTo>
                      <a:cubicBezTo>
                        <a:pt x="203133" y="1506087"/>
                        <a:pt x="273895" y="1145135"/>
                        <a:pt x="289744" y="849364"/>
                      </a:cubicBezTo>
                      <a:cubicBezTo>
                        <a:pt x="302468" y="615427"/>
                        <a:pt x="281261" y="422338"/>
                        <a:pt x="226572" y="275011"/>
                      </a:cubicBezTo>
                      <a:cubicBezTo>
                        <a:pt x="181927" y="154471"/>
                        <a:pt x="122773" y="87950"/>
                        <a:pt x="81030" y="53350"/>
                      </a:cubicBezTo>
                      <a:cubicBezTo>
                        <a:pt x="57430" y="32565"/>
                        <a:pt x="29866" y="16771"/>
                        <a:pt x="0" y="6920"/>
                      </a:cubicBezTo>
                      <a:lnTo>
                        <a:pt x="0" y="0"/>
                      </a:lnTo>
                      <a:cubicBezTo>
                        <a:pt x="30256" y="10049"/>
                        <a:pt x="58189" y="26065"/>
                        <a:pt x="82146" y="47100"/>
                      </a:cubicBezTo>
                      <a:cubicBezTo>
                        <a:pt x="124559" y="82146"/>
                        <a:pt x="184606" y="149560"/>
                        <a:pt x="229920" y="270323"/>
                      </a:cubicBezTo>
                      <a:cubicBezTo>
                        <a:pt x="284833" y="418767"/>
                        <a:pt x="306486" y="613418"/>
                        <a:pt x="293762" y="848472"/>
                      </a:cubicBezTo>
                      <a:cubicBezTo>
                        <a:pt x="278583" y="1146252"/>
                        <a:pt x="207821" y="1508096"/>
                        <a:pt x="84155"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任意多边形: 形状 308"/>
                <p:cNvSpPr/>
                <p:nvPr/>
              </p:nvSpPr>
              <p:spPr>
                <a:xfrm flipH="1" flipV="1">
                  <a:off x="5958" y="3910"/>
                  <a:ext cx="362" cy="3288"/>
                </a:xfrm>
                <a:custGeom>
                  <a:avLst/>
                  <a:gdLst>
                    <a:gd name="connsiteX0" fmla="*/ 146881 w 321498"/>
                    <a:gd name="connsiteY0" fmla="*/ 1925077 h 1925077"/>
                    <a:gd name="connsiteX1" fmla="*/ 142416 w 321498"/>
                    <a:gd name="connsiteY1" fmla="*/ 1922622 h 1925077"/>
                    <a:gd name="connsiteX2" fmla="*/ 315191 w 321498"/>
                    <a:gd name="connsiteY2" fmla="*/ 858517 h 1925077"/>
                    <a:gd name="connsiteX3" fmla="*/ 236617 w 321498"/>
                    <a:gd name="connsiteY3" fmla="*/ 283717 h 1925077"/>
                    <a:gd name="connsiteX4" fmla="*/ 83039 w 321498"/>
                    <a:gd name="connsiteY4" fmla="*/ 54913 h 1925077"/>
                    <a:gd name="connsiteX5" fmla="*/ 0 w 321498"/>
                    <a:gd name="connsiteY5" fmla="*/ 6920 h 1925077"/>
                    <a:gd name="connsiteX6" fmla="*/ 0 w 321498"/>
                    <a:gd name="connsiteY6" fmla="*/ 0 h 1925077"/>
                    <a:gd name="connsiteX7" fmla="*/ 85495 w 321498"/>
                    <a:gd name="connsiteY7" fmla="*/ 48886 h 1925077"/>
                    <a:gd name="connsiteX8" fmla="*/ 241751 w 321498"/>
                    <a:gd name="connsiteY8" fmla="*/ 280368 h 1925077"/>
                    <a:gd name="connsiteX9" fmla="*/ 320772 w 321498"/>
                    <a:gd name="connsiteY9" fmla="*/ 858740 h 1925077"/>
                    <a:gd name="connsiteX10" fmla="*/ 146881 w 321498"/>
                    <a:gd name="connsiteY10" fmla="*/ 1925077 h 192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498" h="1925077">
                      <a:moveTo>
                        <a:pt x="146881" y="1925077"/>
                      </a:moveTo>
                      <a:lnTo>
                        <a:pt x="142416" y="1922622"/>
                      </a:lnTo>
                      <a:cubicBezTo>
                        <a:pt x="250010" y="1510775"/>
                        <a:pt x="308271" y="1152725"/>
                        <a:pt x="315191" y="858517"/>
                      </a:cubicBezTo>
                      <a:cubicBezTo>
                        <a:pt x="320772" y="625472"/>
                        <a:pt x="294208" y="431937"/>
                        <a:pt x="236617" y="283717"/>
                      </a:cubicBezTo>
                      <a:cubicBezTo>
                        <a:pt x="188177" y="159381"/>
                        <a:pt x="125898" y="90629"/>
                        <a:pt x="83039" y="54913"/>
                      </a:cubicBezTo>
                      <a:cubicBezTo>
                        <a:pt x="58896" y="33455"/>
                        <a:pt x="30645" y="17127"/>
                        <a:pt x="0" y="6920"/>
                      </a:cubicBezTo>
                      <a:lnTo>
                        <a:pt x="0" y="0"/>
                      </a:lnTo>
                      <a:cubicBezTo>
                        <a:pt x="31445" y="10493"/>
                        <a:pt x="60502" y="27107"/>
                        <a:pt x="85495" y="48886"/>
                      </a:cubicBezTo>
                      <a:cubicBezTo>
                        <a:pt x="130139" y="85048"/>
                        <a:pt x="191749" y="154471"/>
                        <a:pt x="241751" y="280368"/>
                      </a:cubicBezTo>
                      <a:cubicBezTo>
                        <a:pt x="299789" y="429705"/>
                        <a:pt x="326352" y="624355"/>
                        <a:pt x="320772" y="858740"/>
                      </a:cubicBezTo>
                      <a:cubicBezTo>
                        <a:pt x="312959" y="1153841"/>
                        <a:pt x="254698" y="1513231"/>
                        <a:pt x="146881" y="1925077"/>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任意多边形: 形状 309"/>
                <p:cNvSpPr/>
                <p:nvPr/>
              </p:nvSpPr>
              <p:spPr>
                <a:xfrm flipH="1" flipV="1">
                  <a:off x="5899" y="3910"/>
                  <a:ext cx="388" cy="3288"/>
                </a:xfrm>
                <a:custGeom>
                  <a:avLst/>
                  <a:gdLst>
                    <a:gd name="connsiteX0" fmla="*/ 208714 w 345009"/>
                    <a:gd name="connsiteY0" fmla="*/ 1924854 h 1924854"/>
                    <a:gd name="connsiteX1" fmla="*/ 204026 w 345009"/>
                    <a:gd name="connsiteY1" fmla="*/ 1922622 h 1924854"/>
                    <a:gd name="connsiteX2" fmla="*/ 341085 w 345009"/>
                    <a:gd name="connsiteY2" fmla="*/ 867669 h 1924854"/>
                    <a:gd name="connsiteX3" fmla="*/ 246885 w 345009"/>
                    <a:gd name="connsiteY3" fmla="*/ 292199 h 1924854"/>
                    <a:gd name="connsiteX4" fmla="*/ 85495 w 345009"/>
                    <a:gd name="connsiteY4" fmla="*/ 56475 h 1924854"/>
                    <a:gd name="connsiteX5" fmla="*/ 0 w 345009"/>
                    <a:gd name="connsiteY5" fmla="*/ 6920 h 1924854"/>
                    <a:gd name="connsiteX6" fmla="*/ 0 w 345009"/>
                    <a:gd name="connsiteY6" fmla="*/ 0 h 1924854"/>
                    <a:gd name="connsiteX7" fmla="*/ 86834 w 345009"/>
                    <a:gd name="connsiteY7" fmla="*/ 50448 h 1924854"/>
                    <a:gd name="connsiteX8" fmla="*/ 250010 w 345009"/>
                    <a:gd name="connsiteY8" fmla="*/ 288628 h 1924854"/>
                    <a:gd name="connsiteX9" fmla="*/ 344880 w 345009"/>
                    <a:gd name="connsiteY9" fmla="*/ 867446 h 1924854"/>
                    <a:gd name="connsiteX10" fmla="*/ 208714 w 345009"/>
                    <a:gd name="connsiteY10" fmla="*/ 1924854 h 192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009" h="1924854">
                      <a:moveTo>
                        <a:pt x="208714" y="1924854"/>
                      </a:moveTo>
                      <a:lnTo>
                        <a:pt x="204026" y="1922622"/>
                      </a:lnTo>
                      <a:cubicBezTo>
                        <a:pt x="298003" y="1515016"/>
                        <a:pt x="342648" y="1160091"/>
                        <a:pt x="341085" y="867669"/>
                      </a:cubicBezTo>
                      <a:cubicBezTo>
                        <a:pt x="339299" y="634847"/>
                        <a:pt x="307602" y="441312"/>
                        <a:pt x="246885" y="292199"/>
                      </a:cubicBezTo>
                      <a:cubicBezTo>
                        <a:pt x="194651" y="164292"/>
                        <a:pt x="130139" y="93307"/>
                        <a:pt x="85495" y="56475"/>
                      </a:cubicBezTo>
                      <a:cubicBezTo>
                        <a:pt x="60542" y="34482"/>
                        <a:pt x="31487" y="17640"/>
                        <a:pt x="0" y="6920"/>
                      </a:cubicBezTo>
                      <a:lnTo>
                        <a:pt x="0" y="0"/>
                      </a:lnTo>
                      <a:cubicBezTo>
                        <a:pt x="31936" y="11041"/>
                        <a:pt x="61425" y="28173"/>
                        <a:pt x="86834" y="50448"/>
                      </a:cubicBezTo>
                      <a:cubicBezTo>
                        <a:pt x="131479" y="87727"/>
                        <a:pt x="198446" y="159381"/>
                        <a:pt x="250010" y="288628"/>
                      </a:cubicBezTo>
                      <a:cubicBezTo>
                        <a:pt x="311396" y="438857"/>
                        <a:pt x="343317" y="633731"/>
                        <a:pt x="344880" y="867446"/>
                      </a:cubicBezTo>
                      <a:cubicBezTo>
                        <a:pt x="347782" y="1160761"/>
                        <a:pt x="302021" y="1516579"/>
                        <a:pt x="208714" y="1924854"/>
                      </a:cubicBezTo>
                      <a:close/>
                    </a:path>
                  </a:pathLst>
                </a:custGeom>
                <a:gradFill>
                  <a:gsLst>
                    <a:gs pos="100000">
                      <a:srgbClr val="6264F8"/>
                    </a:gs>
                    <a:gs pos="49000">
                      <a:srgbClr val="B584EC"/>
                    </a:gs>
                    <a:gs pos="0">
                      <a:srgbClr val="EE9AE5"/>
                    </a:gs>
                  </a:gsLst>
                  <a:lin scaled="1"/>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310"/>
                <p:cNvSpPr/>
                <p:nvPr/>
              </p:nvSpPr>
              <p:spPr>
                <a:xfrm flipH="1" flipV="1">
                  <a:off x="5218" y="3913"/>
                  <a:ext cx="1106" cy="3293"/>
                </a:xfrm>
                <a:custGeom>
                  <a:avLst/>
                  <a:gdLst>
                    <a:gd name="connsiteX0" fmla="*/ 0 w 983124"/>
                    <a:gd name="connsiteY0" fmla="*/ 8129 h 1927849"/>
                    <a:gd name="connsiteX1" fmla="*/ 426356 w 983124"/>
                    <a:gd name="connsiteY1" fmla="*/ 1927850 h 1927849"/>
                    <a:gd name="connsiteX2" fmla="*/ 979727 w 983124"/>
                    <a:gd name="connsiteY2" fmla="*/ 1927850 h 1927849"/>
                    <a:gd name="connsiteX3" fmla="*/ 0 w 983124"/>
                    <a:gd name="connsiteY3" fmla="*/ 8129 h 1927849"/>
                  </a:gdLst>
                  <a:ahLst/>
                  <a:cxnLst>
                    <a:cxn ang="0">
                      <a:pos x="connsiteX0" y="connsiteY0"/>
                    </a:cxn>
                    <a:cxn ang="0">
                      <a:pos x="connsiteX1" y="connsiteY1"/>
                    </a:cxn>
                    <a:cxn ang="0">
                      <a:pos x="connsiteX2" y="connsiteY2"/>
                    </a:cxn>
                    <a:cxn ang="0">
                      <a:pos x="connsiteX3" y="connsiteY3"/>
                    </a:cxn>
                  </a:cxnLst>
                  <a:rect l="l" t="t" r="r" b="b"/>
                  <a:pathLst>
                    <a:path w="983124" h="1927849">
                      <a:moveTo>
                        <a:pt x="0" y="8129"/>
                      </a:moveTo>
                      <a:cubicBezTo>
                        <a:pt x="0" y="8129"/>
                        <a:pt x="580381" y="-174467"/>
                        <a:pt x="426356" y="1927850"/>
                      </a:cubicBezTo>
                      <a:lnTo>
                        <a:pt x="979727" y="1927850"/>
                      </a:lnTo>
                      <a:cubicBezTo>
                        <a:pt x="979727" y="1927850"/>
                        <a:pt x="1093794" y="-145448"/>
                        <a:pt x="0" y="8129"/>
                      </a:cubicBezTo>
                      <a:close/>
                    </a:path>
                  </a:pathLst>
                </a:custGeom>
                <a:gradFill>
                  <a:gsLst>
                    <a:gs pos="0">
                      <a:srgbClr val="7B32B2"/>
                    </a:gs>
                    <a:gs pos="100000">
                      <a:srgbClr val="401A5D"/>
                    </a:gs>
                  </a:gsLst>
                  <a:lin ang="5400000" scaled="0"/>
                </a:gradFill>
                <a:ln w="22316"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3" name="测试跟踪"/>
          <p:cNvSpPr txBox="1"/>
          <p:nvPr/>
        </p:nvSpPr>
        <p:spPr>
          <a:xfrm>
            <a:off x="-21590" y="239395"/>
            <a:ext cx="4748530" cy="78232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grpSp>
        <p:nvGrpSpPr>
          <p:cNvPr id="2" name="组合 1"/>
          <p:cNvGrpSpPr/>
          <p:nvPr/>
        </p:nvGrpSpPr>
        <p:grpSpPr>
          <a:xfrm>
            <a:off x="1680210" y="1745615"/>
            <a:ext cx="23554055" cy="11386820"/>
            <a:chOff x="2646" y="2749"/>
            <a:chExt cx="37093" cy="17932"/>
          </a:xfrm>
        </p:grpSpPr>
        <p:sp>
          <p:nvSpPr>
            <p:cNvPr id="239" name="右箭头 238"/>
            <p:cNvSpPr/>
            <p:nvPr/>
          </p:nvSpPr>
          <p:spPr>
            <a:xfrm>
              <a:off x="2986" y="10490"/>
              <a:ext cx="27554" cy="3401"/>
            </a:xfrm>
            <a:prstGeom prst="rightArrow">
              <a:avLst/>
            </a:prstGeom>
            <a:gradFill>
              <a:gsLst>
                <a:gs pos="98000">
                  <a:schemeClr val="accent1">
                    <a:lumMod val="75000"/>
                  </a:schemeClr>
                </a:gs>
                <a:gs pos="0">
                  <a:schemeClr val="accent1">
                    <a:lumMod val="56000"/>
                  </a:schemeClr>
                </a:gs>
              </a:gsLst>
              <a:lin ang="192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40" name="右箭头 239"/>
            <p:cNvSpPr/>
            <p:nvPr/>
          </p:nvSpPr>
          <p:spPr>
            <a:xfrm>
              <a:off x="2986" y="14005"/>
              <a:ext cx="27554" cy="3401"/>
            </a:xfrm>
            <a:prstGeom prst="rightArrow">
              <a:avLst/>
            </a:prstGeom>
            <a:gradFill>
              <a:gsLst>
                <a:gs pos="98000">
                  <a:schemeClr val="accent1">
                    <a:lumMod val="75000"/>
                  </a:schemeClr>
                </a:gs>
                <a:gs pos="0">
                  <a:schemeClr val="accent1">
                    <a:lumMod val="56000"/>
                  </a:schemeClr>
                </a:gs>
              </a:gsLst>
              <a:lin ang="192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33" name="右箭头 232"/>
            <p:cNvSpPr/>
            <p:nvPr/>
          </p:nvSpPr>
          <p:spPr>
            <a:xfrm>
              <a:off x="2986" y="6945"/>
              <a:ext cx="27554" cy="3402"/>
            </a:xfrm>
            <a:prstGeom prst="rightArrow">
              <a:avLst/>
            </a:prstGeom>
            <a:gradFill>
              <a:gsLst>
                <a:gs pos="98000">
                  <a:schemeClr val="accent1">
                    <a:lumMod val="75000"/>
                  </a:schemeClr>
                </a:gs>
                <a:gs pos="0">
                  <a:schemeClr val="accent1">
                    <a:lumMod val="56000"/>
                  </a:schemeClr>
                </a:gs>
              </a:gsLst>
              <a:lin ang="192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8" name="图片 7" descr="/Users/lixuejun/Library/Containers/com.kingsoft.wpsoffice.mac/Data/tmp/picturecompress_20231211113827/output_75.pngoutput_75"/>
            <p:cNvPicPr>
              <a:picLocks noChangeAspect="1"/>
            </p:cNvPicPr>
            <p:nvPr>
              <p:custDataLst>
                <p:tags r:id="rId1"/>
              </p:custDataLst>
            </p:nvPr>
          </p:nvPicPr>
          <p:blipFill>
            <a:blip r:embed="rId2"/>
            <a:stretch>
              <a:fillRect/>
            </a:stretch>
          </p:blipFill>
          <p:spPr>
            <a:xfrm>
              <a:off x="32239" y="13181"/>
              <a:ext cx="7500" cy="7500"/>
            </a:xfrm>
            <a:prstGeom prst="rect">
              <a:avLst/>
            </a:prstGeom>
          </p:spPr>
        </p:pic>
        <p:sp>
          <p:nvSpPr>
            <p:cNvPr id="195" name="AutoShape 47"/>
            <p:cNvSpPr>
              <a:spLocks noChangeArrowheads="1"/>
            </p:cNvSpPr>
            <p:nvPr/>
          </p:nvSpPr>
          <p:spPr bwMode="gray">
            <a:xfrm>
              <a:off x="2646" y="2749"/>
              <a:ext cx="31759" cy="1531"/>
            </a:xfrm>
            <a:prstGeom prst="roundRect">
              <a:avLst>
                <a:gd name="adj" fmla="val 16667"/>
              </a:avLst>
            </a:prstGeom>
            <a:solidFill>
              <a:srgbClr val="773886"/>
            </a:solidFill>
            <a:ln w="25400">
              <a:gradFill>
                <a:gsLst>
                  <a:gs pos="0">
                    <a:srgbClr val="7030A0"/>
                  </a:gs>
                  <a:gs pos="100000">
                    <a:srgbClr val="F7F9FF">
                      <a:lumMod val="20000"/>
                      <a:lumOff val="80000"/>
                    </a:srgbClr>
                  </a:gs>
                </a:gsLst>
                <a:lin ang="5400000" scaled="1"/>
              </a:gradFill>
            </a:ln>
            <a:effectLst>
              <a:outerShdw blurRad="76200" dist="63500" dir="2700000" algn="tl" rotWithShape="0">
                <a:prstClr val="black">
                  <a:alpha val="38000"/>
                </a:prstClr>
              </a:outerShdw>
              <a:reflection blurRad="6350" stA="50000" endA="300" endPos="11000" dir="5400000" sy="-100000" algn="bl" rotWithShape="0"/>
            </a:effectLst>
            <a:scene3d>
              <a:camera prst="orthographicFront">
                <a:rot lat="0" lon="0" rev="0"/>
              </a:camera>
              <a:lightRig rig="balanced" dir="t">
                <a:rot lat="0" lon="0" rev="8700000"/>
              </a:lightRig>
            </a:scene3d>
            <a:sp3d>
              <a:bevelT w="190500" h="38100"/>
            </a:sp3d>
          </p:spPr>
          <p:txBody>
            <a:bodyPr wrap="square">
              <a:spAutoFit/>
            </a:bodyPr>
            <a:p>
              <a:pPr algn="ctr">
                <a:defRPr/>
              </a:pPr>
              <a:endParaRPr lang="zh-CN" altLang="en-US" sz="2400" b="1" dirty="0">
                <a:solidFill>
                  <a:schemeClr val="bg1"/>
                </a:solidFill>
              </a:endParaRPr>
            </a:p>
          </p:txBody>
        </p:sp>
        <p:grpSp>
          <p:nvGrpSpPr>
            <p:cNvPr id="257" name="组合 256"/>
            <p:cNvGrpSpPr/>
            <p:nvPr/>
          </p:nvGrpSpPr>
          <p:grpSpPr>
            <a:xfrm>
              <a:off x="8872" y="2976"/>
              <a:ext cx="19386" cy="15308"/>
              <a:chOff x="9506" y="2976"/>
              <a:chExt cx="19386" cy="15308"/>
            </a:xfrm>
            <a:effectLst>
              <a:reflection blurRad="6350" stA="50000" endA="300" endPos="3000" dir="5400000" sy="-100000" algn="bl" rotWithShape="0"/>
            </a:effectLst>
          </p:grpSpPr>
          <p:sp>
            <p:nvSpPr>
              <p:cNvPr id="196" name="Rectangle 4"/>
              <p:cNvSpPr>
                <a:spLocks noChangeArrowheads="1"/>
              </p:cNvSpPr>
              <p:nvPr/>
            </p:nvSpPr>
            <p:spPr bwMode="auto">
              <a:xfrm>
                <a:off x="15451" y="2976"/>
                <a:ext cx="7499"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spcBef>
                    <a:spcPct val="50000"/>
                  </a:spcBef>
                </a:pPr>
                <a:r>
                  <a:rPr lang="zh-CN" altLang="en-US" sz="3600" b="1" dirty="0">
                    <a:solidFill>
                      <a:schemeClr val="bg1"/>
                    </a:solidFill>
                    <a:latin typeface="微软雅黑" charset="0"/>
                    <a:ea typeface="微软雅黑" charset="0"/>
                  </a:rPr>
                  <a:t>专业课程体系</a:t>
                </a:r>
                <a:endParaRPr lang="zh-CN" altLang="en-US" sz="3600" b="1" dirty="0">
                  <a:solidFill>
                    <a:schemeClr val="bg1"/>
                  </a:solidFill>
                  <a:latin typeface="微软雅黑" charset="0"/>
                  <a:ea typeface="微软雅黑" charset="0"/>
                </a:endParaRPr>
              </a:p>
            </p:txBody>
          </p:sp>
          <p:grpSp>
            <p:nvGrpSpPr>
              <p:cNvPr id="256" name="组合 255"/>
              <p:cNvGrpSpPr/>
              <p:nvPr/>
            </p:nvGrpSpPr>
            <p:grpSpPr>
              <a:xfrm>
                <a:off x="9506" y="6605"/>
                <a:ext cx="19386" cy="11679"/>
                <a:chOff x="8655" y="6605"/>
                <a:chExt cx="19386" cy="11679"/>
              </a:xfrm>
            </p:grpSpPr>
            <p:grpSp>
              <p:nvGrpSpPr>
                <p:cNvPr id="202" name="组合 201"/>
                <p:cNvGrpSpPr/>
                <p:nvPr/>
              </p:nvGrpSpPr>
              <p:grpSpPr>
                <a:xfrm>
                  <a:off x="8655" y="6605"/>
                  <a:ext cx="1362" cy="11679"/>
                  <a:chOff x="7069" y="6491"/>
                  <a:chExt cx="1417" cy="11679"/>
                </a:xfrm>
              </p:grpSpPr>
              <p:sp>
                <p:nvSpPr>
                  <p:cNvPr id="198" name="流程图: 可选过程 197"/>
                  <p:cNvSpPr/>
                  <p:nvPr/>
                </p:nvSpPr>
                <p:spPr>
                  <a:xfrm>
                    <a:off x="7069"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1" name="文本框 200"/>
                  <p:cNvSpPr txBox="1"/>
                  <p:nvPr/>
                </p:nvSpPr>
                <p:spPr>
                  <a:xfrm>
                    <a:off x="7180" y="7532"/>
                    <a:ext cx="1201" cy="1029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20000"/>
                      </a:lnSpc>
                      <a:spcBef>
                        <a:spcPts val="0"/>
                      </a:spcBef>
                      <a:spcAft>
                        <a:spcPts val="0"/>
                      </a:spcAft>
                      <a:buClrTx/>
                      <a:buSzTx/>
                      <a:buFontTx/>
                      <a:buNone/>
                    </a:pPr>
                    <a:r>
                      <a:rPr lang="zh-CN" altLang="en-US" dirty="0">
                        <a:ln w="15875">
                          <a:solidFill>
                            <a:schemeClr val="bg1"/>
                          </a:solidFill>
                        </a:ln>
                        <a:solidFill>
                          <a:schemeClr val="bg1"/>
                        </a:solidFill>
                        <a:latin typeface="微软雅黑" charset="0"/>
                        <a:ea typeface="微软雅黑" charset="0"/>
                        <a:sym typeface="+mn-ea"/>
                      </a:rPr>
                      <a:t>软件测试行业现状解读</a:t>
                    </a:r>
                    <a:endParaRPr lang="zh-CN" altLang="en-US" b="1" dirty="0">
                      <a:ln w="15875">
                        <a:solidFill>
                          <a:schemeClr val="bg1"/>
                        </a:solidFill>
                      </a:ln>
                      <a:solidFill>
                        <a:schemeClr val="bg1"/>
                      </a:solidFill>
                      <a:latin typeface="微软雅黑" charset="0"/>
                      <a:ea typeface="微软雅黑" charset="0"/>
                    </a:endParaRPr>
                  </a:p>
                  <a:p>
                    <a:pPr marL="0" marR="0" indent="0" algn="ctr" defTabSz="821690" rtl="0" fontAlgn="auto" latinLnBrk="0" hangingPunct="0">
                      <a:lnSpc>
                        <a:spcPct val="100000"/>
                      </a:lnSpc>
                      <a:spcBef>
                        <a:spcPts val="0"/>
                      </a:spcBef>
                      <a:spcAft>
                        <a:spcPts val="0"/>
                      </a:spcAft>
                      <a:buClrTx/>
                      <a:buSzTx/>
                      <a:buFontTx/>
                      <a:buNone/>
                    </a:pP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03" name="组合 202"/>
                <p:cNvGrpSpPr/>
                <p:nvPr/>
              </p:nvGrpSpPr>
              <p:grpSpPr>
                <a:xfrm>
                  <a:off x="10910" y="6605"/>
                  <a:ext cx="1360" cy="11679"/>
                  <a:chOff x="7069" y="6491"/>
                  <a:chExt cx="1417" cy="11679"/>
                </a:xfrm>
              </p:grpSpPr>
              <p:sp>
                <p:nvSpPr>
                  <p:cNvPr id="204" name="流程图: 可选过程 203"/>
                  <p:cNvSpPr/>
                  <p:nvPr/>
                </p:nvSpPr>
                <p:spPr>
                  <a:xfrm>
                    <a:off x="7069"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5" name="文本框 204"/>
                  <p:cNvSpPr txBox="1"/>
                  <p:nvPr/>
                </p:nvSpPr>
                <p:spPr>
                  <a:xfrm>
                    <a:off x="7180" y="8694"/>
                    <a:ext cx="1201" cy="79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r>
                      <a:rPr lang="zh-CN" altLang="en-US" dirty="0">
                        <a:ln w="15875">
                          <a:solidFill>
                            <a:schemeClr val="bg1"/>
                          </a:solidFill>
                        </a:ln>
                        <a:solidFill>
                          <a:schemeClr val="bg1"/>
                        </a:solidFill>
                        <a:latin typeface="微软雅黑" charset="0"/>
                        <a:ea typeface="微软雅黑" charset="0"/>
                        <a:sym typeface="+mn-ea"/>
                      </a:rPr>
                      <a:t>软件测试环境搭建实验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06" name="组合 205"/>
                <p:cNvGrpSpPr/>
                <p:nvPr/>
              </p:nvGrpSpPr>
              <p:grpSpPr>
                <a:xfrm>
                  <a:off x="13164" y="6605"/>
                  <a:ext cx="1360" cy="11679"/>
                  <a:chOff x="7069" y="6491"/>
                  <a:chExt cx="1417" cy="11679"/>
                </a:xfrm>
              </p:grpSpPr>
              <p:sp>
                <p:nvSpPr>
                  <p:cNvPr id="207" name="流程图: 可选过程 206"/>
                  <p:cNvSpPr/>
                  <p:nvPr/>
                </p:nvSpPr>
                <p:spPr>
                  <a:xfrm>
                    <a:off x="7069"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8" name="文本框 207"/>
                  <p:cNvSpPr txBox="1"/>
                  <p:nvPr/>
                </p:nvSpPr>
                <p:spPr>
                  <a:xfrm>
                    <a:off x="7180" y="9161"/>
                    <a:ext cx="1201" cy="704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10000"/>
                      </a:lnSpc>
                    </a:pPr>
                    <a:r>
                      <a:rPr lang="zh-CN" altLang="en-US" spc="300" dirty="0">
                        <a:ln w="15875">
                          <a:solidFill>
                            <a:schemeClr val="bg1"/>
                          </a:solidFill>
                        </a:ln>
                        <a:solidFill>
                          <a:schemeClr val="bg1"/>
                        </a:solidFill>
                        <a:latin typeface="微软雅黑" charset="0"/>
                        <a:ea typeface="微软雅黑" charset="0"/>
                        <a:sym typeface="+mn-ea"/>
                      </a:rPr>
                      <a:t>编写测试用例实验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09" name="组合 208"/>
                <p:cNvGrpSpPr/>
                <p:nvPr/>
              </p:nvGrpSpPr>
              <p:grpSpPr>
                <a:xfrm>
                  <a:off x="15418" y="6605"/>
                  <a:ext cx="1360" cy="11679"/>
                  <a:chOff x="7069" y="6491"/>
                  <a:chExt cx="1417" cy="11679"/>
                </a:xfrm>
              </p:grpSpPr>
              <p:sp>
                <p:nvSpPr>
                  <p:cNvPr id="210" name="流程图: 可选过程 209"/>
                  <p:cNvSpPr/>
                  <p:nvPr/>
                </p:nvSpPr>
                <p:spPr>
                  <a:xfrm>
                    <a:off x="7069"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11" name="文本框 210"/>
                  <p:cNvSpPr txBox="1"/>
                  <p:nvPr/>
                </p:nvSpPr>
                <p:spPr>
                  <a:xfrm>
                    <a:off x="7180" y="8850"/>
                    <a:ext cx="1201" cy="766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20000"/>
                      </a:lnSpc>
                    </a:pPr>
                    <a:r>
                      <a:rPr lang="zh-CN" altLang="en-US" spc="300" dirty="0">
                        <a:ln w="15875">
                          <a:solidFill>
                            <a:schemeClr val="bg1"/>
                          </a:solidFill>
                        </a:ln>
                        <a:solidFill>
                          <a:schemeClr val="bg1"/>
                        </a:solidFill>
                        <a:latin typeface="微软雅黑" charset="0"/>
                        <a:ea typeface="微软雅黑" charset="0"/>
                        <a:sym typeface="+mn-ea"/>
                      </a:rPr>
                      <a:t>系统功能测试实验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12" name="组合 211"/>
                <p:cNvGrpSpPr/>
                <p:nvPr/>
              </p:nvGrpSpPr>
              <p:grpSpPr>
                <a:xfrm>
                  <a:off x="17672" y="6605"/>
                  <a:ext cx="1360" cy="11679"/>
                  <a:chOff x="7069" y="6491"/>
                  <a:chExt cx="1417" cy="11679"/>
                </a:xfrm>
              </p:grpSpPr>
              <p:sp>
                <p:nvSpPr>
                  <p:cNvPr id="213" name="流程图: 可选过程 212"/>
                  <p:cNvSpPr/>
                  <p:nvPr/>
                </p:nvSpPr>
                <p:spPr>
                  <a:xfrm>
                    <a:off x="7069"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14" name="文本框 213"/>
                  <p:cNvSpPr txBox="1"/>
                  <p:nvPr/>
                </p:nvSpPr>
                <p:spPr>
                  <a:xfrm>
                    <a:off x="7180" y="9136"/>
                    <a:ext cx="1201" cy="710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r>
                      <a:rPr lang="en-US" altLang="zh-CN" dirty="0">
                        <a:ln w="15875">
                          <a:solidFill>
                            <a:schemeClr val="bg1"/>
                          </a:solidFill>
                        </a:ln>
                        <a:solidFill>
                          <a:schemeClr val="bg1"/>
                        </a:solidFill>
                        <a:latin typeface="微软雅黑" charset="0"/>
                        <a:ea typeface="微软雅黑" charset="0"/>
                        <a:sym typeface="+mn-ea"/>
                      </a:rPr>
                      <a:t>UI</a:t>
                    </a:r>
                    <a:endParaRPr lang="en-US" altLang="zh-CN" dirty="0">
                      <a:ln w="15875">
                        <a:solidFill>
                          <a:schemeClr val="bg1"/>
                        </a:solidFill>
                      </a:ln>
                      <a:solidFill>
                        <a:schemeClr val="bg1"/>
                      </a:solidFill>
                      <a:latin typeface="微软雅黑" charset="0"/>
                      <a:ea typeface="微软雅黑" charset="0"/>
                      <a:sym typeface="+mn-ea"/>
                    </a:endParaRPr>
                  </a:p>
                  <a:p>
                    <a:pPr algn="dist"/>
                    <a:endParaRPr lang="en-US" altLang="zh-CN" sz="2800" dirty="0">
                      <a:ln w="15875">
                        <a:solidFill>
                          <a:schemeClr val="bg1"/>
                        </a:solidFill>
                      </a:ln>
                      <a:solidFill>
                        <a:schemeClr val="bg1"/>
                      </a:solidFill>
                      <a:latin typeface="微软雅黑" charset="0"/>
                      <a:ea typeface="微软雅黑" charset="0"/>
                      <a:sym typeface="+mn-ea"/>
                    </a:endParaRPr>
                  </a:p>
                  <a:p>
                    <a:pPr algn="dist"/>
                    <a:r>
                      <a:rPr lang="zh-CN" altLang="en-US" dirty="0">
                        <a:ln w="15875">
                          <a:solidFill>
                            <a:schemeClr val="bg1"/>
                          </a:solidFill>
                        </a:ln>
                        <a:solidFill>
                          <a:schemeClr val="bg1"/>
                        </a:solidFill>
                        <a:latin typeface="微软雅黑" charset="0"/>
                        <a:ea typeface="微软雅黑" charset="0"/>
                        <a:sym typeface="+mn-ea"/>
                      </a:rPr>
                      <a:t>自动化测试实验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15" name="组合 214"/>
                <p:cNvGrpSpPr/>
                <p:nvPr/>
              </p:nvGrpSpPr>
              <p:grpSpPr>
                <a:xfrm>
                  <a:off x="19873" y="6605"/>
                  <a:ext cx="1360" cy="11679"/>
                  <a:chOff x="7014" y="6491"/>
                  <a:chExt cx="1417" cy="11679"/>
                </a:xfrm>
              </p:grpSpPr>
              <p:sp>
                <p:nvSpPr>
                  <p:cNvPr id="216" name="流程图: 可选过程 215"/>
                  <p:cNvSpPr/>
                  <p:nvPr/>
                </p:nvSpPr>
                <p:spPr>
                  <a:xfrm>
                    <a:off x="7014"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17" name="文本框 216"/>
                  <p:cNvSpPr txBox="1"/>
                  <p:nvPr/>
                </p:nvSpPr>
                <p:spPr>
                  <a:xfrm>
                    <a:off x="7180" y="9547"/>
                    <a:ext cx="1201" cy="62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30000"/>
                      </a:lnSpc>
                    </a:pPr>
                    <a:r>
                      <a:rPr lang="zh-CN" altLang="en-US" dirty="0">
                        <a:ln w="15875">
                          <a:solidFill>
                            <a:schemeClr val="bg1"/>
                          </a:solidFill>
                        </a:ln>
                        <a:solidFill>
                          <a:schemeClr val="bg1"/>
                        </a:solidFill>
                        <a:latin typeface="微软雅黑" charset="0"/>
                        <a:ea typeface="微软雅黑" charset="0"/>
                        <a:sym typeface="+mn-ea"/>
                      </a:rPr>
                      <a:t>接口测试实验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18" name="组合 217"/>
                <p:cNvGrpSpPr/>
                <p:nvPr/>
              </p:nvGrpSpPr>
              <p:grpSpPr>
                <a:xfrm>
                  <a:off x="22173" y="6605"/>
                  <a:ext cx="1360" cy="11679"/>
                  <a:chOff x="7062" y="6491"/>
                  <a:chExt cx="1417" cy="11679"/>
                </a:xfrm>
              </p:grpSpPr>
              <p:sp>
                <p:nvSpPr>
                  <p:cNvPr id="219" name="流程图: 可选过程 218"/>
                  <p:cNvSpPr/>
                  <p:nvPr/>
                </p:nvSpPr>
                <p:spPr>
                  <a:xfrm>
                    <a:off x="7062"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20" name="文本框 219"/>
                  <p:cNvSpPr txBox="1"/>
                  <p:nvPr/>
                </p:nvSpPr>
                <p:spPr>
                  <a:xfrm>
                    <a:off x="7180" y="8385"/>
                    <a:ext cx="1201" cy="859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20000"/>
                      </a:lnSpc>
                    </a:pPr>
                    <a:r>
                      <a:rPr lang="zh-CN" altLang="en-US" dirty="0">
                        <a:ln w="15875">
                          <a:solidFill>
                            <a:schemeClr val="bg1"/>
                          </a:solidFill>
                        </a:ln>
                        <a:solidFill>
                          <a:schemeClr val="bg1"/>
                        </a:solidFill>
                        <a:latin typeface="微软雅黑" charset="0"/>
                        <a:ea typeface="微软雅黑" charset="0"/>
                        <a:sym typeface="+mn-ea"/>
                      </a:rPr>
                      <a:t>接口自动化测试实验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21" name="组合 220"/>
                <p:cNvGrpSpPr/>
                <p:nvPr/>
              </p:nvGrpSpPr>
              <p:grpSpPr>
                <a:xfrm>
                  <a:off x="24427" y="6605"/>
                  <a:ext cx="1360" cy="11679"/>
                  <a:chOff x="7062" y="6491"/>
                  <a:chExt cx="1417" cy="11679"/>
                </a:xfrm>
              </p:grpSpPr>
              <p:sp>
                <p:nvSpPr>
                  <p:cNvPr id="222" name="流程图: 可选过程 221"/>
                  <p:cNvSpPr/>
                  <p:nvPr/>
                </p:nvSpPr>
                <p:spPr>
                  <a:xfrm>
                    <a:off x="7062"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23" name="文本框 222"/>
                  <p:cNvSpPr txBox="1"/>
                  <p:nvPr/>
                </p:nvSpPr>
                <p:spPr>
                  <a:xfrm>
                    <a:off x="7180" y="9547"/>
                    <a:ext cx="1201" cy="62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30000"/>
                      </a:lnSpc>
                    </a:pPr>
                    <a:r>
                      <a:rPr lang="zh-CN" altLang="en-US" dirty="0">
                        <a:ln w="15875">
                          <a:solidFill>
                            <a:schemeClr val="bg1"/>
                          </a:solidFill>
                        </a:ln>
                        <a:solidFill>
                          <a:schemeClr val="bg1"/>
                        </a:solidFill>
                        <a:latin typeface="微软雅黑" charset="0"/>
                        <a:ea typeface="微软雅黑" charset="0"/>
                        <a:sym typeface="+mn-ea"/>
                      </a:rPr>
                      <a:t>性能测试实验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nvGrpSpPr>
                <p:cNvPr id="224" name="组合 223"/>
                <p:cNvGrpSpPr/>
                <p:nvPr/>
              </p:nvGrpSpPr>
              <p:grpSpPr>
                <a:xfrm>
                  <a:off x="26681" y="6605"/>
                  <a:ext cx="1360" cy="11679"/>
                  <a:chOff x="7062" y="6491"/>
                  <a:chExt cx="1417" cy="11679"/>
                </a:xfrm>
              </p:grpSpPr>
              <p:sp>
                <p:nvSpPr>
                  <p:cNvPr id="225" name="流程图: 可选过程 224"/>
                  <p:cNvSpPr/>
                  <p:nvPr/>
                </p:nvSpPr>
                <p:spPr>
                  <a:xfrm>
                    <a:off x="7062" y="6491"/>
                    <a:ext cx="1417" cy="11679"/>
                  </a:xfrm>
                  <a:prstGeom prst="flowChartAlternateProcess">
                    <a:avLst/>
                  </a:prstGeom>
                  <a:gradFill>
                    <a:gsLst>
                      <a:gs pos="52000">
                        <a:srgbClr val="8F43A3"/>
                      </a:gs>
                      <a:gs pos="0">
                        <a:srgbClr val="773886"/>
                      </a:gs>
                      <a:gs pos="98000">
                        <a:srgbClr val="773886"/>
                      </a:gs>
                    </a:gsLst>
                    <a:lin ang="18240000" scaled="0"/>
                  </a:gradFill>
                  <a:ln w="12700" cap="flat">
                    <a:noFill/>
                    <a:miter lim="400000"/>
                  </a:ln>
                  <a:effectLst>
                    <a:outerShdw blurRad="50800" dist="50800" dir="5400000" sx="67000" sy="67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26" name="文本框 225"/>
                  <p:cNvSpPr txBox="1"/>
                  <p:nvPr/>
                </p:nvSpPr>
                <p:spPr>
                  <a:xfrm>
                    <a:off x="7180" y="8539"/>
                    <a:ext cx="1201" cy="828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30000"/>
                      </a:lnSpc>
                    </a:pPr>
                    <a:r>
                      <a:rPr lang="zh-CN" altLang="en-US" spc="300" dirty="0">
                        <a:ln w="15875">
                          <a:solidFill>
                            <a:schemeClr val="bg1"/>
                          </a:solidFill>
                        </a:ln>
                        <a:solidFill>
                          <a:schemeClr val="bg1"/>
                        </a:solidFill>
                        <a:latin typeface="微软雅黑" charset="0"/>
                        <a:ea typeface="微软雅黑" charset="0"/>
                        <a:sym typeface="+mn-ea"/>
                      </a:rPr>
                      <a:t>测试</a:t>
                    </a:r>
                    <a:r>
                      <a:rPr lang="zh-CN" altLang="en-US" spc="300" dirty="0">
                        <a:ln w="15875">
                          <a:solidFill>
                            <a:schemeClr val="bg1"/>
                          </a:solidFill>
                        </a:ln>
                        <a:solidFill>
                          <a:schemeClr val="bg1"/>
                        </a:solidFill>
                        <a:latin typeface="微软雅黑" charset="0"/>
                        <a:ea typeface="微软雅黑" charset="0"/>
                        <a:sym typeface="+mn-ea"/>
                      </a:rPr>
                      <a:t>计划综合实验</a:t>
                    </a:r>
                    <a:endParaRPr kumimoji="0" lang="zh-CN" altLang="en-US"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grpSp>
          </p:grpSp>
        </p:grpSp>
        <p:grpSp>
          <p:nvGrpSpPr>
            <p:cNvPr id="234" name="组合 233"/>
            <p:cNvGrpSpPr/>
            <p:nvPr/>
          </p:nvGrpSpPr>
          <p:grpSpPr>
            <a:xfrm>
              <a:off x="31219" y="6264"/>
              <a:ext cx="2494" cy="13002"/>
              <a:chOff x="6681" y="6604"/>
              <a:chExt cx="1417" cy="11679"/>
            </a:xfrm>
            <a:effectLst>
              <a:reflection blurRad="6350" stA="50000" endA="300" endPos="4000" dir="5400000" sy="-100000" algn="bl" rotWithShape="0"/>
            </a:effectLst>
          </p:grpSpPr>
          <p:sp>
            <p:nvSpPr>
              <p:cNvPr id="235" name="流程图: 可选过程 234"/>
              <p:cNvSpPr/>
              <p:nvPr/>
            </p:nvSpPr>
            <p:spPr>
              <a:xfrm>
                <a:off x="6681" y="6604"/>
                <a:ext cx="1417" cy="11679"/>
              </a:xfrm>
              <a:prstGeom prst="flowChartAlternateProcess">
                <a:avLst/>
              </a:prstGeom>
              <a:solidFill>
                <a:srgbClr val="773886"/>
              </a:solidFill>
              <a:ln w="12700" cap="flat">
                <a:noFill/>
                <a:miter lim="400000"/>
              </a:ln>
              <a:effectLst>
                <a:outerShdw blurRad="50800" dist="50800" dir="5400000" sx="1000" sy="1000" algn="ctr" rotWithShape="0">
                  <a:srgbClr val="000000">
                    <a:alpha val="43000"/>
                  </a:srgbClr>
                </a:outerShdw>
              </a:effectLst>
              <a:scene3d>
                <a:camera prst="orthographicFront"/>
                <a:lightRig rig="threePt" dir="t"/>
              </a:scene3d>
              <a:sp3d contourW="6350">
                <a:contourClr>
                  <a:srgbClr val="8F43A3"/>
                </a:contourClr>
              </a:sp3d>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36" name="文本框 235"/>
              <p:cNvSpPr txBox="1"/>
              <p:nvPr/>
            </p:nvSpPr>
            <p:spPr>
              <a:xfrm>
                <a:off x="7002" y="7791"/>
                <a:ext cx="827" cy="97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algn="dist">
                  <a:lnSpc>
                    <a:spcPct val="100000"/>
                  </a:lnSpc>
                </a:pPr>
                <a:r>
                  <a:rPr lang="zh-CN" altLang="en-US" sz="4400" spc="300" dirty="0">
                    <a:ln w="15875">
                      <a:solidFill>
                        <a:schemeClr val="bg1"/>
                      </a:solidFill>
                    </a:ln>
                    <a:solidFill>
                      <a:schemeClr val="bg1"/>
                    </a:solidFill>
                    <a:latin typeface="微软雅黑" charset="0"/>
                    <a:ea typeface="微软雅黑" charset="0"/>
                    <a:sym typeface="+mn-ea"/>
                  </a:rPr>
                  <a:t>提升学生测试专业能力</a:t>
                </a:r>
                <a:endParaRPr lang="zh-CN" altLang="en-US" sz="4400" spc="300" dirty="0">
                  <a:ln w="15875">
                    <a:solidFill>
                      <a:schemeClr val="bg1"/>
                    </a:solidFill>
                  </a:ln>
                  <a:solidFill>
                    <a:schemeClr val="bg1"/>
                  </a:solidFill>
                  <a:latin typeface="微软雅黑" charset="0"/>
                  <a:ea typeface="微软雅黑" charset="0"/>
                  <a:sym typeface="+mn-ea"/>
                </a:endParaRPr>
              </a:p>
            </p:txBody>
          </p:sp>
        </p:grpSp>
        <p:sp>
          <p:nvSpPr>
            <p:cNvPr id="241" name="文本框 240"/>
            <p:cNvSpPr txBox="1"/>
            <p:nvPr/>
          </p:nvSpPr>
          <p:spPr>
            <a:xfrm>
              <a:off x="3553" y="8079"/>
              <a:ext cx="3428" cy="11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行业分析</a:t>
              </a:r>
              <a:endPar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242" name="文本框 241"/>
            <p:cNvSpPr txBox="1"/>
            <p:nvPr/>
          </p:nvSpPr>
          <p:spPr>
            <a:xfrm>
              <a:off x="3553" y="11594"/>
              <a:ext cx="3428" cy="11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实战</a:t>
              </a:r>
              <a:r>
                <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项目</a:t>
              </a:r>
              <a:endPar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243" name="文本框 242"/>
            <p:cNvSpPr txBox="1"/>
            <p:nvPr/>
          </p:nvSpPr>
          <p:spPr>
            <a:xfrm>
              <a:off x="3553" y="15109"/>
              <a:ext cx="3428" cy="11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专业</a:t>
              </a:r>
              <a:r>
                <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技能</a:t>
              </a:r>
              <a:endParaRPr kumimoji="0" lang="zh-CN" altLang="en-US" sz="4000" b="1" i="0" u="none" strike="noStrike" cap="none" spc="0" normalizeH="0" baseline="0">
                <a:ln>
                  <a:solidFill>
                    <a:schemeClr val="bg1"/>
                  </a:solid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244" name="直接箭头连接符 243"/>
            <p:cNvCxnSpPr/>
            <p:nvPr/>
          </p:nvCxnSpPr>
          <p:spPr>
            <a:xfrm flipH="1">
              <a:off x="9440" y="4326"/>
              <a:ext cx="7379" cy="2121"/>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45" name="直接箭头连接符 244"/>
            <p:cNvCxnSpPr/>
            <p:nvPr/>
          </p:nvCxnSpPr>
          <p:spPr>
            <a:xfrm flipH="1">
              <a:off x="11717" y="4345"/>
              <a:ext cx="5443" cy="2102"/>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47" name="直接箭头连接符 246"/>
            <p:cNvCxnSpPr/>
            <p:nvPr/>
          </p:nvCxnSpPr>
          <p:spPr>
            <a:xfrm flipH="1">
              <a:off x="13985" y="4345"/>
              <a:ext cx="3628" cy="2102"/>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48" name="直接箭头连接符 247"/>
            <p:cNvCxnSpPr/>
            <p:nvPr/>
          </p:nvCxnSpPr>
          <p:spPr>
            <a:xfrm flipH="1">
              <a:off x="16254" y="4337"/>
              <a:ext cx="1802" cy="2147"/>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49" name="直接箭头连接符 248"/>
            <p:cNvCxnSpPr/>
            <p:nvPr/>
          </p:nvCxnSpPr>
          <p:spPr>
            <a:xfrm>
              <a:off x="19314" y="4337"/>
              <a:ext cx="3629" cy="2155"/>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51" name="直接箭头连接符 250"/>
            <p:cNvCxnSpPr/>
            <p:nvPr/>
          </p:nvCxnSpPr>
          <p:spPr>
            <a:xfrm>
              <a:off x="18974" y="4345"/>
              <a:ext cx="1815" cy="2147"/>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53" name="直接箭头连接符 252"/>
            <p:cNvCxnSpPr/>
            <p:nvPr/>
          </p:nvCxnSpPr>
          <p:spPr>
            <a:xfrm>
              <a:off x="18512" y="4345"/>
              <a:ext cx="16" cy="2147"/>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54" name="直接箭头连接符 253"/>
            <p:cNvCxnSpPr/>
            <p:nvPr/>
          </p:nvCxnSpPr>
          <p:spPr>
            <a:xfrm>
              <a:off x="19769" y="4345"/>
              <a:ext cx="5442" cy="2139"/>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cxnSp>
          <p:nvCxnSpPr>
            <p:cNvPr id="255" name="直接箭头连接符 254"/>
            <p:cNvCxnSpPr/>
            <p:nvPr/>
          </p:nvCxnSpPr>
          <p:spPr>
            <a:xfrm>
              <a:off x="20335" y="4337"/>
              <a:ext cx="7143" cy="2121"/>
            </a:xfrm>
            <a:prstGeom prst="straightConnector1">
              <a:avLst/>
            </a:prstGeom>
            <a:noFill/>
            <a:ln w="28575" cap="flat" cmpd="sng">
              <a:solidFill>
                <a:schemeClr val="tx1">
                  <a:alpha val="37000"/>
                </a:schemeClr>
              </a:solidFill>
              <a:prstDash val="sysDot"/>
              <a:miter lim="400000"/>
              <a:tailEnd type="arrow"/>
            </a:ln>
          </p:spPr>
          <p:style>
            <a:lnRef idx="0">
              <a:scrgbClr r="0" g="0" b="0"/>
            </a:lnRef>
            <a:fillRef idx="0">
              <a:scrgbClr r="0" g="0" b="0"/>
            </a:fillRef>
            <a:effectRef idx="0">
              <a:scrgbClr r="0" g="0" b="0"/>
            </a:effectRef>
            <a:fontRef idx="none"/>
          </p:style>
        </p:cxn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3143" y="2338964"/>
            <a:ext cx="12200020" cy="2246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sz="2800" dirty="0"/>
              <a:t>访问开源项目获取专业测试云高校合作相关资料：</a:t>
            </a:r>
            <a:endParaRPr lang="en-US" altLang="zh-CN" sz="2800" dirty="0"/>
          </a:p>
          <a:p>
            <a:pPr algn="l"/>
            <a:endParaRPr lang="en-US" altLang="zh-CN" sz="2800" dirty="0"/>
          </a:p>
          <a:p>
            <a:pPr algn="l"/>
            <a:r>
              <a:rPr lang="en-US" altLang="zh-CN" sz="2800" dirty="0"/>
              <a:t>GitHub</a:t>
            </a:r>
            <a:r>
              <a:rPr lang="zh-CN" altLang="en-US" sz="2800" dirty="0"/>
              <a:t> 地  址：</a:t>
            </a:r>
            <a:r>
              <a:rPr lang="en-GB" altLang="zh-CN" sz="2800" dirty="0">
                <a:hlinkClick r:id="rId1"/>
              </a:rPr>
              <a:t>https://github.com/fit2cloud-edu/MeterSphere</a:t>
            </a:r>
            <a:r>
              <a:rPr lang="zh-CN" altLang="en-US" sz="2800" dirty="0"/>
              <a:t> </a:t>
            </a:r>
            <a:endParaRPr lang="en-GB" altLang="zh-CN" sz="2800" dirty="0"/>
          </a:p>
          <a:p>
            <a:pPr algn="l"/>
            <a:r>
              <a:rPr lang="en-US" altLang="zh-CN" sz="2800" dirty="0" err="1"/>
              <a:t>Gitee</a:t>
            </a:r>
            <a:r>
              <a:rPr lang="zh-CN" altLang="en-US" sz="2800" dirty="0"/>
              <a:t> 码云地址 ： </a:t>
            </a:r>
            <a:r>
              <a:rPr lang="en-GB" altLang="zh-CN" sz="2800" dirty="0">
                <a:hlinkClick r:id="rId2"/>
              </a:rPr>
              <a:t>https://gitee.com/fit2cloud-edu/MeterSphere</a:t>
            </a:r>
            <a:r>
              <a:rPr lang="zh-CN" altLang="en-US" sz="2800" dirty="0"/>
              <a:t> </a:t>
            </a:r>
            <a:endParaRPr lang="en-GB" altLang="zh-CN" sz="2800" dirty="0"/>
          </a:p>
          <a:p>
            <a:pPr algn="l"/>
            <a:endParaRPr lang="zh-CN" altLang="en-US" sz="2800" dirty="0"/>
          </a:p>
        </p:txBody>
      </p:sp>
      <p:sp>
        <p:nvSpPr>
          <p:cNvPr id="3" name="持续测试是持续交付发展的必然需求"/>
          <p:cNvSpPr txBox="1"/>
          <p:nvPr/>
        </p:nvSpPr>
        <p:spPr>
          <a:xfrm>
            <a:off x="8428679" y="943473"/>
            <a:ext cx="752665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rPr>
              <a:t>写在前面：获取资料</a:t>
            </a:r>
            <a:endParaRPr dirty="0">
              <a:latin typeface="方正黑体简体" panose="02010601030101010101" charset="-122"/>
              <a:ea typeface="方正黑体简体" panose="02010601030101010101" charset="-122"/>
            </a:endParaRPr>
          </a:p>
        </p:txBody>
      </p:sp>
      <p:pic>
        <p:nvPicPr>
          <p:cNvPr id="4" name="图片 3" descr="/Users/lixuejun/Library/Containers/com.kingsoft.wpsoffice.mac/Data/tmp/picturecompress_20231211113827/output_76.pngoutput_76"/>
          <p:cNvPicPr>
            <a:picLocks noChangeAspect="1"/>
          </p:cNvPicPr>
          <p:nvPr/>
        </p:nvPicPr>
        <p:blipFill>
          <a:blip r:embed="rId3"/>
          <a:stretch>
            <a:fillRect/>
          </a:stretch>
        </p:blipFill>
        <p:spPr>
          <a:xfrm>
            <a:off x="2256729" y="6369988"/>
            <a:ext cx="8117110" cy="4640018"/>
          </a:xfrm>
          <a:prstGeom prst="rect">
            <a:avLst/>
          </a:prstGeom>
        </p:spPr>
      </p:pic>
      <p:sp>
        <p:nvSpPr>
          <p:cNvPr id="6" name="文本框 5"/>
          <p:cNvSpPr txBox="1"/>
          <p:nvPr/>
        </p:nvSpPr>
        <p:spPr>
          <a:xfrm>
            <a:off x="1523143" y="5110303"/>
            <a:ext cx="417055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以码云为例：</a:t>
            </a:r>
            <a:endParaRPr lang="zh-CN" altLang="en-US" dirty="0"/>
          </a:p>
        </p:txBody>
      </p:sp>
      <p:pic>
        <p:nvPicPr>
          <p:cNvPr id="7" name="图片 6" descr="/Users/lixuejun/Library/Containers/com.kingsoft.wpsoffice.mac/Data/tmp/picturecompress_20231211113827/output_77.pngoutput_77"/>
          <p:cNvPicPr>
            <a:picLocks noChangeAspect="1"/>
          </p:cNvPicPr>
          <p:nvPr/>
        </p:nvPicPr>
        <p:blipFill>
          <a:blip r:embed="rId4"/>
          <a:stretch>
            <a:fillRect/>
          </a:stretch>
        </p:blipFill>
        <p:spPr>
          <a:xfrm>
            <a:off x="13001085" y="6369988"/>
            <a:ext cx="7127524" cy="4640018"/>
          </a:xfrm>
          <a:prstGeom prst="rect">
            <a:avLst/>
          </a:prstGeom>
        </p:spPr>
      </p:pic>
      <p:sp>
        <p:nvSpPr>
          <p:cNvPr id="9" name="文本框 8"/>
          <p:cNvSpPr txBox="1"/>
          <p:nvPr/>
        </p:nvSpPr>
        <p:spPr>
          <a:xfrm>
            <a:off x="221143" y="5785213"/>
            <a:ext cx="121882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solidFill>
                  <a:srgbClr val="FF0000"/>
                </a:solidFill>
              </a:rPr>
              <a:t>点击 </a:t>
            </a:r>
            <a:r>
              <a:rPr lang="en-US" altLang="zh-CN" dirty="0" err="1">
                <a:solidFill>
                  <a:srgbClr val="FF0000"/>
                </a:solidFill>
              </a:rPr>
              <a:t>Gitee</a:t>
            </a:r>
            <a:r>
              <a:rPr lang="zh-CN" altLang="en-US" dirty="0">
                <a:solidFill>
                  <a:srgbClr val="FF0000"/>
                </a:solidFill>
              </a:rPr>
              <a:t> 码云项目地址</a:t>
            </a:r>
            <a:endParaRPr lang="zh-CN" altLang="en-US" dirty="0">
              <a:solidFill>
                <a:srgbClr val="FF0000"/>
              </a:solidFill>
            </a:endParaRPr>
          </a:p>
        </p:txBody>
      </p:sp>
      <p:sp>
        <p:nvSpPr>
          <p:cNvPr id="10" name="文本框 9"/>
          <p:cNvSpPr txBox="1"/>
          <p:nvPr/>
        </p:nvSpPr>
        <p:spPr>
          <a:xfrm>
            <a:off x="10470706" y="5785213"/>
            <a:ext cx="121882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solidFill>
                  <a:srgbClr val="FF0000"/>
                </a:solidFill>
              </a:rPr>
              <a:t>注册或直接登录</a:t>
            </a:r>
            <a:endParaRPr lang="zh-CN" altLang="en-US" dirty="0">
              <a:solidFill>
                <a:srgbClr val="FF0000"/>
              </a:solidFill>
            </a:endParaRPr>
          </a:p>
        </p:txBody>
      </p:sp>
      <p:sp>
        <p:nvSpPr>
          <p:cNvPr id="11" name="虚尾箭头 10"/>
          <p:cNvSpPr/>
          <p:nvPr/>
        </p:nvSpPr>
        <p:spPr>
          <a:xfrm>
            <a:off x="10705171" y="8028878"/>
            <a:ext cx="2074127" cy="869796"/>
          </a:xfrm>
          <a:prstGeom prst="stripedRightArrow">
            <a:avLst/>
          </a:prstGeom>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5"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2"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7204710" y="1136920"/>
            <a:ext cx="997458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rPr>
              <a:t>一、软件测试实验指导手册</a:t>
            </a:r>
            <a:endParaRPr dirty="0">
              <a:latin typeface="方正黑体简体" panose="02010601030101010101" charset="-122"/>
              <a:ea typeface="方正黑体简体" panose="02010601030101010101" charset="-122"/>
            </a:endParaRPr>
          </a:p>
        </p:txBody>
      </p:sp>
      <p:sp>
        <p:nvSpPr>
          <p:cNvPr id="12" name="文本框 11"/>
          <p:cNvSpPr txBox="1"/>
          <p:nvPr/>
        </p:nvSpPr>
        <p:spPr>
          <a:xfrm>
            <a:off x="1879982" y="10457051"/>
            <a:ext cx="1220002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GB" sz="2800" dirty="0"/>
              <a:t>下载</a:t>
            </a:r>
            <a:r>
              <a:rPr lang="zh-CN" altLang="en-US" sz="2800" dirty="0"/>
              <a:t>地址：</a:t>
            </a:r>
            <a:endParaRPr lang="en-US" altLang="zh-CN" sz="2800" dirty="0"/>
          </a:p>
          <a:p>
            <a:pPr algn="l"/>
            <a:endParaRPr lang="en-US" altLang="zh-CN" sz="2800" dirty="0"/>
          </a:p>
          <a:p>
            <a:pPr algn="l"/>
            <a:r>
              <a:rPr lang="en-US" altLang="zh-CN" sz="2800" dirty="0"/>
              <a:t>GitHub</a:t>
            </a:r>
            <a:r>
              <a:rPr lang="zh-CN" altLang="en-US" sz="2800" dirty="0"/>
              <a:t>地址：</a:t>
            </a:r>
            <a:r>
              <a:rPr lang="en-GB" altLang="zh-CN" sz="2800" dirty="0">
                <a:hlinkClick r:id="rId1"/>
              </a:rPr>
              <a:t>https://github.com/fit2cloud-edu/MeterSphere</a:t>
            </a:r>
            <a:r>
              <a:rPr lang="zh-CN" altLang="en-US" sz="2800" dirty="0"/>
              <a:t> </a:t>
            </a:r>
            <a:endParaRPr lang="en-GB" altLang="zh-CN" sz="2800" dirty="0"/>
          </a:p>
          <a:p>
            <a:pPr algn="l"/>
            <a:r>
              <a:rPr lang="zh-CN" altLang="en-US" sz="2800" dirty="0"/>
              <a:t>码 云 地 址 ： </a:t>
            </a:r>
            <a:r>
              <a:rPr lang="en-GB" altLang="zh-CN" sz="2800" dirty="0">
                <a:hlinkClick r:id="rId2"/>
              </a:rPr>
              <a:t>https://gitee.com/fit2cloud-edu/MeterSphere</a:t>
            </a:r>
            <a:r>
              <a:rPr lang="zh-CN" altLang="en-US" sz="2800" dirty="0"/>
              <a:t> </a:t>
            </a:r>
            <a:endParaRPr lang="en-GB" altLang="zh-CN" sz="2800" dirty="0"/>
          </a:p>
          <a:p>
            <a:pPr algn="l"/>
            <a:endParaRPr lang="zh-CN" altLang="en-US" sz="2800" dirty="0"/>
          </a:p>
        </p:txBody>
      </p:sp>
      <p:grpSp>
        <p:nvGrpSpPr>
          <p:cNvPr id="6" name="组合 5"/>
          <p:cNvGrpSpPr/>
          <p:nvPr/>
        </p:nvGrpSpPr>
        <p:grpSpPr>
          <a:xfrm>
            <a:off x="2931160" y="2764790"/>
            <a:ext cx="18521680" cy="7891780"/>
            <a:chOff x="3780" y="3997"/>
            <a:chExt cx="31958" cy="15006"/>
          </a:xfrm>
        </p:grpSpPr>
        <p:pic>
          <p:nvPicPr>
            <p:cNvPr id="4" name="图片 3"/>
            <p:cNvPicPr>
              <a:picLocks noChangeAspect="1"/>
            </p:cNvPicPr>
            <p:nvPr/>
          </p:nvPicPr>
          <p:blipFill>
            <a:blip r:embed="rId3"/>
            <a:stretch>
              <a:fillRect/>
            </a:stretch>
          </p:blipFill>
          <p:spPr>
            <a:xfrm>
              <a:off x="16252" y="4223"/>
              <a:ext cx="19487" cy="14647"/>
            </a:xfrm>
            <a:prstGeom prst="rect">
              <a:avLst/>
            </a:prstGeom>
          </p:spPr>
        </p:pic>
        <p:pic>
          <p:nvPicPr>
            <p:cNvPr id="8" name="图片 7"/>
            <p:cNvPicPr>
              <a:picLocks noChangeAspect="1"/>
            </p:cNvPicPr>
            <p:nvPr/>
          </p:nvPicPr>
          <p:blipFill>
            <a:blip r:embed="rId4"/>
            <a:stretch>
              <a:fillRect/>
            </a:stretch>
          </p:blipFill>
          <p:spPr>
            <a:xfrm>
              <a:off x="3780" y="3997"/>
              <a:ext cx="10849" cy="15006"/>
            </a:xfrm>
            <a:prstGeom prst="rect">
              <a:avLst/>
            </a:prstGeom>
          </p:spPr>
        </p:pic>
      </p:grpSp>
      <p:sp>
        <p:nvSpPr>
          <p:cNvPr id="2"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5"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7138670" y="1397706"/>
            <a:ext cx="1010666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二、软件测试实验教学</a:t>
            </a:r>
            <a:r>
              <a:rPr lang="en-US" altLang="zh-CN" dirty="0">
                <a:latin typeface="方正黑体简体" panose="02010601030101010101" charset="-122"/>
                <a:ea typeface="方正黑体简体" panose="02010601030101010101" charset="-122"/>
                <a:cs typeface="方正黑体简体" panose="02010601030101010101" charset="-122"/>
              </a:rPr>
              <a:t> </a:t>
            </a:r>
            <a:r>
              <a:rPr lang="en-US" altLang="zh-CN" dirty="0">
                <a:latin typeface="Times New Roman Bold" panose="02020603050405020304" charset="0"/>
                <a:ea typeface="方正黑体简体" panose="02010601030101010101" charset="-122"/>
                <a:cs typeface="Times New Roman Bold" panose="02020603050405020304" charset="0"/>
              </a:rPr>
              <a:t>PPT</a:t>
            </a:r>
            <a:endParaRPr lang="en-US" altLang="zh-CN" dirty="0">
              <a:latin typeface="Times New Roman Bold" panose="02020603050405020304" charset="0"/>
              <a:ea typeface="方正黑体简体" panose="02010601030101010101" charset="-122"/>
              <a:cs typeface="Times New Roman Bold" panose="02020603050405020304" charset="0"/>
            </a:endParaRPr>
          </a:p>
        </p:txBody>
      </p:sp>
      <p:sp>
        <p:nvSpPr>
          <p:cNvPr id="7" name="文本框 6"/>
          <p:cNvSpPr txBox="1"/>
          <p:nvPr/>
        </p:nvSpPr>
        <p:spPr>
          <a:xfrm>
            <a:off x="1904827" y="10805348"/>
            <a:ext cx="12200020"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GB" sz="2800" dirty="0"/>
              <a:t>下载</a:t>
            </a:r>
            <a:r>
              <a:rPr lang="zh-CN" altLang="en-US" sz="2800" dirty="0"/>
              <a:t>地址：</a:t>
            </a:r>
            <a:endParaRPr lang="en-US" altLang="zh-CN" sz="2800" dirty="0"/>
          </a:p>
          <a:p>
            <a:pPr algn="l"/>
            <a:endParaRPr lang="en-US" altLang="zh-CN" sz="2800" dirty="0"/>
          </a:p>
          <a:p>
            <a:pPr algn="l"/>
            <a:r>
              <a:rPr lang="en-US" altLang="zh-CN" sz="2800" dirty="0"/>
              <a:t>GitHub</a:t>
            </a:r>
            <a:r>
              <a:rPr lang="zh-CN" altLang="en-US" sz="2800" dirty="0"/>
              <a:t>地址：</a:t>
            </a:r>
            <a:r>
              <a:rPr lang="en-GB" altLang="zh-CN" sz="2800" dirty="0">
                <a:hlinkClick r:id="rId1"/>
              </a:rPr>
              <a:t>https://github.com/fit2cloud-edu/MeterSphere</a:t>
            </a:r>
            <a:r>
              <a:rPr lang="zh-CN" altLang="en-US" sz="2800" dirty="0"/>
              <a:t> </a:t>
            </a:r>
            <a:endParaRPr lang="en-GB" altLang="zh-CN" sz="2800" dirty="0"/>
          </a:p>
          <a:p>
            <a:pPr algn="l"/>
            <a:r>
              <a:rPr lang="zh-CN" altLang="en-US" sz="2800" dirty="0"/>
              <a:t>码 云 地 址 ： </a:t>
            </a:r>
            <a:r>
              <a:rPr lang="en-GB" altLang="zh-CN" sz="2800" dirty="0">
                <a:hlinkClick r:id="rId2"/>
              </a:rPr>
              <a:t>https://gitee.com/fit2cloud-edu/MeterSphere</a:t>
            </a:r>
            <a:r>
              <a:rPr lang="zh-CN" altLang="en-US" sz="2800" dirty="0"/>
              <a:t> </a:t>
            </a:r>
            <a:endParaRPr lang="en-GB" altLang="zh-CN" sz="2800" dirty="0"/>
          </a:p>
          <a:p>
            <a:pPr algn="l"/>
            <a:endParaRPr lang="zh-CN" altLang="en-US" sz="2800" dirty="0"/>
          </a:p>
        </p:txBody>
      </p:sp>
      <p:grpSp>
        <p:nvGrpSpPr>
          <p:cNvPr id="6" name="组合 5"/>
          <p:cNvGrpSpPr/>
          <p:nvPr/>
        </p:nvGrpSpPr>
        <p:grpSpPr>
          <a:xfrm>
            <a:off x="2551748" y="4266565"/>
            <a:ext cx="19280505" cy="5796280"/>
            <a:chOff x="2646" y="6719"/>
            <a:chExt cx="30363" cy="9128"/>
          </a:xfrm>
        </p:grpSpPr>
        <p:pic>
          <p:nvPicPr>
            <p:cNvPr id="3" name="图片 2"/>
            <p:cNvPicPr>
              <a:picLocks noChangeAspect="1"/>
            </p:cNvPicPr>
            <p:nvPr/>
          </p:nvPicPr>
          <p:blipFill>
            <a:blip r:embed="rId3"/>
            <a:stretch>
              <a:fillRect/>
            </a:stretch>
          </p:blipFill>
          <p:spPr>
            <a:xfrm>
              <a:off x="2646" y="7058"/>
              <a:ext cx="15498" cy="8504"/>
            </a:xfrm>
            <a:prstGeom prst="rect">
              <a:avLst/>
            </a:prstGeom>
            <a:ln>
              <a:noFill/>
            </a:ln>
            <a:effectLst>
              <a:outerShdw blurRad="63500" sx="101000" sy="101000" algn="ctr" rotWithShape="0">
                <a:prstClr val="black">
                  <a:alpha val="40000"/>
                </a:prstClr>
              </a:outerShdw>
            </a:effectLst>
          </p:spPr>
        </p:pic>
        <p:pic>
          <p:nvPicPr>
            <p:cNvPr id="2" name="图片 1"/>
            <p:cNvPicPr>
              <a:picLocks noChangeAspect="1"/>
            </p:cNvPicPr>
            <p:nvPr/>
          </p:nvPicPr>
          <p:blipFill>
            <a:blip r:embed="rId4"/>
            <a:stretch>
              <a:fillRect/>
            </a:stretch>
          </p:blipFill>
          <p:spPr>
            <a:xfrm>
              <a:off x="18065" y="6719"/>
              <a:ext cx="14945" cy="9128"/>
            </a:xfrm>
            <a:prstGeom prst="rect">
              <a:avLst/>
            </a:prstGeom>
          </p:spPr>
        </p:pic>
      </p:grpSp>
      <p:sp>
        <p:nvSpPr>
          <p:cNvPr id="5"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8"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4511458" y="1422400"/>
            <a:ext cx="1580578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三、</a:t>
            </a:r>
            <a:r>
              <a:rPr lang="en-US" altLang="zh-CN" dirty="0">
                <a:latin typeface="方正黑体简体" panose="02010601030101010101" charset="-122"/>
                <a:ea typeface="方正黑体简体" panose="02010601030101010101" charset="-122"/>
                <a:cs typeface="方正黑体简体" panose="02010601030101010101" charset="-122"/>
              </a:rPr>
              <a:t>《 </a:t>
            </a:r>
            <a:r>
              <a:rPr lang="en-US" altLang="zh-CN" dirty="0" err="1">
                <a:latin typeface="Times New Roman Bold" panose="02020603050405020304" charset="0"/>
                <a:ea typeface="方正黑体简体" panose="02010601030101010101" charset="-122"/>
                <a:cs typeface="Times New Roman Bold" panose="02020603050405020304" charset="0"/>
              </a:rPr>
              <a:t>MeterSphere</a:t>
            </a:r>
            <a:r>
              <a:rPr lang="zh-CN" altLang="en-US" dirty="0">
                <a:latin typeface="方正黑体简体" panose="02010601030101010101" charset="-122"/>
                <a:ea typeface="方正黑体简体" panose="02010601030101010101" charset="-122"/>
                <a:cs typeface="方正黑体简体" panose="02010601030101010101" charset="-122"/>
              </a:rPr>
              <a:t> 专业测试云</a:t>
            </a:r>
            <a:r>
              <a:rPr lang="en-US" altLang="zh-CN" dirty="0">
                <a:latin typeface="方正黑体简体" panose="02010601030101010101" charset="-122"/>
                <a:ea typeface="方正黑体简体" panose="02010601030101010101" charset="-122"/>
                <a:cs typeface="方正黑体简体" panose="02010601030101010101" charset="-122"/>
              </a:rPr>
              <a:t>》</a:t>
            </a:r>
            <a:r>
              <a:rPr lang="zh-CN" altLang="en-US" dirty="0">
                <a:latin typeface="方正黑体简体" panose="02010601030101010101" charset="-122"/>
                <a:ea typeface="方正黑体简体" panose="02010601030101010101" charset="-122"/>
                <a:cs typeface="方正黑体简体" panose="02010601030101010101" charset="-122"/>
              </a:rPr>
              <a:t>免费环境</a:t>
            </a:r>
            <a:endParaRPr dirty="0">
              <a:latin typeface="方正黑体简体" panose="02010601030101010101" charset="-122"/>
              <a:ea typeface="方正黑体简体" panose="02010601030101010101" charset="-122"/>
              <a:cs typeface="方正黑体简体" panose="02010601030101010101" charset="-122"/>
            </a:endParaRPr>
          </a:p>
        </p:txBody>
      </p:sp>
      <p:sp>
        <p:nvSpPr>
          <p:cNvPr id="11" name="文本框 10"/>
          <p:cNvSpPr txBox="1"/>
          <p:nvPr/>
        </p:nvSpPr>
        <p:spPr>
          <a:xfrm>
            <a:off x="3226074" y="11754991"/>
            <a:ext cx="1219809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a:t>
            </a:r>
            <a:endParaRPr lang="en-US" altLang="zh-CN" dirty="0"/>
          </a:p>
          <a:p>
            <a:pPr algn="l"/>
            <a:r>
              <a:rPr lang="zh-CN" altLang="en-US" dirty="0">
                <a:hlinkClick r:id="rId1"/>
              </a:rPr>
              <a:t>https://www.metersphere.com/index</a:t>
            </a:r>
            <a:endParaRPr lang="en-US" altLang="zh-CN" dirty="0"/>
          </a:p>
        </p:txBody>
      </p:sp>
      <p:pic>
        <p:nvPicPr>
          <p:cNvPr id="2" name="图片 1" descr="/Users/lixuejun/Library/Containers/com.kingsoft.wpsoffice.mac/Data/tmp/picturecompress_20231211113827/output_78.pngoutput_78"/>
          <p:cNvPicPr>
            <a:picLocks noChangeAspect="1"/>
          </p:cNvPicPr>
          <p:nvPr/>
        </p:nvPicPr>
        <p:blipFill>
          <a:blip r:embed="rId2"/>
          <a:stretch>
            <a:fillRect/>
          </a:stretch>
        </p:blipFill>
        <p:spPr>
          <a:xfrm>
            <a:off x="4419283" y="2816225"/>
            <a:ext cx="15545435" cy="8686800"/>
          </a:xfrm>
          <a:prstGeom prst="rect">
            <a:avLst/>
          </a:prstGeom>
          <a:effectLst>
            <a:reflection blurRad="63500" stA="35000" endA="300" endPos="22000" dir="5400000" sy="-100000" algn="bl" rotWithShape="0"/>
          </a:effectLst>
        </p:spPr>
      </p:pic>
      <p:sp>
        <p:nvSpPr>
          <p:cNvPr id="3"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4"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913253" y="11020547"/>
            <a:ext cx="12198096"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a:t>
            </a:r>
            <a:endParaRPr lang="en-US" altLang="zh-CN" dirty="0"/>
          </a:p>
          <a:p>
            <a:pPr algn="l"/>
            <a:r>
              <a:rPr lang="zh-CN" altLang="en-US" dirty="0">
                <a:hlinkClick r:id="rId1"/>
              </a:rPr>
              <a:t>https://www.metersphere.com/index</a:t>
            </a:r>
            <a:endParaRPr lang="en-US" altLang="zh-CN" dirty="0"/>
          </a:p>
        </p:txBody>
      </p:sp>
      <p:sp>
        <p:nvSpPr>
          <p:cNvPr id="3" name="圆角矩形 2"/>
          <p:cNvSpPr/>
          <p:nvPr/>
        </p:nvSpPr>
        <p:spPr>
          <a:xfrm>
            <a:off x="11229980" y="5659727"/>
            <a:ext cx="1219200" cy="172278"/>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grpSp>
        <p:nvGrpSpPr>
          <p:cNvPr id="8" name="组合 7"/>
          <p:cNvGrpSpPr/>
          <p:nvPr/>
        </p:nvGrpSpPr>
        <p:grpSpPr>
          <a:xfrm>
            <a:off x="1148715" y="1843088"/>
            <a:ext cx="22086570" cy="10029825"/>
            <a:chOff x="2605" y="3257"/>
            <a:chExt cx="34782" cy="15795"/>
          </a:xfrm>
        </p:grpSpPr>
        <p:pic>
          <p:nvPicPr>
            <p:cNvPr id="2" name="图片 1"/>
            <p:cNvPicPr>
              <a:picLocks noChangeAspect="1"/>
            </p:cNvPicPr>
            <p:nvPr/>
          </p:nvPicPr>
          <p:blipFill>
            <a:blip r:embed="rId2"/>
            <a:stretch>
              <a:fillRect/>
            </a:stretch>
          </p:blipFill>
          <p:spPr>
            <a:xfrm>
              <a:off x="2605" y="3257"/>
              <a:ext cx="11885" cy="11301"/>
            </a:xfrm>
            <a:prstGeom prst="rect">
              <a:avLst/>
            </a:prstGeom>
          </p:spPr>
        </p:pic>
        <p:pic>
          <p:nvPicPr>
            <p:cNvPr id="4" name="图片 3"/>
            <p:cNvPicPr>
              <a:picLocks noChangeAspect="1"/>
            </p:cNvPicPr>
            <p:nvPr/>
          </p:nvPicPr>
          <p:blipFill>
            <a:blip r:embed="rId3"/>
            <a:stretch>
              <a:fillRect/>
            </a:stretch>
          </p:blipFill>
          <p:spPr>
            <a:xfrm>
              <a:off x="12265" y="5811"/>
              <a:ext cx="15225" cy="9862"/>
            </a:xfrm>
            <a:prstGeom prst="rect">
              <a:avLst/>
            </a:prstGeom>
          </p:spPr>
        </p:pic>
        <p:grpSp>
          <p:nvGrpSpPr>
            <p:cNvPr id="6" name="组合 5"/>
            <p:cNvGrpSpPr/>
            <p:nvPr/>
          </p:nvGrpSpPr>
          <p:grpSpPr>
            <a:xfrm>
              <a:off x="24643" y="7724"/>
              <a:ext cx="12744" cy="11328"/>
              <a:chOff x="15659989" y="6155974"/>
              <a:chExt cx="8092205" cy="7193071"/>
            </a:xfrm>
          </p:grpSpPr>
          <p:pic>
            <p:nvPicPr>
              <p:cNvPr id="7" name="图片 6"/>
              <p:cNvPicPr>
                <a:picLocks noChangeAspect="1"/>
              </p:cNvPicPr>
              <p:nvPr/>
            </p:nvPicPr>
            <p:blipFill>
              <a:blip r:embed="rId4"/>
              <a:stretch>
                <a:fillRect/>
              </a:stretch>
            </p:blipFill>
            <p:spPr>
              <a:xfrm>
                <a:off x="15659989" y="6155974"/>
                <a:ext cx="8092205" cy="7193071"/>
              </a:xfrm>
              <a:prstGeom prst="rect">
                <a:avLst/>
              </a:prstGeom>
            </p:spPr>
          </p:pic>
          <p:sp>
            <p:nvSpPr>
              <p:cNvPr id="12" name="圆角矩形 11"/>
              <p:cNvSpPr/>
              <p:nvPr/>
            </p:nvSpPr>
            <p:spPr>
              <a:xfrm>
                <a:off x="18090058" y="9657754"/>
                <a:ext cx="793166" cy="236744"/>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4" name="持续测试是持续交付发展的必然需求"/>
              <p:cNvSpPr txBox="1"/>
              <p:nvPr/>
            </p:nvSpPr>
            <p:spPr>
              <a:xfrm>
                <a:off x="17965094" y="11046323"/>
                <a:ext cx="1352635" cy="400108"/>
              </a:xfrm>
              <a:prstGeom prst="rect">
                <a:avLst/>
              </a:prstGeom>
              <a:solidFill>
                <a:schemeClr val="bg1"/>
              </a:solidFill>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r>
                  <a:rPr lang="zh-CN" altLang="en-US" sz="1400" dirty="0"/>
                  <a:t>飞致云学堂</a:t>
                </a:r>
                <a:endParaRPr sz="1400" dirty="0"/>
              </a:p>
            </p:txBody>
          </p:sp>
        </p:grpSp>
      </p:grpSp>
      <p:sp>
        <p:nvSpPr>
          <p:cNvPr id="17"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8"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第一步：完成注册</a:t>
            </a:r>
            <a:endParaRPr b="0" dirty="0">
              <a:latin typeface="方正黑体简体" panose="02010601030101010101" charset="-122"/>
              <a:ea typeface="方正黑体简体" panose="02010601030101010101"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5"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第一步：完成注册</a:t>
            </a:r>
            <a:endParaRPr b="0" dirty="0">
              <a:latin typeface="方正黑体简体" panose="02010601030101010101" charset="-122"/>
              <a:ea typeface="方正黑体简体" panose="02010601030101010101" charset="-122"/>
            </a:endParaRPr>
          </a:p>
        </p:txBody>
      </p:sp>
      <p:pic>
        <p:nvPicPr>
          <p:cNvPr id="3" name="图片 2" descr="/Users/lixuejun/Library/Containers/com.kingsoft.wpsoffice.mac/Data/tmp/picturecompress_20231211113827/output_79.pngoutput_79"/>
          <p:cNvPicPr>
            <a:picLocks noChangeAspect="1"/>
          </p:cNvPicPr>
          <p:nvPr/>
        </p:nvPicPr>
        <p:blipFill>
          <a:blip r:embed="rId1"/>
          <a:stretch>
            <a:fillRect/>
          </a:stretch>
        </p:blipFill>
        <p:spPr>
          <a:xfrm>
            <a:off x="9166762" y="1510665"/>
            <a:ext cx="11098726" cy="5760000"/>
          </a:xfrm>
          <a:prstGeom prst="rect">
            <a:avLst/>
          </a:prstGeom>
        </p:spPr>
      </p:pic>
      <p:grpSp>
        <p:nvGrpSpPr>
          <p:cNvPr id="6" name="组合 5"/>
          <p:cNvGrpSpPr/>
          <p:nvPr/>
        </p:nvGrpSpPr>
        <p:grpSpPr>
          <a:xfrm>
            <a:off x="2183448" y="7280275"/>
            <a:ext cx="21823487" cy="5760000"/>
            <a:chOff x="2645" y="11465"/>
            <a:chExt cx="34368" cy="9071"/>
          </a:xfrm>
        </p:grpSpPr>
        <p:pic>
          <p:nvPicPr>
            <p:cNvPr id="4" name="图片 3"/>
            <p:cNvPicPr>
              <a:picLocks noChangeAspect="1"/>
            </p:cNvPicPr>
            <p:nvPr/>
          </p:nvPicPr>
          <p:blipFill>
            <a:blip r:embed="rId2"/>
            <a:stretch>
              <a:fillRect/>
            </a:stretch>
          </p:blipFill>
          <p:spPr>
            <a:xfrm>
              <a:off x="2645" y="11465"/>
              <a:ext cx="16690" cy="9071"/>
            </a:xfrm>
            <a:prstGeom prst="rect">
              <a:avLst/>
            </a:prstGeom>
          </p:spPr>
        </p:pic>
        <p:pic>
          <p:nvPicPr>
            <p:cNvPr id="5" name="图片 4"/>
            <p:cNvPicPr>
              <a:picLocks noChangeAspect="1"/>
            </p:cNvPicPr>
            <p:nvPr/>
          </p:nvPicPr>
          <p:blipFill>
            <a:blip r:embed="rId3"/>
            <a:stretch>
              <a:fillRect/>
            </a:stretch>
          </p:blipFill>
          <p:spPr>
            <a:xfrm>
              <a:off x="20561" y="11465"/>
              <a:ext cx="16452" cy="9071"/>
            </a:xfrm>
            <a:prstGeom prst="rect">
              <a:avLst/>
            </a:prstGeom>
          </p:spPr>
        </p:pic>
      </p:grpSp>
      <p:sp>
        <p:nvSpPr>
          <p:cNvPr id="7" name="文本框 6"/>
          <p:cNvSpPr txBox="1"/>
          <p:nvPr/>
        </p:nvSpPr>
        <p:spPr>
          <a:xfrm>
            <a:off x="1320165" y="3618230"/>
            <a:ext cx="7965440" cy="1076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p>
            <a:pPr algn="l"/>
            <a:r>
              <a:rPr lang="zh-CN" altLang="en-US" dirty="0"/>
              <a:t>访问地址：</a:t>
            </a:r>
            <a:endParaRPr lang="en-US" altLang="zh-CN" dirty="0"/>
          </a:p>
          <a:p>
            <a:pPr algn="l"/>
            <a:r>
              <a:rPr lang="zh-CN" altLang="en-US" dirty="0">
                <a:hlinkClick r:id="rId4"/>
              </a:rPr>
              <a:t>https://www.metersphere.com/index</a:t>
            </a:r>
            <a:endParaRPr lang="en-US" altLang="zh-CN"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7"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第一步：完成注册</a:t>
            </a:r>
            <a:endParaRPr b="0" dirty="0">
              <a:latin typeface="方正黑体简体" panose="02010601030101010101" charset="-122"/>
              <a:ea typeface="方正黑体简体" panose="02010601030101010101" charset="-122"/>
            </a:endParaRPr>
          </a:p>
        </p:txBody>
      </p:sp>
      <p:pic>
        <p:nvPicPr>
          <p:cNvPr id="3" name="图片 2" descr="/Users/lixuejun/Library/Containers/com.kingsoft.wpsoffice.mac/Data/tmp/picturecompress_20231211113827/output_80.pngoutput_80"/>
          <p:cNvPicPr>
            <a:picLocks noChangeAspect="1"/>
          </p:cNvPicPr>
          <p:nvPr/>
        </p:nvPicPr>
        <p:blipFill>
          <a:blip r:embed="rId1"/>
          <a:stretch>
            <a:fillRect/>
          </a:stretch>
        </p:blipFill>
        <p:spPr>
          <a:xfrm>
            <a:off x="2832100" y="2033905"/>
            <a:ext cx="18529300" cy="97028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33969" y="10586524"/>
            <a:ext cx="1737231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b="0" dirty="0">
                <a:solidFill>
                  <a:srgbClr val="FF0000"/>
                </a:solidFill>
                <a:latin typeface="source-han-sans-simplified-c"/>
              </a:rPr>
              <a:t>注意事项：</a:t>
            </a:r>
            <a:endParaRPr lang="en-US" altLang="zh-CN" b="0" dirty="0">
              <a:solidFill>
                <a:srgbClr val="FF0000"/>
              </a:solidFill>
              <a:latin typeface="source-han-sans-simplified-c"/>
            </a:endParaRPr>
          </a:p>
          <a:p>
            <a:pPr algn="l"/>
            <a:r>
              <a:rPr lang="en-US" altLang="zh-CN" b="0" i="0" dirty="0">
                <a:solidFill>
                  <a:srgbClr val="FF0000"/>
                </a:solidFill>
                <a:effectLst/>
                <a:latin typeface="source-han-sans-simplified-c"/>
              </a:rPr>
              <a:t>1</a:t>
            </a:r>
            <a:r>
              <a:rPr lang="zh-CN" altLang="en-US" b="0" i="0" dirty="0">
                <a:solidFill>
                  <a:srgbClr val="FF0000"/>
                </a:solidFill>
                <a:effectLst/>
                <a:latin typeface="source-han-sans-simplified-c"/>
              </a:rPr>
              <a:t>、提交后需要审批，通过后会自动移除非教育邮箱的账号，请注意备份或者自行移除。</a:t>
            </a:r>
            <a:endParaRPr lang="en-US" altLang="zh-CN" b="0" i="0" dirty="0">
              <a:solidFill>
                <a:srgbClr val="FF0000"/>
              </a:solidFill>
              <a:effectLst/>
              <a:latin typeface="source-han-sans-simplified-c"/>
            </a:endParaRPr>
          </a:p>
          <a:p>
            <a:pPr algn="l"/>
            <a:r>
              <a:rPr lang="en-US" altLang="zh-CN" b="0" dirty="0">
                <a:solidFill>
                  <a:srgbClr val="FF0000"/>
                </a:solidFill>
                <a:latin typeface="source-han-sans-simplified-c"/>
              </a:rPr>
              <a:t>2</a:t>
            </a:r>
            <a:r>
              <a:rPr lang="zh-CN" altLang="en-US" b="0" dirty="0">
                <a:solidFill>
                  <a:srgbClr val="FF0000"/>
                </a:solidFill>
                <a:latin typeface="source-han-sans-simplified-c"/>
              </a:rPr>
              <a:t>、上传附件材料不要大于</a:t>
            </a:r>
            <a:r>
              <a:rPr lang="en-US" altLang="zh-CN" b="0" dirty="0">
                <a:solidFill>
                  <a:srgbClr val="FF0000"/>
                </a:solidFill>
                <a:latin typeface="source-han-sans-simplified-c"/>
              </a:rPr>
              <a:t>3M</a:t>
            </a:r>
            <a:r>
              <a:rPr lang="zh-CN" altLang="en-US" b="0" dirty="0">
                <a:solidFill>
                  <a:srgbClr val="FF0000"/>
                </a:solidFill>
                <a:latin typeface="source-han-sans-simplified-c"/>
              </a:rPr>
              <a:t>。</a:t>
            </a:r>
            <a:endParaRPr lang="zh-CN" altLang="en-US" dirty="0">
              <a:solidFill>
                <a:srgbClr val="FF0000"/>
              </a:solidFill>
            </a:endParaRPr>
          </a:p>
        </p:txBody>
      </p:sp>
      <p:sp>
        <p:nvSpPr>
          <p:cNvPr id="11" name="矩形"/>
          <p:cNvSpPr/>
          <p:nvPr/>
        </p:nvSpPr>
        <p:spPr>
          <a:xfrm>
            <a:off x="-21273" y="-19202"/>
            <a:ext cx="5832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2"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第二步：申请高校版</a:t>
            </a:r>
            <a:endParaRPr b="0" dirty="0">
              <a:latin typeface="方正黑体简体" panose="02010601030101010101" charset="-122"/>
              <a:ea typeface="方正黑体简体" panose="02010601030101010101" charset="-122"/>
            </a:endParaRPr>
          </a:p>
        </p:txBody>
      </p:sp>
      <p:grpSp>
        <p:nvGrpSpPr>
          <p:cNvPr id="3" name="组合 2"/>
          <p:cNvGrpSpPr/>
          <p:nvPr/>
        </p:nvGrpSpPr>
        <p:grpSpPr>
          <a:xfrm>
            <a:off x="1103948" y="2954020"/>
            <a:ext cx="22009100" cy="6031230"/>
            <a:chOff x="1070" y="4652"/>
            <a:chExt cx="34660" cy="9498"/>
          </a:xfrm>
        </p:grpSpPr>
        <p:pic>
          <p:nvPicPr>
            <p:cNvPr id="4" name="图片 3"/>
            <p:cNvPicPr>
              <a:picLocks noChangeAspect="1"/>
            </p:cNvPicPr>
            <p:nvPr/>
          </p:nvPicPr>
          <p:blipFill>
            <a:blip r:embed="rId1"/>
            <a:stretch>
              <a:fillRect/>
            </a:stretch>
          </p:blipFill>
          <p:spPr>
            <a:xfrm>
              <a:off x="1070" y="4652"/>
              <a:ext cx="17527" cy="9498"/>
            </a:xfrm>
            <a:prstGeom prst="rect">
              <a:avLst/>
            </a:prstGeom>
          </p:spPr>
        </p:pic>
        <p:sp>
          <p:nvSpPr>
            <p:cNvPr id="8" name="虚尾箭头 7"/>
            <p:cNvSpPr/>
            <p:nvPr/>
          </p:nvSpPr>
          <p:spPr>
            <a:xfrm>
              <a:off x="20107" y="8663"/>
              <a:ext cx="2360" cy="1920"/>
            </a:xfrm>
            <a:prstGeom prst="striped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2" name="图片 1"/>
            <p:cNvPicPr>
              <a:picLocks noChangeAspect="1"/>
            </p:cNvPicPr>
            <p:nvPr/>
          </p:nvPicPr>
          <p:blipFill>
            <a:blip r:embed="rId2"/>
            <a:stretch>
              <a:fillRect/>
            </a:stretch>
          </p:blipFill>
          <p:spPr>
            <a:xfrm>
              <a:off x="23634" y="4904"/>
              <a:ext cx="12096" cy="8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24743" y="11697392"/>
            <a:ext cx="20738965" cy="1076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b="0" dirty="0">
                <a:solidFill>
                  <a:srgbClr val="FF0000"/>
                </a:solidFill>
                <a:latin typeface="source-han-sans-simplified-c"/>
              </a:rPr>
              <a:t>注意事项：</a:t>
            </a:r>
            <a:endParaRPr lang="en-US" altLang="zh-CN" b="0" dirty="0">
              <a:solidFill>
                <a:srgbClr val="FF0000"/>
              </a:solidFill>
              <a:latin typeface="source-han-sans-simplified-c"/>
            </a:endParaRPr>
          </a:p>
          <a:p>
            <a:pPr algn="l"/>
            <a:r>
              <a:rPr lang="en-US" altLang="zh-CN" b="0" i="0" dirty="0">
                <a:solidFill>
                  <a:srgbClr val="FF0000"/>
                </a:solidFill>
                <a:effectLst/>
                <a:latin typeface="source-han-sans-simplified-c"/>
              </a:rPr>
              <a:t>1</a:t>
            </a:r>
            <a:r>
              <a:rPr lang="zh-CN" altLang="en-US" b="0" i="0" dirty="0">
                <a:solidFill>
                  <a:srgbClr val="FF0000"/>
                </a:solidFill>
                <a:effectLst/>
                <a:latin typeface="source-han-sans-simplified-c"/>
              </a:rPr>
              <a:t>、</a:t>
            </a:r>
            <a:r>
              <a:rPr lang="zh-CN" altLang="en-US" b="0" dirty="0">
                <a:solidFill>
                  <a:srgbClr val="FF0000"/>
                </a:solidFill>
                <a:latin typeface="source-han-sans-simplified-c"/>
              </a:rPr>
              <a:t>高校版默认为</a:t>
            </a:r>
            <a:r>
              <a:rPr lang="en-US" altLang="zh-CN" b="0" dirty="0">
                <a:solidFill>
                  <a:srgbClr val="FF0000"/>
                </a:solidFill>
                <a:latin typeface="source-han-sans-simplified-c"/>
              </a:rPr>
              <a:t>1</a:t>
            </a:r>
            <a:r>
              <a:rPr lang="zh-CN" altLang="en-US" b="0" dirty="0">
                <a:solidFill>
                  <a:srgbClr val="FF0000"/>
                </a:solidFill>
                <a:latin typeface="source-han-sans-simplified-c"/>
              </a:rPr>
              <a:t>年使用期、</a:t>
            </a:r>
            <a:r>
              <a:rPr lang="en-US" altLang="zh-CN" b="0" dirty="0">
                <a:solidFill>
                  <a:srgbClr val="FF0000"/>
                </a:solidFill>
                <a:latin typeface="source-han-sans-simplified-c"/>
              </a:rPr>
              <a:t>50</a:t>
            </a:r>
            <a:r>
              <a:rPr lang="zh-CN" altLang="en-US" b="0" dirty="0">
                <a:solidFill>
                  <a:srgbClr val="FF0000"/>
                </a:solidFill>
                <a:latin typeface="source-han-sans-simplified-c"/>
              </a:rPr>
              <a:t>个用户名额，后续可以根据实际教学情况申请免费扩容以及按年续期。</a:t>
            </a:r>
            <a:endParaRPr lang="zh-CN" altLang="en-US" dirty="0">
              <a:solidFill>
                <a:srgbClr val="FF0000"/>
              </a:solidFill>
            </a:endParaRPr>
          </a:p>
        </p:txBody>
      </p:sp>
      <p:grpSp>
        <p:nvGrpSpPr>
          <p:cNvPr id="2" name="组合 1"/>
          <p:cNvGrpSpPr/>
          <p:nvPr/>
        </p:nvGrpSpPr>
        <p:grpSpPr>
          <a:xfrm>
            <a:off x="14523085" y="2230120"/>
            <a:ext cx="8592185" cy="10005695"/>
            <a:chOff x="22837" y="3512"/>
            <a:chExt cx="13531" cy="15757"/>
          </a:xfrm>
        </p:grpSpPr>
        <p:sp>
          <p:nvSpPr>
            <p:cNvPr id="8" name="虚尾箭头 7"/>
            <p:cNvSpPr/>
            <p:nvPr/>
          </p:nvSpPr>
          <p:spPr>
            <a:xfrm>
              <a:off x="22837" y="9937"/>
              <a:ext cx="2360" cy="1920"/>
            </a:xfrm>
            <a:prstGeom prst="striped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10" name="图片 9"/>
            <p:cNvPicPr>
              <a:picLocks noChangeAspect="1"/>
            </p:cNvPicPr>
            <p:nvPr/>
          </p:nvPicPr>
          <p:blipFill>
            <a:blip r:embed="rId1"/>
            <a:stretch>
              <a:fillRect/>
            </a:stretch>
          </p:blipFill>
          <p:spPr>
            <a:xfrm>
              <a:off x="25683" y="3512"/>
              <a:ext cx="10626" cy="7071"/>
            </a:xfrm>
            <a:prstGeom prst="rect">
              <a:avLst/>
            </a:prstGeom>
          </p:spPr>
        </p:pic>
        <p:pic>
          <p:nvPicPr>
            <p:cNvPr id="11" name="图片 10"/>
            <p:cNvPicPr>
              <a:picLocks noChangeAspect="1"/>
            </p:cNvPicPr>
            <p:nvPr/>
          </p:nvPicPr>
          <p:blipFill>
            <a:blip r:embed="rId2"/>
            <a:stretch>
              <a:fillRect/>
            </a:stretch>
          </p:blipFill>
          <p:spPr>
            <a:xfrm>
              <a:off x="25702" y="10658"/>
              <a:ext cx="10666" cy="8611"/>
            </a:xfrm>
            <a:prstGeom prst="rect">
              <a:avLst/>
            </a:prstGeom>
          </p:spPr>
        </p:pic>
      </p:grpSp>
      <p:sp>
        <p:nvSpPr>
          <p:cNvPr id="13"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4"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第三步：邀请用户</a:t>
            </a:r>
            <a:endParaRPr b="0" dirty="0">
              <a:latin typeface="方正黑体简体" panose="02010601030101010101" charset="-122"/>
              <a:ea typeface="方正黑体简体" panose="02010601030101010101" charset="-122"/>
            </a:endParaRPr>
          </a:p>
        </p:txBody>
      </p:sp>
      <p:pic>
        <p:nvPicPr>
          <p:cNvPr id="3" name="图片 2" descr="/Users/lixuejun/Library/Containers/com.kingsoft.wpsoffice.mac/Data/tmp/picturecompress_20231211113827/output_81.pngoutput_81"/>
          <p:cNvPicPr>
            <a:picLocks noChangeAspect="1"/>
          </p:cNvPicPr>
          <p:nvPr/>
        </p:nvPicPr>
        <p:blipFill>
          <a:blip r:embed="rId3"/>
          <a:stretch>
            <a:fillRect/>
          </a:stretch>
        </p:blipFill>
        <p:spPr>
          <a:xfrm>
            <a:off x="1751965" y="3762375"/>
            <a:ext cx="12472035" cy="561848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marL="0" marR="0" indent="0" algn="l" defTabSz="821690" rtl="0" fontAlgn="auto" latinLnBrk="0" hangingPunct="0">
              <a:lnSpc>
                <a:spcPct val="100000"/>
              </a:lnSpc>
              <a:spcBef>
                <a:spcPts val="0"/>
              </a:spcBef>
              <a:spcAft>
                <a:spcPts val="0"/>
              </a:spcAft>
              <a:buClrTx/>
              <a:buSzTx/>
              <a:buFontTx/>
              <a:buNone/>
            </a:pPr>
            <a:r>
              <a:rPr lang="zh-CN" sz="5400" b="0" dirty="0">
                <a:solidFill>
                  <a:srgbClr val="773886">
                    <a:alpha val="80000"/>
                  </a:srgbClr>
                </a:solidFill>
                <a:latin typeface="方正黑体简体" panose="02010601030101010101" charset="-122"/>
                <a:ea typeface="方正黑体简体" panose="02010601030101010101" charset="-122"/>
                <a:sym typeface="+mn-ea"/>
              </a:rPr>
              <a:t>合作高校信息概览</a:t>
            </a:r>
            <a:endParaRPr lang="zh-CN" sz="5400" b="0" dirty="0">
              <a:solidFill>
                <a:srgbClr val="773886">
                  <a:alpha val="80000"/>
                </a:srgbClr>
              </a:solidFill>
              <a:latin typeface="方正黑体简体" panose="02010601030101010101" charset="-122"/>
              <a:ea typeface="方正黑体简体" panose="02010601030101010101" charset="-122"/>
              <a:sym typeface="+mn-ea"/>
            </a:endParaRPr>
          </a:p>
        </p:txBody>
      </p:sp>
      <p:sp>
        <p:nvSpPr>
          <p:cNvPr id="17" name="矩形"/>
          <p:cNvSpPr/>
          <p:nvPr/>
        </p:nvSpPr>
        <p:spPr>
          <a:xfrm>
            <a:off x="-21273" y="-19202"/>
            <a:ext cx="5508000" cy="258797"/>
          </a:xfrm>
          <a:prstGeom prst="rect">
            <a:avLst/>
          </a:prstGeom>
          <a:solidFill>
            <a:srgbClr val="7E3A91"/>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pic>
        <p:nvPicPr>
          <p:cNvPr id="4" name="图片 3"/>
          <p:cNvPicPr>
            <a:picLocks noChangeAspect="1"/>
          </p:cNvPicPr>
          <p:nvPr>
            <p:custDataLst>
              <p:tags r:id="rId1"/>
            </p:custDataLst>
          </p:nvPr>
        </p:nvPicPr>
        <p:blipFill>
          <a:blip r:embed="rId2"/>
          <a:stretch>
            <a:fillRect/>
          </a:stretch>
        </p:blipFill>
        <p:spPr>
          <a:xfrm>
            <a:off x="1039495" y="2466340"/>
            <a:ext cx="22305010" cy="922210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Users/lixuejun/Library/Containers/com.kingsoft.wpsoffice.mac/Data/tmp/picturecompress_20231211113827/output_82.pngoutput_82"/>
          <p:cNvPicPr>
            <a:picLocks noChangeAspect="1"/>
          </p:cNvPicPr>
          <p:nvPr/>
        </p:nvPicPr>
        <p:blipFill>
          <a:blip r:embed="rId1"/>
          <a:srcRect/>
          <a:stretch>
            <a:fillRect/>
          </a:stretch>
        </p:blipFill>
        <p:spPr>
          <a:xfrm>
            <a:off x="13632180" y="9450705"/>
            <a:ext cx="10583545" cy="3921125"/>
          </a:xfrm>
          <a:prstGeom prst="rect">
            <a:avLst/>
          </a:prstGeom>
        </p:spPr>
      </p:pic>
      <p:sp>
        <p:nvSpPr>
          <p:cNvPr id="7" name="文本框 6"/>
          <p:cNvSpPr txBox="1"/>
          <p:nvPr/>
        </p:nvSpPr>
        <p:spPr>
          <a:xfrm>
            <a:off x="42545" y="9594215"/>
            <a:ext cx="11692890" cy="25533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b="0" dirty="0">
                <a:solidFill>
                  <a:srgbClr val="FF0000"/>
                </a:solidFill>
                <a:latin typeface="source-han-sans-simplified-c"/>
              </a:rPr>
              <a:t>注意事项：</a:t>
            </a:r>
            <a:endParaRPr lang="en-US" altLang="zh-CN" b="0" dirty="0">
              <a:solidFill>
                <a:srgbClr val="FF0000"/>
              </a:solidFill>
              <a:latin typeface="source-han-sans-simplified-c"/>
            </a:endParaRPr>
          </a:p>
          <a:p>
            <a:pPr algn="l"/>
            <a:r>
              <a:rPr lang="en-US" altLang="zh-CN" b="0" i="0" dirty="0">
                <a:solidFill>
                  <a:srgbClr val="FF0000"/>
                </a:solidFill>
                <a:effectLst/>
                <a:latin typeface="source-han-sans-simplified-c"/>
              </a:rPr>
              <a:t>1</a:t>
            </a:r>
            <a:r>
              <a:rPr lang="zh-CN" altLang="en-US" b="0" dirty="0">
                <a:solidFill>
                  <a:srgbClr val="FF0000"/>
                </a:solidFill>
                <a:latin typeface="source-han-sans-simplified-c"/>
              </a:rPr>
              <a:t>、到期不会清除历史数据，你仍可以进入工作台，对历史数据</a:t>
            </a:r>
            <a:r>
              <a:rPr lang="en-US" altLang="zh-CN" b="0" dirty="0">
                <a:solidFill>
                  <a:srgbClr val="FF0000"/>
                </a:solidFill>
                <a:latin typeface="source-han-sans-simplified-c"/>
              </a:rPr>
              <a:t>		</a:t>
            </a:r>
            <a:r>
              <a:rPr lang="zh-CN" altLang="en-US" b="0" dirty="0">
                <a:solidFill>
                  <a:srgbClr val="FF0000"/>
                </a:solidFill>
                <a:latin typeface="source-han-sans-simplified-c"/>
              </a:rPr>
              <a:t>进行导出操作；</a:t>
            </a:r>
            <a:endParaRPr lang="zh-CN" altLang="en-US" b="0" dirty="0">
              <a:solidFill>
                <a:srgbClr val="FF0000"/>
              </a:solidFill>
              <a:latin typeface="source-han-sans-simplified-c"/>
            </a:endParaRPr>
          </a:p>
          <a:p>
            <a:pPr algn="l"/>
            <a:r>
              <a:rPr lang="en-US" altLang="zh-CN" b="0" dirty="0">
                <a:solidFill>
                  <a:srgbClr val="FF0000"/>
                </a:solidFill>
                <a:latin typeface="source-han-sans-simplified-c"/>
              </a:rPr>
              <a:t>2</a:t>
            </a:r>
            <a:r>
              <a:rPr lang="zh-CN" altLang="en-US" b="0" dirty="0">
                <a:solidFill>
                  <a:srgbClr val="FF0000"/>
                </a:solidFill>
                <a:latin typeface="source-han-sans-simplified-c"/>
              </a:rPr>
              <a:t>、延期通过后，权限立即恢复，请重新登录以便继续使用；</a:t>
            </a:r>
            <a:endParaRPr lang="en-US" altLang="zh-CN" b="0" dirty="0">
              <a:solidFill>
                <a:srgbClr val="FF0000"/>
              </a:solidFill>
              <a:latin typeface="source-han-sans-simplified-c"/>
            </a:endParaRPr>
          </a:p>
          <a:p>
            <a:pPr algn="l"/>
            <a:r>
              <a:rPr lang="en-US" altLang="zh-CN" b="0" dirty="0">
                <a:solidFill>
                  <a:srgbClr val="FF0000"/>
                </a:solidFill>
                <a:latin typeface="source-han-sans-simplified-c"/>
              </a:rPr>
              <a:t>3</a:t>
            </a:r>
            <a:r>
              <a:rPr lang="zh-CN" altLang="en-US" b="0" dirty="0">
                <a:solidFill>
                  <a:srgbClr val="FF0000"/>
                </a:solidFill>
                <a:latin typeface="source-han-sans-simplified-c"/>
              </a:rPr>
              <a:t>、</a:t>
            </a:r>
            <a:r>
              <a:rPr b="0" dirty="0">
                <a:solidFill>
                  <a:srgbClr val="FF0000"/>
                </a:solidFill>
                <a:latin typeface="source-han-sans-simplified-c"/>
              </a:rPr>
              <a:t>高校版申请续期按年申请，每次申请续期1年。</a:t>
            </a:r>
            <a:endParaRPr b="0" dirty="0">
              <a:solidFill>
                <a:srgbClr val="FF0000"/>
              </a:solidFill>
              <a:latin typeface="source-han-sans-simplified-c"/>
            </a:endParaRPr>
          </a:p>
        </p:txBody>
      </p:sp>
      <p:sp>
        <p:nvSpPr>
          <p:cNvPr id="15"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6"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第四步：申请续期</a:t>
            </a:r>
            <a:endParaRPr b="0" dirty="0">
              <a:latin typeface="方正黑体简体" panose="02010601030101010101" charset="-122"/>
              <a:ea typeface="方正黑体简体" panose="02010601030101010101" charset="-122"/>
            </a:endParaRPr>
          </a:p>
        </p:txBody>
      </p:sp>
      <p:grpSp>
        <p:nvGrpSpPr>
          <p:cNvPr id="13" name="组合 12"/>
          <p:cNvGrpSpPr/>
          <p:nvPr/>
        </p:nvGrpSpPr>
        <p:grpSpPr>
          <a:xfrm>
            <a:off x="600075" y="2033905"/>
            <a:ext cx="23729315" cy="5939790"/>
            <a:chOff x="945" y="3203"/>
            <a:chExt cx="37369" cy="9354"/>
          </a:xfrm>
        </p:grpSpPr>
        <p:sp>
          <p:nvSpPr>
            <p:cNvPr id="8" name="虚尾箭头 7"/>
            <p:cNvSpPr/>
            <p:nvPr/>
          </p:nvSpPr>
          <p:spPr>
            <a:xfrm>
              <a:off x="18682" y="6920"/>
              <a:ext cx="2360" cy="1920"/>
            </a:xfrm>
            <a:prstGeom prst="striped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4" name="图片 3"/>
            <p:cNvPicPr>
              <a:picLocks noChangeAspect="1"/>
            </p:cNvPicPr>
            <p:nvPr/>
          </p:nvPicPr>
          <p:blipFill>
            <a:blip r:embed="rId2"/>
            <a:stretch>
              <a:fillRect/>
            </a:stretch>
          </p:blipFill>
          <p:spPr>
            <a:xfrm>
              <a:off x="945" y="3203"/>
              <a:ext cx="17537" cy="9354"/>
            </a:xfrm>
            <a:prstGeom prst="rect">
              <a:avLst/>
            </a:prstGeom>
          </p:spPr>
        </p:pic>
        <p:pic>
          <p:nvPicPr>
            <p:cNvPr id="6" name="图片 5"/>
            <p:cNvPicPr>
              <a:picLocks noChangeAspect="1"/>
            </p:cNvPicPr>
            <p:nvPr/>
          </p:nvPicPr>
          <p:blipFill>
            <a:blip r:embed="rId3"/>
            <a:stretch>
              <a:fillRect/>
            </a:stretch>
          </p:blipFill>
          <p:spPr>
            <a:xfrm>
              <a:off x="21242" y="3203"/>
              <a:ext cx="17072" cy="9354"/>
            </a:xfrm>
            <a:prstGeom prst="rect">
              <a:avLst/>
            </a:prstGeom>
          </p:spPr>
        </p:pic>
      </p:grpSp>
      <p:sp>
        <p:nvSpPr>
          <p:cNvPr id="11" name="虚尾箭头 10"/>
          <p:cNvSpPr/>
          <p:nvPr/>
        </p:nvSpPr>
        <p:spPr>
          <a:xfrm rot="5400000">
            <a:off x="18096165" y="8102600"/>
            <a:ext cx="1498600" cy="1219200"/>
          </a:xfrm>
          <a:prstGeom prst="striped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p:cNvSpPr/>
          <p:nvPr/>
        </p:nvSpPr>
        <p:spPr>
          <a:xfrm>
            <a:off x="-21273" y="-19202"/>
            <a:ext cx="510662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5"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第五步：申请扩容</a:t>
            </a:r>
            <a:endParaRPr b="0" dirty="0">
              <a:latin typeface="方正黑体简体" panose="02010601030101010101" charset="-122"/>
              <a:ea typeface="方正黑体简体" panose="02010601030101010101" charset="-122"/>
            </a:endParaRPr>
          </a:p>
        </p:txBody>
      </p:sp>
      <p:sp>
        <p:nvSpPr>
          <p:cNvPr id="2" name="文本框 1"/>
          <p:cNvSpPr txBox="1"/>
          <p:nvPr/>
        </p:nvSpPr>
        <p:spPr>
          <a:xfrm>
            <a:off x="630946" y="10142347"/>
            <a:ext cx="20738965" cy="2061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b="0" dirty="0">
                <a:solidFill>
                  <a:srgbClr val="FF0000"/>
                </a:solidFill>
                <a:latin typeface="source-han-sans-simplified-c"/>
                <a:sym typeface="+mn-ea"/>
              </a:rPr>
              <a:t>注意事项：</a:t>
            </a:r>
            <a:endParaRPr lang="en-US" altLang="zh-CN" b="0" dirty="0">
              <a:solidFill>
                <a:srgbClr val="FF0000"/>
              </a:solidFill>
              <a:latin typeface="source-han-sans-simplified-c"/>
            </a:endParaRPr>
          </a:p>
          <a:p>
            <a:pPr algn="l"/>
            <a:r>
              <a:rPr lang="en-US" altLang="zh-CN" b="0" dirty="0">
                <a:solidFill>
                  <a:srgbClr val="FF0000"/>
                </a:solidFill>
                <a:latin typeface="source-han-sans-simplified-c"/>
                <a:sym typeface="+mn-ea"/>
              </a:rPr>
              <a:t>1</a:t>
            </a:r>
            <a:r>
              <a:rPr lang="zh-CN" altLang="en-US" b="0" dirty="0">
                <a:solidFill>
                  <a:srgbClr val="FF0000"/>
                </a:solidFill>
                <a:latin typeface="source-han-sans-simplified-c"/>
                <a:sym typeface="+mn-ea"/>
              </a:rPr>
              <a:t>、默认单个团队 </a:t>
            </a:r>
            <a:r>
              <a:rPr lang="en-US" altLang="zh-CN" b="0" dirty="0">
                <a:solidFill>
                  <a:srgbClr val="FF0000"/>
                </a:solidFill>
                <a:latin typeface="source-han-sans-simplified-c"/>
                <a:sym typeface="+mn-ea"/>
              </a:rPr>
              <a:t>50</a:t>
            </a:r>
            <a:r>
              <a:rPr lang="zh-CN" altLang="en-US" b="0" dirty="0">
                <a:solidFill>
                  <a:srgbClr val="FF0000"/>
                </a:solidFill>
                <a:latin typeface="source-han-sans-simplified-c"/>
                <a:sym typeface="+mn-ea"/>
              </a:rPr>
              <a:t> 人，如超过 </a:t>
            </a:r>
            <a:r>
              <a:rPr lang="en-US" altLang="zh-CN" b="0" dirty="0">
                <a:solidFill>
                  <a:srgbClr val="FF0000"/>
                </a:solidFill>
                <a:latin typeface="source-han-sans-simplified-c"/>
                <a:sym typeface="+mn-ea"/>
              </a:rPr>
              <a:t>50</a:t>
            </a:r>
            <a:r>
              <a:rPr lang="zh-CN" altLang="en-US" b="0" dirty="0">
                <a:solidFill>
                  <a:srgbClr val="FF0000"/>
                </a:solidFill>
                <a:latin typeface="source-han-sans-simplified-c"/>
                <a:sym typeface="+mn-ea"/>
              </a:rPr>
              <a:t> 可申请扩容，一个团队最高 </a:t>
            </a:r>
            <a:r>
              <a:rPr lang="en-US" altLang="zh-CN" b="0" dirty="0">
                <a:solidFill>
                  <a:srgbClr val="FF0000"/>
                </a:solidFill>
                <a:latin typeface="source-han-sans-simplified-c"/>
                <a:sym typeface="+mn-ea"/>
              </a:rPr>
              <a:t>200</a:t>
            </a:r>
            <a:r>
              <a:rPr lang="zh-CN" altLang="en-US" b="0" dirty="0">
                <a:solidFill>
                  <a:srgbClr val="FF0000"/>
                </a:solidFill>
                <a:latin typeface="source-han-sans-simplified-c"/>
                <a:sym typeface="+mn-ea"/>
              </a:rPr>
              <a:t> 人，若超过 </a:t>
            </a:r>
            <a:r>
              <a:rPr lang="en-US" altLang="zh-CN" b="0" dirty="0">
                <a:solidFill>
                  <a:srgbClr val="FF0000"/>
                </a:solidFill>
                <a:latin typeface="source-han-sans-simplified-c"/>
                <a:sym typeface="+mn-ea"/>
              </a:rPr>
              <a:t>200</a:t>
            </a:r>
            <a:r>
              <a:rPr lang="zh-CN" altLang="en-US" b="0" dirty="0">
                <a:solidFill>
                  <a:srgbClr val="FF0000"/>
                </a:solidFill>
                <a:latin typeface="source-han-sans-simplified-c"/>
                <a:sym typeface="+mn-ea"/>
              </a:rPr>
              <a:t> 人，可邀请另一位高校老师申请开通新团队；</a:t>
            </a:r>
            <a:endParaRPr lang="en-US" altLang="zh-CN" b="0" dirty="0">
              <a:solidFill>
                <a:srgbClr val="FF0000"/>
              </a:solidFill>
              <a:latin typeface="source-han-sans-simplified-c"/>
            </a:endParaRPr>
          </a:p>
          <a:p>
            <a:pPr algn="l"/>
            <a:r>
              <a:rPr lang="en-US" altLang="zh-CN" b="0" dirty="0">
                <a:solidFill>
                  <a:srgbClr val="FF0000"/>
                </a:solidFill>
                <a:latin typeface="source-han-sans-simplified-c"/>
                <a:sym typeface="+mn-ea"/>
              </a:rPr>
              <a:t>2</a:t>
            </a:r>
            <a:r>
              <a:rPr lang="zh-CN" altLang="en-US" b="0" dirty="0">
                <a:solidFill>
                  <a:srgbClr val="FF0000"/>
                </a:solidFill>
                <a:latin typeface="source-han-sans-simplified-c"/>
                <a:sym typeface="+mn-ea"/>
              </a:rPr>
              <a:t>、如果资源使用不足也可申请扩容。</a:t>
            </a:r>
            <a:endParaRPr lang="en-US" altLang="zh-CN" b="0" dirty="0">
              <a:solidFill>
                <a:srgbClr val="FF0000"/>
              </a:solidFill>
              <a:latin typeface="source-han-sans-simplified-c"/>
            </a:endParaRPr>
          </a:p>
        </p:txBody>
      </p:sp>
      <p:pic>
        <p:nvPicPr>
          <p:cNvPr id="4" name="图片 3" descr="/Users/lixuejun/Library/Containers/com.kingsoft.wpsoffice.mac/Data/tmp/picturecompress_20231211113827/output_83.pngoutput_83"/>
          <p:cNvPicPr>
            <a:picLocks noChangeAspect="1"/>
          </p:cNvPicPr>
          <p:nvPr/>
        </p:nvPicPr>
        <p:blipFill>
          <a:blip r:embed="rId1"/>
          <a:stretch>
            <a:fillRect/>
          </a:stretch>
        </p:blipFill>
        <p:spPr>
          <a:xfrm>
            <a:off x="13415655" y="2501900"/>
            <a:ext cx="10796905" cy="5940000"/>
          </a:xfrm>
          <a:prstGeom prst="rect">
            <a:avLst/>
          </a:prstGeom>
        </p:spPr>
      </p:pic>
      <p:pic>
        <p:nvPicPr>
          <p:cNvPr id="5" name="图片 4" descr="/Users/lixuejun/Library/Containers/com.kingsoft.wpsoffice.mac/Data/tmp/picturecompress_20231211113827/output_84.pngoutput_84"/>
          <p:cNvPicPr>
            <a:picLocks noChangeAspect="1"/>
          </p:cNvPicPr>
          <p:nvPr/>
        </p:nvPicPr>
        <p:blipFill>
          <a:blip r:embed="rId2"/>
          <a:stretch>
            <a:fillRect/>
          </a:stretch>
        </p:blipFill>
        <p:spPr>
          <a:xfrm>
            <a:off x="528320" y="2501900"/>
            <a:ext cx="10708015" cy="5940000"/>
          </a:xfrm>
          <a:prstGeom prst="rect">
            <a:avLst/>
          </a:prstGeom>
        </p:spPr>
      </p:pic>
      <p:sp>
        <p:nvSpPr>
          <p:cNvPr id="8" name="虚尾箭头 7"/>
          <p:cNvSpPr/>
          <p:nvPr/>
        </p:nvSpPr>
        <p:spPr>
          <a:xfrm>
            <a:off x="11576695" y="4862300"/>
            <a:ext cx="1498600" cy="1219200"/>
          </a:xfrm>
          <a:prstGeom prst="striped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持续测试是持续交付发展的必然需求"/>
          <p:cNvSpPr txBox="1"/>
          <p:nvPr/>
        </p:nvSpPr>
        <p:spPr>
          <a:xfrm>
            <a:off x="5232115" y="1422400"/>
            <a:ext cx="1391983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en-US" dirty="0" err="1">
                <a:latin typeface="Times New Roman Bold" panose="02020603050405020304" charset="0"/>
                <a:ea typeface="方正黑体简体" panose="02010601030101010101" charset="-122"/>
                <a:cs typeface="Times New Roman Bold" panose="02020603050405020304" charset="0"/>
              </a:rPr>
              <a:t>MeterSphere</a:t>
            </a:r>
            <a:r>
              <a:rPr lang="zh-CN" altLang="en-US" dirty="0">
                <a:latin typeface="Times New Roman Bold" panose="02020603050405020304" charset="0"/>
                <a:ea typeface="方正黑体简体" panose="02010601030101010101" charset="-122"/>
                <a:cs typeface="Times New Roman Bold" panose="02020603050405020304" charset="0"/>
              </a:rPr>
              <a:t> </a:t>
            </a:r>
            <a:r>
              <a:rPr lang="en-US" dirty="0" err="1">
                <a:latin typeface="方正黑体简体" panose="02010601030101010101" charset="-122"/>
                <a:ea typeface="方正黑体简体" panose="02010601030101010101" charset="-122"/>
                <a:cs typeface="方正黑体简体" panose="02010601030101010101" charset="-122"/>
              </a:rPr>
              <a:t>一站式</a:t>
            </a:r>
            <a:r>
              <a:rPr lang="en-US" altLang="zh-CN" dirty="0" err="1">
                <a:latin typeface="方正黑体简体" panose="02010601030101010101" charset="-122"/>
                <a:ea typeface="方正黑体简体" panose="02010601030101010101" charset="-122"/>
                <a:cs typeface="方正黑体简体" panose="02010601030101010101" charset="-122"/>
              </a:rPr>
              <a:t>开源</a:t>
            </a:r>
            <a:r>
              <a:rPr lang="en-US" dirty="0" err="1">
                <a:latin typeface="方正黑体简体" panose="02010601030101010101" charset="-122"/>
                <a:ea typeface="方正黑体简体" panose="02010601030101010101" charset="-122"/>
                <a:cs typeface="方正黑体简体" panose="02010601030101010101" charset="-122"/>
              </a:rPr>
              <a:t>持续测试平台</a:t>
            </a:r>
            <a:endParaRPr dirty="0">
              <a:latin typeface="方正黑体简体" panose="02010601030101010101" charset="-122"/>
              <a:ea typeface="方正黑体简体" panose="02010601030101010101" charset="-122"/>
              <a:cs typeface="方正黑体简体" panose="02010601030101010101" charset="-122"/>
            </a:endParaRPr>
          </a:p>
        </p:txBody>
      </p:sp>
      <p:pic>
        <p:nvPicPr>
          <p:cNvPr id="4" name="图片 3" descr="/Users/lixuejun/Library/Containers/com.kingsoft.wpsoffice.mac/Data/tmp/picturecompress_20231211113827/output_85.pngoutput_85"/>
          <p:cNvPicPr>
            <a:picLocks noChangeAspect="1"/>
          </p:cNvPicPr>
          <p:nvPr/>
        </p:nvPicPr>
        <p:blipFill>
          <a:blip r:embed="rId1"/>
          <a:stretch>
            <a:fillRect/>
          </a:stretch>
        </p:blipFill>
        <p:spPr>
          <a:xfrm>
            <a:off x="5923448" y="2898041"/>
            <a:ext cx="12537105" cy="8259041"/>
          </a:xfrm>
          <a:prstGeom prst="rect">
            <a:avLst/>
          </a:prstGeom>
        </p:spPr>
      </p:pic>
      <p:sp>
        <p:nvSpPr>
          <p:cNvPr id="11" name="文本框 10"/>
          <p:cNvSpPr txBox="1"/>
          <p:nvPr/>
        </p:nvSpPr>
        <p:spPr>
          <a:xfrm>
            <a:off x="4938514" y="12013174"/>
            <a:ext cx="1484860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hlinkClick r:id="rId2"/>
              </a:rPr>
              <a:t>https://metersphere.io/docs/v2.x/installation/online_installation/</a:t>
            </a:r>
            <a:endParaRPr lang="en-US" altLang="zh-CN" dirty="0"/>
          </a:p>
        </p:txBody>
      </p:sp>
      <p:sp>
        <p:nvSpPr>
          <p:cNvPr id="6" name="矩形"/>
          <p:cNvSpPr/>
          <p:nvPr/>
        </p:nvSpPr>
        <p:spPr>
          <a:xfrm>
            <a:off x="-21273" y="-19202"/>
            <a:ext cx="3888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7" name="融入 DevOps"/>
          <p:cNvSpPr txBox="1"/>
          <p:nvPr/>
        </p:nvSpPr>
        <p:spPr>
          <a:xfrm>
            <a:off x="42611" y="303816"/>
            <a:ext cx="7277597" cy="1049319"/>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b="0" dirty="0">
                <a:latin typeface="方正黑体简体" panose="02010601030101010101" charset="-122"/>
                <a:ea typeface="方正黑体简体" panose="02010601030101010101" charset="-122"/>
              </a:rPr>
              <a:t>本地独立部署</a:t>
            </a:r>
            <a:endParaRPr b="0" dirty="0">
              <a:latin typeface="方正黑体简体" panose="02010601030101010101" charset="-122"/>
              <a:ea typeface="方正黑体简体" panose="02010601030101010101" charset="-122"/>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5673837" y="1422400"/>
            <a:ext cx="1348105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四、</a:t>
            </a:r>
            <a:r>
              <a:rPr lang="en-US" altLang="zh-CN" dirty="0">
                <a:latin typeface="方正黑体简体" panose="02010601030101010101" charset="-122"/>
                <a:ea typeface="方正黑体简体" panose="02010601030101010101" charset="-122"/>
                <a:cs typeface="方正黑体简体" panose="02010601030101010101" charset="-122"/>
              </a:rPr>
              <a:t>《</a:t>
            </a:r>
            <a:r>
              <a:rPr lang="en-US" altLang="zh-CN" dirty="0">
                <a:latin typeface="Times New Roman Bold" panose="02020603050405020304" charset="0"/>
                <a:ea typeface="方正黑体简体" panose="02010601030101010101" charset="-122"/>
                <a:cs typeface="Times New Roman Bold" panose="02020603050405020304" charset="0"/>
              </a:rPr>
              <a:t>Halo</a:t>
            </a:r>
            <a:r>
              <a:rPr lang="zh-CN" altLang="en-US" dirty="0">
                <a:latin typeface="Times New Roman Bold" panose="02020603050405020304" charset="0"/>
                <a:ea typeface="方正黑体简体" panose="02010601030101010101" charset="-122"/>
                <a:cs typeface="Times New Roman Bold" panose="02020603050405020304" charset="0"/>
              </a:rPr>
              <a:t> </a:t>
            </a:r>
            <a:r>
              <a:rPr lang="zh-CN" altLang="en-US" dirty="0">
                <a:latin typeface="方正黑体简体" panose="02010601030101010101" charset="-122"/>
                <a:ea typeface="方正黑体简体" panose="02010601030101010101" charset="-122"/>
                <a:cs typeface="方正黑体简体" panose="02010601030101010101" charset="-122"/>
              </a:rPr>
              <a:t>开源建站工具</a:t>
            </a:r>
            <a:r>
              <a:rPr lang="en-US" altLang="zh-CN" dirty="0">
                <a:latin typeface="方正黑体简体" panose="02010601030101010101" charset="-122"/>
                <a:ea typeface="方正黑体简体" panose="02010601030101010101" charset="-122"/>
                <a:cs typeface="方正黑体简体" panose="02010601030101010101" charset="-122"/>
              </a:rPr>
              <a:t>》</a:t>
            </a:r>
            <a:r>
              <a:rPr lang="zh-CN" altLang="en-US" dirty="0">
                <a:latin typeface="方正黑体简体" panose="02010601030101010101" charset="-122"/>
                <a:ea typeface="方正黑体简体" panose="02010601030101010101" charset="-122"/>
                <a:cs typeface="方正黑体简体" panose="02010601030101010101" charset="-122"/>
              </a:rPr>
              <a:t>线上环境</a:t>
            </a:r>
            <a:endParaRPr dirty="0">
              <a:latin typeface="方正黑体简体" panose="02010601030101010101" charset="-122"/>
              <a:ea typeface="方正黑体简体" panose="02010601030101010101" charset="-122"/>
              <a:cs typeface="方正黑体简体" panose="02010601030101010101" charset="-122"/>
            </a:endParaRPr>
          </a:p>
        </p:txBody>
      </p:sp>
      <p:sp>
        <p:nvSpPr>
          <p:cNvPr id="11" name="文本框 10"/>
          <p:cNvSpPr txBox="1"/>
          <p:nvPr/>
        </p:nvSpPr>
        <p:spPr>
          <a:xfrm>
            <a:off x="3273108" y="11265134"/>
            <a:ext cx="17837783"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 </a:t>
            </a:r>
            <a:endParaRPr lang="en-US" altLang="zh-CN" dirty="0"/>
          </a:p>
          <a:p>
            <a:pPr algn="l"/>
            <a:r>
              <a:rPr lang="zh-CN" altLang="en-US" dirty="0"/>
              <a:t>前端访问页面：</a:t>
            </a:r>
            <a:r>
              <a:rPr lang="en-GB" altLang="zh-CN" dirty="0">
                <a:hlinkClick r:id="rId1"/>
              </a:rPr>
              <a:t>http://halo.edu.metersphere.com/</a:t>
            </a:r>
            <a:endParaRPr lang="en-GB" altLang="zh-CN" dirty="0"/>
          </a:p>
          <a:p>
            <a:pPr algn="l"/>
            <a:r>
              <a:rPr lang="zh-CN" altLang="en-US" dirty="0"/>
              <a:t>后端控制台页面：</a:t>
            </a:r>
            <a:r>
              <a:rPr lang="en-GB" altLang="zh-CN" dirty="0">
                <a:hlinkClick r:id="rId1"/>
              </a:rPr>
              <a:t>http://halo.edu.metersphere.com/ console/#/login</a:t>
            </a:r>
            <a:r>
              <a:rPr lang="zh-CN" altLang="en-US" dirty="0"/>
              <a:t> </a:t>
            </a:r>
            <a:endParaRPr lang="en-US" altLang="zh-CN" dirty="0"/>
          </a:p>
        </p:txBody>
      </p:sp>
      <p:grpSp>
        <p:nvGrpSpPr>
          <p:cNvPr id="6" name="组合 5"/>
          <p:cNvGrpSpPr/>
          <p:nvPr/>
        </p:nvGrpSpPr>
        <p:grpSpPr>
          <a:xfrm>
            <a:off x="1391920" y="3546475"/>
            <a:ext cx="21600160" cy="5703570"/>
            <a:chOff x="2305" y="5584"/>
            <a:chExt cx="34016" cy="8982"/>
          </a:xfrm>
          <a:effectLst>
            <a:glow rad="63500">
              <a:schemeClr val="bg1">
                <a:alpha val="40000"/>
              </a:schemeClr>
            </a:glow>
            <a:reflection blurRad="6350" stA="24000" endA="300" endPos="28000" dir="5400000" sy="-100000" algn="bl" rotWithShape="0"/>
          </a:effectLst>
        </p:grpSpPr>
        <p:pic>
          <p:nvPicPr>
            <p:cNvPr id="2" name="图片 1"/>
            <p:cNvPicPr>
              <a:picLocks noChangeAspect="1"/>
            </p:cNvPicPr>
            <p:nvPr/>
          </p:nvPicPr>
          <p:blipFill>
            <a:blip r:embed="rId2"/>
            <a:stretch>
              <a:fillRect/>
            </a:stretch>
          </p:blipFill>
          <p:spPr>
            <a:xfrm>
              <a:off x="20447" y="5765"/>
              <a:ext cx="15874" cy="8801"/>
            </a:xfrm>
            <a:prstGeom prst="rect">
              <a:avLst/>
            </a:prstGeom>
          </p:spPr>
        </p:pic>
        <p:pic>
          <p:nvPicPr>
            <p:cNvPr id="3" name="图片 2"/>
            <p:cNvPicPr>
              <a:picLocks noChangeAspect="1"/>
            </p:cNvPicPr>
            <p:nvPr/>
          </p:nvPicPr>
          <p:blipFill>
            <a:blip r:embed="rId3"/>
            <a:stretch>
              <a:fillRect/>
            </a:stretch>
          </p:blipFill>
          <p:spPr>
            <a:xfrm>
              <a:off x="2305" y="5584"/>
              <a:ext cx="14740" cy="8982"/>
            </a:xfrm>
            <a:prstGeom prst="rect">
              <a:avLst/>
            </a:prstGeom>
          </p:spPr>
        </p:pic>
      </p:grpSp>
      <p:sp>
        <p:nvSpPr>
          <p:cNvPr id="5"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7"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7848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050" name="融入 DevOps"/>
          <p:cNvSpPr txBox="1"/>
          <p:nvPr/>
        </p:nvSpPr>
        <p:spPr>
          <a:xfrm>
            <a:off x="42545" y="303530"/>
            <a:ext cx="9149715" cy="112585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拓展活动：</a:t>
            </a:r>
            <a:r>
              <a:rPr lang="en-US" altLang="zh-CN" sz="5400" b="0" dirty="0">
                <a:latin typeface="方正黑体简体" panose="02010601030101010101" charset="-122"/>
                <a:ea typeface="方正黑体简体" panose="02010601030101010101" charset="-122"/>
              </a:rPr>
              <a:t>Halo </a:t>
            </a:r>
            <a:r>
              <a:rPr lang="zh-CN" altLang="en-US" sz="5400" b="0" dirty="0">
                <a:latin typeface="方正黑体简体" panose="02010601030101010101" charset="-122"/>
                <a:ea typeface="方正黑体简体" panose="02010601030101010101" charset="-122"/>
              </a:rPr>
              <a:t>主题征集</a:t>
            </a:r>
            <a:endParaRPr lang="en-US" altLang="zh-CN" sz="5400" b="0" dirty="0">
              <a:latin typeface="方正黑体简体" panose="02010601030101010101" charset="-122"/>
              <a:ea typeface="方正黑体简体" panose="02010601030101010101" charset="-122"/>
            </a:endParaRPr>
          </a:p>
          <a:p>
            <a:endParaRPr lang="en-US" altLang="zh-CN" sz="5400" b="0" dirty="0">
              <a:latin typeface="方正黑体简体" panose="02010601030101010101" charset="-122"/>
              <a:ea typeface="方正黑体简体" panose="02010601030101010101" charset="-122"/>
            </a:endParaRPr>
          </a:p>
        </p:txBody>
      </p:sp>
      <p:grpSp>
        <p:nvGrpSpPr>
          <p:cNvPr id="3" name="组合 2"/>
          <p:cNvGrpSpPr/>
          <p:nvPr/>
        </p:nvGrpSpPr>
        <p:grpSpPr>
          <a:xfrm>
            <a:off x="3561398" y="4925695"/>
            <a:ext cx="18368645" cy="6052820"/>
            <a:chOff x="3943" y="7237"/>
            <a:chExt cx="28927" cy="9532"/>
          </a:xfrm>
        </p:grpSpPr>
        <p:sp>
          <p:nvSpPr>
            <p:cNvPr id="24" name="椭圆 23"/>
            <p:cNvSpPr/>
            <p:nvPr>
              <p:custDataLst>
                <p:tags r:id="rId1"/>
              </p:custDataLst>
            </p:nvPr>
          </p:nvSpPr>
          <p:spPr>
            <a:xfrm>
              <a:off x="17648" y="7237"/>
              <a:ext cx="2005" cy="2005"/>
            </a:xfrm>
            <a:prstGeom prst="ellipse">
              <a:avLst/>
            </a:prstGeom>
            <a:solidFill>
              <a:srgbClr val="7030A0"/>
            </a:solidFill>
            <a:ln w="12700" cap="flat" cmpd="sng" algn="ctr">
              <a:noFill/>
              <a:prstDash val="solid"/>
              <a:miter lim="800000"/>
            </a:ln>
            <a:effectLst/>
          </p:spPr>
          <p:txBody>
            <a:bodyPr rtlCol="0" anchor="ctr">
              <a:normAutofit/>
            </a:bodyPr>
            <a:lstStyle/>
            <a:p>
              <a:pPr algn="ctr">
                <a:lnSpc>
                  <a:spcPct val="120000"/>
                </a:lnSpc>
              </a:pPr>
              <a:r>
                <a:rPr lang="en-US" altLang="zh-CN" sz="2800" dirty="0">
                  <a:solidFill>
                    <a:sysClr val="window" lastClr="FFFFFF"/>
                  </a:solidFill>
                  <a:latin typeface="Arial" panose="020B0604020202090204" pitchFamily="34" charset="0"/>
                  <a:ea typeface="微软雅黑" charset="-122"/>
                  <a:sym typeface="Arial" panose="020B0604020202090204" pitchFamily="34" charset="0"/>
                </a:rPr>
                <a:t>02</a:t>
              </a:r>
              <a:endParaRPr lang="zh-CN" altLang="en-US" sz="28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7" name="椭圆 26"/>
            <p:cNvSpPr/>
            <p:nvPr>
              <p:custDataLst>
                <p:tags r:id="rId2"/>
              </p:custDataLst>
            </p:nvPr>
          </p:nvSpPr>
          <p:spPr>
            <a:xfrm flipH="1">
              <a:off x="15018" y="8961"/>
              <a:ext cx="2005" cy="2005"/>
            </a:xfrm>
            <a:prstGeom prst="ellipse">
              <a:avLst/>
            </a:prstGeom>
            <a:solidFill>
              <a:srgbClr val="7030A0"/>
            </a:solidFill>
            <a:ln w="57150" cap="flat" cmpd="sng" algn="ctr">
              <a:noFill/>
              <a:prstDash val="solid"/>
              <a:miter lim="800000"/>
            </a:ln>
            <a:effectLst/>
          </p:spPr>
          <p:txBody>
            <a:bodyPr rtlCol="0" anchor="ctr">
              <a:normAutofit/>
            </a:bodyPr>
            <a:lstStyle/>
            <a:p>
              <a:pPr algn="ctr">
                <a:lnSpc>
                  <a:spcPct val="120000"/>
                </a:lnSpc>
              </a:pPr>
              <a:r>
                <a:rPr lang="en-US" altLang="zh-CN" sz="2800" dirty="0">
                  <a:solidFill>
                    <a:sysClr val="window" lastClr="FFFFFF"/>
                  </a:solidFill>
                  <a:latin typeface="Arial" panose="020B0604020202090204" pitchFamily="34" charset="0"/>
                  <a:ea typeface="微软雅黑" charset="-122"/>
                  <a:sym typeface="Arial" panose="020B0604020202090204" pitchFamily="34" charset="0"/>
                </a:rPr>
                <a:t>01</a:t>
              </a:r>
              <a:endParaRPr lang="zh-CN" altLang="en-US" sz="28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14" name="TextBox 2"/>
            <p:cNvSpPr/>
            <p:nvPr>
              <p:custDataLst>
                <p:tags r:id="rId3"/>
              </p:custDataLst>
            </p:nvPr>
          </p:nvSpPr>
          <p:spPr>
            <a:xfrm>
              <a:off x="17648" y="8239"/>
              <a:ext cx="120" cy="8531"/>
            </a:xfrm>
            <a:prstGeom prst="rect">
              <a:avLst/>
            </a:prstGeom>
            <a:solidFill>
              <a:srgbClr val="7030A0"/>
            </a:solidFill>
            <a:ln w="12700" cap="flat" cmpd="sng" algn="ctr">
              <a:noFill/>
              <a:prstDash val="solid"/>
              <a:miter lim="800000"/>
            </a:ln>
            <a:effectLst/>
          </p:spPr>
          <p:txBody>
            <a:bodyPr rtlCol="0" anchor="ctr">
              <a:normAutofit/>
            </a:bodyPr>
            <a:lstStyle/>
            <a:p>
              <a:pPr algn="ctr">
                <a:lnSpc>
                  <a:spcPct val="120000"/>
                </a:lnSpc>
              </a:pPr>
              <a:endParaRPr lang="zh-CN" altLang="en-US" sz="36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15" name="TextBox 3"/>
            <p:cNvSpPr/>
            <p:nvPr>
              <p:custDataLst>
                <p:tags r:id="rId4"/>
              </p:custDataLst>
            </p:nvPr>
          </p:nvSpPr>
          <p:spPr>
            <a:xfrm>
              <a:off x="16882" y="9945"/>
              <a:ext cx="120" cy="6825"/>
            </a:xfrm>
            <a:prstGeom prst="rect">
              <a:avLst/>
            </a:prstGeom>
            <a:solidFill>
              <a:srgbClr val="7030A0"/>
            </a:solidFill>
            <a:ln w="12700" cap="flat" cmpd="sng" algn="ctr">
              <a:noFill/>
              <a:prstDash val="solid"/>
              <a:miter lim="800000"/>
            </a:ln>
            <a:effectLst/>
          </p:spPr>
          <p:txBody>
            <a:bodyPr rtlCol="0" anchor="ctr">
              <a:normAutofit/>
            </a:bodyPr>
            <a:lstStyle/>
            <a:p>
              <a:pPr algn="ctr">
                <a:lnSpc>
                  <a:spcPct val="120000"/>
                </a:lnSpc>
              </a:pPr>
              <a:endParaRPr lang="zh-CN" altLang="en-US" sz="360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2" name="文本框 21"/>
            <p:cNvSpPr txBox="1"/>
            <p:nvPr>
              <p:custDataLst>
                <p:tags r:id="rId5"/>
              </p:custDataLst>
            </p:nvPr>
          </p:nvSpPr>
          <p:spPr>
            <a:xfrm>
              <a:off x="20277" y="7641"/>
              <a:ext cx="6832" cy="1320"/>
            </a:xfrm>
            <a:prstGeom prst="rect">
              <a:avLst/>
            </a:prstGeom>
          </p:spPr>
          <p:txBody>
            <a:bodyPr wrap="square" lIns="90000" tIns="46800" rIns="90000" bIns="46800" anchor="b" anchorCtr="0">
              <a:normAutofit/>
            </a:bodyPr>
            <a:lstStyle>
              <a:defPPr>
                <a:defRPr lang="zh-CN"/>
              </a:defPPr>
              <a:lvl1pPr>
                <a:defRPr>
                  <a:solidFill>
                    <a:srgbClr val="000000">
                      <a:lumMod val="75000"/>
                    </a:srgbClr>
                  </a:solidFill>
                  <a:latin typeface="Calibri Light" panose="020F0302020204030204"/>
                </a:defRPr>
              </a:lvl1pPr>
            </a:lstStyle>
            <a:p>
              <a:pPr algn="l">
                <a:lnSpc>
                  <a:spcPct val="120000"/>
                </a:lnSpc>
              </a:pPr>
              <a:r>
                <a:rPr lang="zh-CN" altLang="en-US" sz="3600" b="1" spc="300">
                  <a:solidFill>
                    <a:srgbClr val="000000"/>
                  </a:solidFill>
                  <a:latin typeface="Arial" panose="020B0604020202090204" pitchFamily="34" charset="0"/>
                  <a:ea typeface="微软雅黑" charset="-122"/>
                  <a:cs typeface="+mn-ea"/>
                  <a:sym typeface="Arial" panose="020B0604020202090204" pitchFamily="34" charset="0"/>
                </a:rPr>
                <a:t>主题设计稿</a:t>
              </a:r>
              <a:endParaRPr lang="zh-CN" altLang="en-US" sz="3600" b="1" spc="300">
                <a:solidFill>
                  <a:srgbClr val="000000"/>
                </a:solidFill>
                <a:latin typeface="Arial" panose="020B0604020202090204" pitchFamily="34" charset="0"/>
                <a:ea typeface="微软雅黑" charset="-122"/>
                <a:cs typeface="+mn-ea"/>
                <a:sym typeface="Arial" panose="020B0604020202090204" pitchFamily="34" charset="0"/>
              </a:endParaRPr>
            </a:p>
          </p:txBody>
        </p:sp>
        <p:sp>
          <p:nvSpPr>
            <p:cNvPr id="23" name="文本框 22"/>
            <p:cNvSpPr txBox="1"/>
            <p:nvPr>
              <p:custDataLst>
                <p:tags r:id="rId6"/>
              </p:custDataLst>
            </p:nvPr>
          </p:nvSpPr>
          <p:spPr>
            <a:xfrm>
              <a:off x="20298" y="9094"/>
              <a:ext cx="12573" cy="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defPPr>
                <a:defRPr lang="zh-CN"/>
              </a:defPPr>
              <a:lvl1pPr fontAlgn="base">
                <a:spcBef>
                  <a:spcPct val="0"/>
                </a:spcBef>
                <a:spcAft>
                  <a:spcPct val="0"/>
                </a:spcAft>
                <a:buFont typeface="Arial" panose="020B0604020202090204" pitchFamily="34" charset="0"/>
                <a:buNone/>
                <a:defRPr>
                  <a:solidFill>
                    <a:srgbClr val="000000">
                      <a:lumMod val="75000"/>
                    </a:srgbClr>
                  </a:solidFill>
                  <a:latin typeface="Calibri Light" panose="020F0302020204030204"/>
                  <a:ea typeface="微软雅黑" charset="-122"/>
                </a:defRPr>
              </a:lvl1pPr>
              <a:lvl2pPr marL="742950" indent="-285750">
                <a:defRPr>
                  <a:latin typeface="Calibri" panose="020F0502020204030204" pitchFamily="34" charset="0"/>
                  <a:ea typeface="微软雅黑" charset="-122"/>
                </a:defRPr>
              </a:lvl2pPr>
              <a:lvl3pPr marL="1143000" indent="-228600">
                <a:defRPr>
                  <a:latin typeface="Calibri" panose="020F0502020204030204" pitchFamily="34" charset="0"/>
                  <a:ea typeface="微软雅黑" charset="-122"/>
                </a:defRPr>
              </a:lvl3pPr>
              <a:lvl4pPr marL="1600200" indent="-228600">
                <a:defRPr>
                  <a:latin typeface="Calibri" panose="020F0502020204030204" pitchFamily="34" charset="0"/>
                  <a:ea typeface="微软雅黑" charset="-122"/>
                </a:defRPr>
              </a:lvl4pPr>
              <a:lvl5pPr marL="2057400" indent="-228600">
                <a:defRPr>
                  <a:latin typeface="Calibri" panose="020F0502020204030204" pitchFamily="34" charset="0"/>
                  <a:ea typeface="微软雅黑" charset="-122"/>
                </a:defRPr>
              </a:lvl5pPr>
              <a:lvl6pPr marL="25146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6pPr>
              <a:lvl7pPr marL="29718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7pPr>
              <a:lvl8pPr marL="34290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8pPr>
              <a:lvl9pPr marL="38862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9pPr>
            </a:lstStyle>
            <a:p>
              <a:pPr marL="285750" indent="-285750" algn="l">
                <a:lnSpc>
                  <a:spcPct val="21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只接受原创</a:t>
              </a:r>
              <a:r>
                <a:rPr lang="zh-CN" altLang="en-US" sz="2800" b="0" spc="150">
                  <a:solidFill>
                    <a:srgbClr val="000000"/>
                  </a:solidFill>
                  <a:latin typeface="Arial" panose="020B0604020202090204" pitchFamily="34" charset="0"/>
                  <a:sym typeface="Arial" panose="020B0604020202090204" pitchFamily="34" charset="0"/>
                </a:rPr>
                <a:t>设计</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21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避免使用需要商用授权的字体、图片等资源</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21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至少包含主题开发文档中主要模板的设计稽</a:t>
              </a:r>
              <a:endParaRPr lang="zh-CN" altLang="en-US" sz="2800" b="0" spc="150">
                <a:solidFill>
                  <a:srgbClr val="000000"/>
                </a:solidFill>
                <a:latin typeface="Arial" panose="020B0604020202090204" pitchFamily="34" charset="0"/>
                <a:sym typeface="Arial" panose="020B0604020202090204" pitchFamily="34" charset="0"/>
              </a:endParaRPr>
            </a:p>
          </p:txBody>
        </p:sp>
        <p:sp>
          <p:nvSpPr>
            <p:cNvPr id="20" name="文本框 19"/>
            <p:cNvSpPr txBox="1"/>
            <p:nvPr>
              <p:custDataLst>
                <p:tags r:id="rId7"/>
              </p:custDataLst>
            </p:nvPr>
          </p:nvSpPr>
          <p:spPr>
            <a:xfrm>
              <a:off x="7863" y="9285"/>
              <a:ext cx="6832" cy="1320"/>
            </a:xfrm>
            <a:prstGeom prst="rect">
              <a:avLst/>
            </a:prstGeom>
          </p:spPr>
          <p:txBody>
            <a:bodyPr wrap="square" lIns="90000" tIns="46800" rIns="90000" bIns="46800" anchor="b" anchorCtr="0">
              <a:normAutofit/>
            </a:bodyPr>
            <a:lstStyle>
              <a:defPPr>
                <a:defRPr lang="zh-CN"/>
              </a:defPPr>
              <a:lvl1pPr>
                <a:defRPr>
                  <a:solidFill>
                    <a:srgbClr val="000000">
                      <a:lumMod val="75000"/>
                    </a:srgbClr>
                  </a:solidFill>
                  <a:latin typeface="Calibri Light" panose="020F0302020204030204"/>
                </a:defRPr>
              </a:lvl1pPr>
            </a:lstStyle>
            <a:p>
              <a:pPr algn="r">
                <a:lnSpc>
                  <a:spcPct val="120000"/>
                </a:lnSpc>
              </a:pPr>
              <a:r>
                <a:rPr lang="zh-CN" altLang="en-US" sz="3600" b="1" spc="300">
                  <a:solidFill>
                    <a:srgbClr val="000000"/>
                  </a:solidFill>
                  <a:latin typeface="Arial" panose="020B0604020202090204" pitchFamily="34" charset="0"/>
                  <a:ea typeface="微软雅黑" charset="-122"/>
                  <a:cs typeface="+mn-ea"/>
                  <a:sym typeface="Arial" panose="020B0604020202090204" pitchFamily="34" charset="0"/>
                </a:rPr>
                <a:t>成品主题</a:t>
              </a:r>
              <a:endParaRPr lang="zh-CN" altLang="en-US" sz="3600" b="1" spc="300">
                <a:solidFill>
                  <a:srgbClr val="000000"/>
                </a:solidFill>
                <a:latin typeface="Arial" panose="020B0604020202090204" pitchFamily="34" charset="0"/>
                <a:ea typeface="微软雅黑" charset="-122"/>
                <a:cs typeface="+mn-ea"/>
                <a:sym typeface="Arial" panose="020B0604020202090204" pitchFamily="34" charset="0"/>
              </a:endParaRPr>
            </a:p>
          </p:txBody>
        </p:sp>
        <p:sp>
          <p:nvSpPr>
            <p:cNvPr id="21" name="文本框 20"/>
            <p:cNvSpPr txBox="1"/>
            <p:nvPr>
              <p:custDataLst>
                <p:tags r:id="rId8"/>
              </p:custDataLst>
            </p:nvPr>
          </p:nvSpPr>
          <p:spPr>
            <a:xfrm>
              <a:off x="3943" y="11140"/>
              <a:ext cx="12843" cy="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fontAlgn="base">
                <a:spcBef>
                  <a:spcPct val="0"/>
                </a:spcBef>
                <a:spcAft>
                  <a:spcPct val="0"/>
                </a:spcAft>
                <a:buFont typeface="Arial" panose="020B0604020202090204" pitchFamily="34" charset="0"/>
                <a:buNone/>
                <a:defRPr>
                  <a:solidFill>
                    <a:srgbClr val="000000">
                      <a:lumMod val="75000"/>
                    </a:srgbClr>
                  </a:solidFill>
                  <a:latin typeface="Calibri Light" panose="020F0302020204030204"/>
                  <a:ea typeface="微软雅黑" charset="-122"/>
                </a:defRPr>
              </a:lvl1pPr>
              <a:lvl2pPr marL="742950" indent="-285750">
                <a:defRPr>
                  <a:latin typeface="Calibri" panose="020F0502020204030204" pitchFamily="34" charset="0"/>
                  <a:ea typeface="微软雅黑" charset="-122"/>
                </a:defRPr>
              </a:lvl2pPr>
              <a:lvl3pPr marL="1143000" indent="-228600">
                <a:defRPr>
                  <a:latin typeface="Calibri" panose="020F0502020204030204" pitchFamily="34" charset="0"/>
                  <a:ea typeface="微软雅黑" charset="-122"/>
                </a:defRPr>
              </a:lvl3pPr>
              <a:lvl4pPr marL="1600200" indent="-228600">
                <a:defRPr>
                  <a:latin typeface="Calibri" panose="020F0502020204030204" pitchFamily="34" charset="0"/>
                  <a:ea typeface="微软雅黑" charset="-122"/>
                </a:defRPr>
              </a:lvl4pPr>
              <a:lvl5pPr marL="2057400" indent="-228600">
                <a:defRPr>
                  <a:latin typeface="Calibri" panose="020F0502020204030204" pitchFamily="34" charset="0"/>
                  <a:ea typeface="微软雅黑" charset="-122"/>
                </a:defRPr>
              </a:lvl5pPr>
              <a:lvl6pPr marL="25146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6pPr>
              <a:lvl7pPr marL="29718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7pPr>
              <a:lvl8pPr marL="34290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8pPr>
              <a:lvl9pPr marL="3886200" indent="-228600" fontAlgn="base">
                <a:spcBef>
                  <a:spcPct val="0"/>
                </a:spcBef>
                <a:spcAft>
                  <a:spcPct val="0"/>
                </a:spcAft>
                <a:buFont typeface="Arial" panose="020B0604020202090204" pitchFamily="34" charset="0"/>
                <a:defRPr>
                  <a:latin typeface="Calibri" panose="020F0502020204030204" pitchFamily="34" charset="0"/>
                  <a:ea typeface="微软雅黑" charset="-122"/>
                </a:defRPr>
              </a:lvl9pPr>
            </a:lstStyle>
            <a:p>
              <a:pPr marL="285750" indent="-285750" algn="l">
                <a:lnSpc>
                  <a:spcPct val="16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对于移植及</a:t>
              </a:r>
              <a:r>
                <a:rPr lang="zh-CN" altLang="en-US" sz="2800" b="0" spc="150">
                  <a:solidFill>
                    <a:srgbClr val="000000"/>
                  </a:solidFill>
                  <a:latin typeface="Arial" panose="020B0604020202090204" pitchFamily="34" charset="0"/>
                  <a:sym typeface="Arial" panose="020B0604020202090204" pitchFamily="34" charset="0"/>
                </a:rPr>
                <a:t>仿站主题，给出原主题代码仓库或站点地址</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16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对于原创设计主题，给出设计说明及设计稿（如果有）</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16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避免使用需要商用授权的字体、图片等资源</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16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至少包含主题开发文档中主要模板的实现</a:t>
              </a:r>
              <a:endParaRPr lang="zh-CN" altLang="en-US" sz="2800" b="0" spc="150">
                <a:solidFill>
                  <a:srgbClr val="000000"/>
                </a:solidFill>
                <a:latin typeface="Arial" panose="020B0604020202090204" pitchFamily="34" charset="0"/>
                <a:sym typeface="Arial" panose="020B0604020202090204" pitchFamily="34" charset="0"/>
              </a:endParaRPr>
            </a:p>
            <a:p>
              <a:pPr marL="285750" indent="-285750" algn="l">
                <a:lnSpc>
                  <a:spcPct val="160000"/>
                </a:lnSpc>
                <a:buFont typeface="Wingdings" panose="05000000000000000000" charset="0"/>
                <a:buChar char=""/>
              </a:pPr>
              <a:r>
                <a:rPr lang="zh-CN" altLang="en-US" sz="2800" b="0" spc="150">
                  <a:solidFill>
                    <a:srgbClr val="000000"/>
                  </a:solidFill>
                  <a:latin typeface="Arial" panose="020B0604020202090204" pitchFamily="34" charset="0"/>
                  <a:sym typeface="Arial" panose="020B0604020202090204" pitchFamily="34" charset="0"/>
                </a:rPr>
                <a:t>需提供主题源码及最终安装包</a:t>
              </a:r>
              <a:endParaRPr lang="zh-CN" altLang="en-US" sz="2800" b="0" spc="150">
                <a:solidFill>
                  <a:srgbClr val="000000"/>
                </a:solidFill>
                <a:latin typeface="Arial" panose="020B0604020202090204" pitchFamily="34" charset="0"/>
                <a:sym typeface="Arial" panose="020B0604020202090204" pitchFamily="34" charset="0"/>
              </a:endParaRPr>
            </a:p>
          </p:txBody>
        </p:sp>
      </p:grpSp>
      <p:sp>
        <p:nvSpPr>
          <p:cNvPr id="2" name="文本框 1"/>
          <p:cNvSpPr txBox="1"/>
          <p:nvPr/>
        </p:nvSpPr>
        <p:spPr>
          <a:xfrm>
            <a:off x="2408873" y="1961515"/>
            <a:ext cx="19566255" cy="19888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R="0" indent="1016000" algn="l" defTabSz="182880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1463267244"/>
                </a:ext>
              </a:extLst>
            </a:pPr>
            <a:r>
              <a:rPr lang="zh-CN" altLang="en-US" sz="4000" dirty="0">
                <a:solidFill>
                  <a:srgbClr val="5E5E5E"/>
                </a:solidFill>
                <a:latin typeface="Helvetica"/>
                <a:ea typeface="Helvetica"/>
                <a:cs typeface="Helvetica"/>
                <a:sym typeface="+mn-ea"/>
              </a:rPr>
              <a:t>请将参与征集的作品以邮件形式发送至hi@halo.run，标题包含【主题投稿】。目前，我们支持以</a:t>
            </a:r>
            <a:r>
              <a:rPr lang="zh-CN" altLang="en-US" sz="4000" dirty="0">
                <a:solidFill>
                  <a:srgbClr val="FF0000"/>
                </a:solidFill>
                <a:latin typeface="Helvetica"/>
                <a:ea typeface="Helvetica"/>
                <a:cs typeface="Helvetica"/>
                <a:sym typeface="+mn-ea"/>
              </a:rPr>
              <a:t>成品主题</a:t>
            </a:r>
            <a:r>
              <a:rPr lang="zh-CN" altLang="en-US" sz="4000" dirty="0">
                <a:solidFill>
                  <a:srgbClr val="5E5E5E"/>
                </a:solidFill>
                <a:latin typeface="Helvetica"/>
                <a:ea typeface="Helvetica"/>
                <a:cs typeface="Helvetica"/>
                <a:sym typeface="+mn-ea"/>
              </a:rPr>
              <a:t>或</a:t>
            </a:r>
            <a:r>
              <a:rPr lang="zh-CN" altLang="en-US" sz="4000" dirty="0">
                <a:solidFill>
                  <a:srgbClr val="FF0000"/>
                </a:solidFill>
                <a:latin typeface="Helvetica"/>
                <a:ea typeface="Helvetica"/>
                <a:cs typeface="Helvetica"/>
                <a:sym typeface="+mn-ea"/>
              </a:rPr>
              <a:t>主题设计稿</a:t>
            </a:r>
            <a:r>
              <a:rPr lang="zh-CN" altLang="en-US" sz="4000" dirty="0">
                <a:solidFill>
                  <a:srgbClr val="5E5E5E"/>
                </a:solidFill>
                <a:latin typeface="Helvetica"/>
                <a:ea typeface="Helvetica"/>
                <a:cs typeface="Helvetica"/>
                <a:sym typeface="+mn-ea"/>
              </a:rPr>
              <a:t>两种形式进行作品投递。</a:t>
            </a:r>
            <a:endParaRPr lang="zh-CN" altLang="en-US" sz="4000" dirty="0">
              <a:solidFill>
                <a:srgbClr val="5E5E5E"/>
              </a:solidFill>
              <a:latin typeface="Helvetica"/>
              <a:ea typeface="Helvetica"/>
              <a:cs typeface="Helvetica"/>
              <a:sym typeface="+mn-ea"/>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7848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050" name="融入 DevOps"/>
          <p:cNvSpPr txBox="1"/>
          <p:nvPr/>
        </p:nvSpPr>
        <p:spPr>
          <a:xfrm>
            <a:off x="42545" y="303530"/>
            <a:ext cx="9149715" cy="112585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拓展活动：</a:t>
            </a:r>
            <a:r>
              <a:rPr lang="en-US" altLang="zh-CN" sz="5400" b="0" dirty="0">
                <a:latin typeface="方正黑体简体" panose="02010601030101010101" charset="-122"/>
                <a:ea typeface="方正黑体简体" panose="02010601030101010101" charset="-122"/>
              </a:rPr>
              <a:t>Halo </a:t>
            </a:r>
            <a:r>
              <a:rPr lang="zh-CN" altLang="en-US" sz="5400" b="0" dirty="0">
                <a:latin typeface="方正黑体简体" panose="02010601030101010101" charset="-122"/>
                <a:ea typeface="方正黑体简体" panose="02010601030101010101" charset="-122"/>
              </a:rPr>
              <a:t>主题征集</a:t>
            </a:r>
            <a:endParaRPr lang="en-US" altLang="zh-CN" sz="5400" b="0" dirty="0">
              <a:latin typeface="方正黑体简体" panose="02010601030101010101" charset="-122"/>
              <a:ea typeface="方正黑体简体" panose="02010601030101010101" charset="-122"/>
            </a:endParaRPr>
          </a:p>
          <a:p>
            <a:endParaRPr lang="en-US" altLang="zh-CN" sz="5400" b="0" dirty="0">
              <a:latin typeface="方正黑体简体" panose="02010601030101010101" charset="-122"/>
              <a:ea typeface="方正黑体简体" panose="02010601030101010101" charset="-122"/>
            </a:endParaRPr>
          </a:p>
        </p:txBody>
      </p:sp>
      <p:pic>
        <p:nvPicPr>
          <p:cNvPr id="4" name="图片 3" descr="/Users/lixuejun/Library/Containers/com.kingsoft.wpsoffice.mac/Data/tmp/picturecompress_20231211113827/output_86.pngoutput_86"/>
          <p:cNvPicPr>
            <a:picLocks noChangeAspect="1"/>
          </p:cNvPicPr>
          <p:nvPr/>
        </p:nvPicPr>
        <p:blipFill>
          <a:blip r:embed="rId1"/>
          <a:stretch>
            <a:fillRect/>
          </a:stretch>
        </p:blipFill>
        <p:spPr>
          <a:xfrm>
            <a:off x="1536065" y="5274310"/>
            <a:ext cx="11590655" cy="6489065"/>
          </a:xfrm>
          <a:prstGeom prst="rect">
            <a:avLst/>
          </a:prstGeom>
        </p:spPr>
      </p:pic>
      <p:sp>
        <p:nvSpPr>
          <p:cNvPr id="5" name="文本框 4"/>
          <p:cNvSpPr txBox="1"/>
          <p:nvPr/>
        </p:nvSpPr>
        <p:spPr>
          <a:xfrm>
            <a:off x="2408873" y="1930400"/>
            <a:ext cx="19566255" cy="29121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R="0" indent="1016000" algn="l" defTabSz="1828800" rtl="0" eaLnBrk="1">
              <a:lnSpc>
                <a:spcPct val="150000"/>
              </a:lnSpc>
              <a:spcBef>
                <a:spcPts val="0"/>
              </a:spcBef>
              <a:spcAft>
                <a:spcPts val="0"/>
              </a:spcAft>
              <a:buClrTx/>
              <a:buSzTx/>
              <a:buFontTx/>
              <a:buNone/>
              <a:extLst>
                <a:ext uri="{35155182-B16C-46BC-9424-99874614C6A1}">
                  <wpsdc:indentchars xmlns:wpsdc="http://www.wps.cn/officeDocument/2017/drawingmlCustomData" val="200" checksum="1463267244"/>
                </a:ext>
              </a:extLst>
            </a:pPr>
            <a:r>
              <a:rPr lang="zh-CN" altLang="en-US" sz="4000" dirty="0">
                <a:solidFill>
                  <a:srgbClr val="5E5E5E"/>
                </a:solidFill>
                <a:latin typeface="Helvetica"/>
                <a:ea typeface="Helvetica"/>
                <a:cs typeface="Helvetica"/>
                <a:sym typeface="+mn-ea"/>
              </a:rPr>
              <a:t>我们会在接收作品后 5 个工作日内评估投递作品是否「入围」，并回复邮件通知。每一位符合投递要求的主题征集的参与者，我们都会赠送精美的「</a:t>
            </a:r>
            <a:r>
              <a:rPr lang="en-US" altLang="zh-CN" sz="4000" dirty="0">
                <a:solidFill>
                  <a:srgbClr val="5E5E5E"/>
                </a:solidFill>
                <a:latin typeface="Helvetica"/>
                <a:ea typeface="Helvetica"/>
                <a:cs typeface="Helvetica"/>
                <a:sym typeface="+mn-ea"/>
              </a:rPr>
              <a:t> </a:t>
            </a:r>
            <a:r>
              <a:rPr lang="zh-CN" altLang="en-US" sz="4000" dirty="0">
                <a:solidFill>
                  <a:srgbClr val="5E5E5E"/>
                </a:solidFill>
                <a:latin typeface="Helvetica"/>
                <a:ea typeface="Helvetica"/>
                <a:cs typeface="Helvetica"/>
                <a:sym typeface="+mn-ea"/>
              </a:rPr>
              <a:t>Halo</a:t>
            </a:r>
            <a:r>
              <a:rPr lang="en-US" altLang="zh-CN" sz="4000" dirty="0">
                <a:solidFill>
                  <a:srgbClr val="5E5E5E"/>
                </a:solidFill>
                <a:latin typeface="Helvetica"/>
                <a:ea typeface="Helvetica"/>
                <a:cs typeface="Helvetica"/>
                <a:sym typeface="+mn-ea"/>
              </a:rPr>
              <a:t> </a:t>
            </a:r>
            <a:r>
              <a:rPr lang="zh-CN" altLang="en-US" sz="4000" dirty="0">
                <a:solidFill>
                  <a:srgbClr val="5E5E5E"/>
                </a:solidFill>
                <a:latin typeface="Helvetica"/>
                <a:ea typeface="Helvetica"/>
                <a:cs typeface="Helvetica"/>
                <a:sym typeface="+mn-ea"/>
              </a:rPr>
              <a:t>周边伴手礼</a:t>
            </a:r>
            <a:r>
              <a:rPr lang="zh-CN" altLang="en-US" sz="4000" dirty="0">
                <a:solidFill>
                  <a:srgbClr val="5E5E5E"/>
                </a:solidFill>
                <a:latin typeface="Helvetica"/>
                <a:ea typeface="Helvetica"/>
                <a:cs typeface="Helvetica"/>
                <a:sym typeface="+mn-ea"/>
              </a:rPr>
              <a:t>」</a:t>
            </a:r>
            <a:r>
              <a:rPr lang="zh-CN" altLang="en-US" sz="4000" dirty="0">
                <a:solidFill>
                  <a:srgbClr val="5E5E5E"/>
                </a:solidFill>
                <a:latin typeface="Helvetica"/>
                <a:ea typeface="Helvetica"/>
                <a:cs typeface="Helvetica"/>
                <a:sym typeface="+mn-ea"/>
              </a:rPr>
              <a:t>一份。</a:t>
            </a:r>
            <a:endParaRPr lang="zh-CN" altLang="en-US" sz="4000" dirty="0">
              <a:solidFill>
                <a:srgbClr val="5E5E5E"/>
              </a:solidFill>
              <a:latin typeface="Helvetica"/>
              <a:ea typeface="Helvetica"/>
              <a:cs typeface="Helvetica"/>
              <a:sym typeface="+mn-ea"/>
            </a:endParaRPr>
          </a:p>
        </p:txBody>
      </p:sp>
      <p:pic>
        <p:nvPicPr>
          <p:cNvPr id="6" name="图片 5" descr="/Users/lixuejun/Library/Containers/com.kingsoft.wpsoffice.mac/Data/tmp/picturecompress_20231211113827/output_87.pngoutput_87"/>
          <p:cNvPicPr>
            <a:picLocks noChangeAspect="1"/>
          </p:cNvPicPr>
          <p:nvPr/>
        </p:nvPicPr>
        <p:blipFill>
          <a:blip r:embed="rId2"/>
          <a:stretch>
            <a:fillRect/>
          </a:stretch>
        </p:blipFill>
        <p:spPr>
          <a:xfrm>
            <a:off x="15720060" y="5777865"/>
            <a:ext cx="5638800" cy="5372100"/>
          </a:xfrm>
          <a:prstGeom prst="rect">
            <a:avLst/>
          </a:prstGeom>
        </p:spPr>
      </p:pic>
      <p:sp>
        <p:nvSpPr>
          <p:cNvPr id="8" name="文本框 7"/>
          <p:cNvSpPr txBox="1"/>
          <p:nvPr/>
        </p:nvSpPr>
        <p:spPr>
          <a:xfrm>
            <a:off x="22292945" y="6226810"/>
            <a:ext cx="880745" cy="45554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eaVert"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4800" b="1" i="0" u="none" strike="noStrike" cap="none" spc="0" normalizeH="0" baseline="0">
                <a:ln>
                  <a:noFill/>
                </a:ln>
                <a:solidFill>
                  <a:srgbClr val="7030A0"/>
                </a:solidFill>
                <a:effectLst/>
                <a:uFillTx/>
                <a:latin typeface="Helvetica Neue" panose="02000503000000020004"/>
                <a:ea typeface="Helvetica Neue" panose="02000503000000020004"/>
                <a:cs typeface="Helvetica Neue" panose="02000503000000020004"/>
                <a:sym typeface="Helvetica Neue" panose="02000503000000020004"/>
              </a:rPr>
              <a:t>扫码了解详情</a:t>
            </a:r>
            <a:endParaRPr kumimoji="0" lang="zh-CN" altLang="en-US" sz="4800" b="1" i="0" u="none" strike="noStrike" cap="none" spc="0" normalizeH="0" baseline="0">
              <a:ln>
                <a:noFill/>
              </a:ln>
              <a:solidFill>
                <a:srgbClr val="7030A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持续测试是持续交付发展的必然需求"/>
          <p:cNvSpPr txBox="1"/>
          <p:nvPr/>
        </p:nvSpPr>
        <p:spPr>
          <a:xfrm>
            <a:off x="3809794" y="1422400"/>
            <a:ext cx="1720913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五、</a:t>
            </a:r>
            <a:r>
              <a:rPr lang="zh-CN" altLang="en-US" dirty="0">
                <a:latin typeface="方正黑体简体" panose="02010601030101010101" charset="-122"/>
                <a:ea typeface="方正黑体简体" panose="02010601030101010101" charset="-122"/>
                <a:cs typeface="方正黑体简体" panose="02010601030101010101" charset="-122"/>
                <a:sym typeface="微软雅黑" charset="-122"/>
              </a:rPr>
              <a:t>《</a:t>
            </a:r>
            <a:r>
              <a:rPr lang="zh-CN" altLang="en-US" dirty="0">
                <a:latin typeface="Times New Roman Bold" panose="02020603050405020304" charset="0"/>
                <a:ea typeface="方正黑体简体" panose="02010601030101010101" charset="-122"/>
                <a:cs typeface="Times New Roman Bold" panose="02020603050405020304" charset="0"/>
                <a:sym typeface="微软雅黑" charset="-122"/>
              </a:rPr>
              <a:t>MeterSphere</a:t>
            </a:r>
            <a:r>
              <a:rPr lang="zh-CN" altLang="en-US" dirty="0">
                <a:latin typeface="方正黑体简体" panose="02010601030101010101" charset="-122"/>
                <a:ea typeface="方正黑体简体" panose="02010601030101010101" charset="-122"/>
                <a:cs typeface="方正黑体简体" panose="02010601030101010101" charset="-122"/>
                <a:sym typeface="微软雅黑" charset="-122"/>
              </a:rPr>
              <a:t> 专业测试云》教学视频课程</a:t>
            </a:r>
            <a:endParaRPr lang="zh-CN" altLang="en-US" dirty="0">
              <a:latin typeface="方正黑体简体" panose="02010601030101010101" charset="-122"/>
              <a:ea typeface="方正黑体简体" panose="02010601030101010101" charset="-122"/>
              <a:cs typeface="方正黑体简体" panose="02010601030101010101" charset="-122"/>
              <a:sym typeface="微软雅黑" charset="-122"/>
            </a:endParaRPr>
          </a:p>
        </p:txBody>
      </p:sp>
      <p:sp>
        <p:nvSpPr>
          <p:cNvPr id="11" name="文本框 10"/>
          <p:cNvSpPr txBox="1"/>
          <p:nvPr/>
        </p:nvSpPr>
        <p:spPr>
          <a:xfrm>
            <a:off x="3273108" y="11265134"/>
            <a:ext cx="17837783" cy="1076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zh-CN" altLang="en-US" dirty="0"/>
              <a:t>访问地址： </a:t>
            </a:r>
            <a:endParaRPr lang="en-US" altLang="zh-CN" dirty="0"/>
          </a:p>
          <a:p>
            <a:pPr algn="l"/>
            <a:r>
              <a:rPr lang="zh-CN" altLang="en-US" dirty="0"/>
              <a:t>访问页面：</a:t>
            </a:r>
            <a:r>
              <a:rPr lang="en-GB" altLang="zh-CN" dirty="0">
                <a:hlinkClick r:id="rId1"/>
              </a:rPr>
              <a:t>https://edu.fit2cloud.com/page/2635108?navIndex=1</a:t>
            </a:r>
            <a:r>
              <a:rPr lang="zh-CN" altLang="en-US" dirty="0"/>
              <a:t> </a:t>
            </a:r>
            <a:endParaRPr lang="en-US" altLang="zh-CN" dirty="0"/>
          </a:p>
        </p:txBody>
      </p:sp>
      <p:grpSp>
        <p:nvGrpSpPr>
          <p:cNvPr id="12" name="组合 11"/>
          <p:cNvGrpSpPr/>
          <p:nvPr/>
        </p:nvGrpSpPr>
        <p:grpSpPr>
          <a:xfrm>
            <a:off x="1284605" y="3258185"/>
            <a:ext cx="22101810" cy="7199630"/>
            <a:chOff x="2532" y="5245"/>
            <a:chExt cx="34806" cy="11338"/>
          </a:xfrm>
        </p:grpSpPr>
        <p:pic>
          <p:nvPicPr>
            <p:cNvPr id="5" name="图片 4"/>
            <p:cNvPicPr>
              <a:picLocks noChangeAspect="1"/>
            </p:cNvPicPr>
            <p:nvPr/>
          </p:nvPicPr>
          <p:blipFill>
            <a:blip r:embed="rId2"/>
            <a:stretch>
              <a:fillRect/>
            </a:stretch>
          </p:blipFill>
          <p:spPr>
            <a:xfrm>
              <a:off x="21128" y="5245"/>
              <a:ext cx="16211" cy="11339"/>
            </a:xfrm>
            <a:prstGeom prst="rect">
              <a:avLst/>
            </a:prstGeom>
          </p:spPr>
        </p:pic>
        <p:pic>
          <p:nvPicPr>
            <p:cNvPr id="9" name="图片 8"/>
            <p:cNvPicPr>
              <a:picLocks noChangeAspect="1"/>
            </p:cNvPicPr>
            <p:nvPr/>
          </p:nvPicPr>
          <p:blipFill>
            <a:blip r:embed="rId3"/>
            <a:stretch>
              <a:fillRect/>
            </a:stretch>
          </p:blipFill>
          <p:spPr>
            <a:xfrm>
              <a:off x="2532" y="5245"/>
              <a:ext cx="17953" cy="11339"/>
            </a:xfrm>
            <a:prstGeom prst="rect">
              <a:avLst/>
            </a:prstGeom>
          </p:spPr>
        </p:pic>
      </p:grpSp>
      <p:sp>
        <p:nvSpPr>
          <p:cNvPr id="1118"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持续测试是持续交付发展的必然需求"/>
          <p:cNvSpPr txBox="1"/>
          <p:nvPr/>
        </p:nvSpPr>
        <p:spPr>
          <a:xfrm>
            <a:off x="2771464" y="1418003"/>
            <a:ext cx="1884108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zh-CN" altLang="en-US" dirty="0">
                <a:latin typeface="方正黑体简体" panose="02010601030101010101" charset="-122"/>
                <a:ea typeface="方正黑体简体" panose="02010601030101010101" charset="-122"/>
                <a:cs typeface="方正黑体简体" panose="02010601030101010101" charset="-122"/>
              </a:rPr>
              <a:t>六、</a:t>
            </a:r>
            <a:r>
              <a:rPr lang="en-US" altLang="zh-CN" dirty="0">
                <a:latin typeface="方正黑体简体" panose="02010601030101010101" charset="-122"/>
                <a:ea typeface="方正黑体简体" panose="02010601030101010101" charset="-122"/>
                <a:cs typeface="方正黑体简体" panose="02010601030101010101" charset="-122"/>
              </a:rPr>
              <a:t>《</a:t>
            </a:r>
            <a:r>
              <a:rPr lang="en-US" altLang="zh-CN" dirty="0" err="1">
                <a:latin typeface="Times New Roman Bold" panose="02020603050405020304" charset="0"/>
                <a:ea typeface="方正黑体简体" panose="02010601030101010101" charset="-122"/>
                <a:cs typeface="Times New Roman Bold" panose="02020603050405020304" charset="0"/>
              </a:rPr>
              <a:t>MeterSphere</a:t>
            </a:r>
            <a:r>
              <a:rPr lang="zh-CN" altLang="en-US" dirty="0">
                <a:latin typeface="方正黑体简体" panose="02010601030101010101" charset="-122"/>
                <a:ea typeface="方正黑体简体" panose="02010601030101010101" charset="-122"/>
                <a:cs typeface="方正黑体简体" panose="02010601030101010101" charset="-122"/>
              </a:rPr>
              <a:t> 软件测试工程师</a:t>
            </a:r>
            <a:r>
              <a:rPr lang="en-US" altLang="zh-CN" dirty="0">
                <a:latin typeface="方正黑体简体" panose="02010601030101010101" charset="-122"/>
                <a:ea typeface="方正黑体简体" panose="02010601030101010101" charset="-122"/>
                <a:cs typeface="方正黑体简体" panose="02010601030101010101" charset="-122"/>
              </a:rPr>
              <a:t>》</a:t>
            </a:r>
            <a:r>
              <a:rPr lang="zh-CN" altLang="en-US" dirty="0">
                <a:latin typeface="方正黑体简体" panose="02010601030101010101" charset="-122"/>
                <a:ea typeface="方正黑体简体" panose="02010601030101010101" charset="-122"/>
                <a:cs typeface="方正黑体简体" panose="02010601030101010101" charset="-122"/>
              </a:rPr>
              <a:t>官方资格认证</a:t>
            </a:r>
            <a:endParaRPr dirty="0">
              <a:latin typeface="方正黑体简体" panose="02010601030101010101" charset="-122"/>
              <a:ea typeface="方正黑体简体" panose="02010601030101010101" charset="-122"/>
              <a:cs typeface="方正黑体简体" panose="02010601030101010101"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00011" y="3329776"/>
            <a:ext cx="11583979" cy="8139676"/>
          </a:xfrm>
          <a:prstGeom prst="rect">
            <a:avLst/>
          </a:prstGeom>
          <a:noFill/>
          <a:effectLst>
            <a:reflection blurRad="25400" stA="42000" endA="300" endPos="15000" dir="5400000" sy="-100000" algn="bl" rotWithShape="0"/>
          </a:effectLst>
          <a:extLst>
            <a:ext uri="{909E8E84-426E-40DD-AFC4-6F175D3DCCD1}">
              <a14:hiddenFill xmlns:a14="http://schemas.microsoft.com/office/drawing/2010/main">
                <a:solidFill>
                  <a:srgbClr val="FFFFFF"/>
                </a:solidFill>
              </a14:hiddenFill>
            </a:ext>
          </a:extLst>
        </p:spPr>
      </p:pic>
      <p:sp>
        <p:nvSpPr>
          <p:cNvPr id="4" name="矩形"/>
          <p:cNvSpPr/>
          <p:nvPr/>
        </p:nvSpPr>
        <p:spPr>
          <a:xfrm>
            <a:off x="-21273" y="-19202"/>
            <a:ext cx="4140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5" name="测试跟踪"/>
          <p:cNvSpPr txBox="1"/>
          <p:nvPr/>
        </p:nvSpPr>
        <p:spPr>
          <a:xfrm>
            <a:off x="-21590" y="239395"/>
            <a:ext cx="4748530" cy="95567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高校合作计划</a:t>
            </a:r>
            <a:endParaRPr sz="5400" b="0">
              <a:latin typeface="方正黑体简体" panose="02010601030101010101" charset="-122"/>
              <a:ea typeface="方正黑体简体" panose="02010601030101010101" charset="-122"/>
              <a:cs typeface="Times New Roman Bold" panose="02020603050405020304" charset="0"/>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2988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050" name="融入 DevOps"/>
          <p:cNvSpPr txBox="1"/>
          <p:nvPr/>
        </p:nvSpPr>
        <p:spPr>
          <a:xfrm>
            <a:off x="42545" y="303530"/>
            <a:ext cx="9149715" cy="112585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专项服务</a:t>
            </a:r>
            <a:endParaRPr lang="zh-CN" altLang="en-US" sz="5400" b="0" dirty="0">
              <a:latin typeface="方正黑体简体" panose="02010601030101010101" charset="-122"/>
              <a:ea typeface="方正黑体简体" panose="02010601030101010101" charset="-122"/>
            </a:endParaRPr>
          </a:p>
        </p:txBody>
      </p:sp>
      <p:grpSp>
        <p:nvGrpSpPr>
          <p:cNvPr id="3" name="组合 2"/>
          <p:cNvGrpSpPr/>
          <p:nvPr/>
        </p:nvGrpSpPr>
        <p:grpSpPr>
          <a:xfrm>
            <a:off x="2454275" y="2862580"/>
            <a:ext cx="19475450" cy="7990840"/>
            <a:chOff x="3375" y="5583"/>
            <a:chExt cx="30670" cy="12584"/>
          </a:xfrm>
        </p:grpSpPr>
        <p:sp>
          <p:nvSpPr>
            <p:cNvPr id="25" name="平行四边形 24"/>
            <p:cNvSpPr/>
            <p:nvPr>
              <p:custDataLst>
                <p:tags r:id="rId1"/>
              </p:custDataLst>
            </p:nvPr>
          </p:nvSpPr>
          <p:spPr>
            <a:xfrm>
              <a:off x="19846" y="9604"/>
              <a:ext cx="8328" cy="1031"/>
            </a:xfrm>
            <a:prstGeom prst="parallelogram">
              <a:avLst/>
            </a:prstGeom>
            <a:solidFill>
              <a:srgbClr val="8D41CB">
                <a:lumMod val="20000"/>
                <a:lumOff val="80000"/>
              </a:srgbClr>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21" name="平行四边形 20"/>
            <p:cNvSpPr/>
            <p:nvPr>
              <p:custDataLst>
                <p:tags r:id="rId2"/>
              </p:custDataLst>
            </p:nvPr>
          </p:nvSpPr>
          <p:spPr>
            <a:xfrm>
              <a:off x="19431" y="10195"/>
              <a:ext cx="14614" cy="4520"/>
            </a:xfrm>
            <a:prstGeom prst="parallelogram">
              <a:avLst>
                <a:gd name="adj" fmla="val 14222"/>
              </a:avLst>
            </a:prstGeom>
            <a:gradFill>
              <a:gsLst>
                <a:gs pos="0">
                  <a:srgbClr val="8D41CB">
                    <a:lumMod val="20000"/>
                    <a:lumOff val="80000"/>
                    <a:alpha val="2000"/>
                  </a:srgbClr>
                </a:gs>
                <a:gs pos="100000">
                  <a:srgbClr val="8D41CB">
                    <a:lumMod val="20000"/>
                    <a:lumOff val="80000"/>
                  </a:srgbClr>
                </a:gs>
              </a:gsLst>
              <a:lin ang="10800000" scaled="0"/>
            </a:gra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26" name="平行四边形 25"/>
            <p:cNvSpPr/>
            <p:nvPr>
              <p:custDataLst>
                <p:tags r:id="rId3"/>
              </p:custDataLst>
            </p:nvPr>
          </p:nvSpPr>
          <p:spPr>
            <a:xfrm>
              <a:off x="19064" y="9036"/>
              <a:ext cx="8702" cy="1750"/>
            </a:xfrm>
            <a:prstGeom prst="parallelogram">
              <a:avLst/>
            </a:prstGeom>
            <a:solidFill>
              <a:srgbClr val="8D41CB"/>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40" name="文本框 39"/>
            <p:cNvSpPr txBox="1"/>
            <p:nvPr>
              <p:custDataLst>
                <p:tags r:id="rId4"/>
              </p:custDataLst>
            </p:nvPr>
          </p:nvSpPr>
          <p:spPr>
            <a:xfrm>
              <a:off x="31016" y="9362"/>
              <a:ext cx="1728" cy="1096"/>
            </a:xfrm>
            <a:prstGeom prst="rect">
              <a:avLst/>
            </a:prstGeom>
            <a:noFill/>
          </p:spPr>
          <p:txBody>
            <a:bodyPr wrap="square" rtlCol="0" anchor="ctr" anchorCtr="0">
              <a:normAutofit/>
            </a:bodyPr>
            <a:lstStyle/>
            <a:p>
              <a:pPr algn="ctr"/>
              <a:r>
                <a:rPr lang="en-US" altLang="zh-CN" sz="280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rPr>
                <a:t>03</a:t>
              </a:r>
              <a:endParaRPr lang="en-US" altLang="zh-CN" sz="280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endParaRPr>
            </a:p>
          </p:txBody>
        </p:sp>
        <p:cxnSp>
          <p:nvCxnSpPr>
            <p:cNvPr id="41" name="直接箭头连接符 40"/>
            <p:cNvCxnSpPr/>
            <p:nvPr>
              <p:custDataLst>
                <p:tags r:id="rId5"/>
              </p:custDataLst>
            </p:nvPr>
          </p:nvCxnSpPr>
          <p:spPr>
            <a:xfrm>
              <a:off x="28709" y="10038"/>
              <a:ext cx="1773" cy="0"/>
            </a:xfrm>
            <a:prstGeom prst="straightConnector1">
              <a:avLst/>
            </a:prstGeom>
            <a:noFill/>
            <a:ln w="6350" cap="flat" cmpd="sng" algn="ctr">
              <a:solidFill>
                <a:srgbClr val="8D41CB">
                  <a:alpha val="20000"/>
                </a:srgbClr>
              </a:solidFill>
              <a:prstDash val="solid"/>
              <a:miter lim="800000"/>
              <a:tailEnd type="stealth"/>
            </a:ln>
            <a:effectLst/>
          </p:spPr>
        </p:cxnSp>
        <p:sp>
          <p:nvSpPr>
            <p:cNvPr id="22" name="文本框 21"/>
            <p:cNvSpPr txBox="1"/>
            <p:nvPr>
              <p:custDataLst>
                <p:tags r:id="rId6"/>
              </p:custDataLst>
            </p:nvPr>
          </p:nvSpPr>
          <p:spPr>
            <a:xfrm>
              <a:off x="20106" y="9314"/>
              <a:ext cx="6027" cy="1168"/>
            </a:xfrm>
            <a:prstGeom prst="rect">
              <a:avLst/>
            </a:prstGeom>
            <a:noFill/>
          </p:spPr>
          <p:txBody>
            <a:bodyPr wrap="square" bIns="0" rtlCol="0" anchor="ctr" anchorCtr="0">
              <a:normAutofit/>
            </a:bodyPr>
            <a:lstStyle/>
            <a:p>
              <a:pPr algn="l"/>
              <a:r>
                <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rPr>
                <a:t>软件测试教学实验室</a:t>
              </a:r>
              <a:endPar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endParaRPr>
            </a:p>
          </p:txBody>
        </p:sp>
        <p:sp>
          <p:nvSpPr>
            <p:cNvPr id="34" name="文本框 33"/>
            <p:cNvSpPr txBox="1"/>
            <p:nvPr>
              <p:custDataLst>
                <p:tags r:id="rId7"/>
              </p:custDataLst>
            </p:nvPr>
          </p:nvSpPr>
          <p:spPr>
            <a:xfrm>
              <a:off x="21074" y="11415"/>
              <a:ext cx="10780" cy="2987"/>
            </a:xfrm>
            <a:prstGeom prst="rect">
              <a:avLst/>
            </a:prstGeom>
            <a:noFill/>
          </p:spPr>
          <p:txBody>
            <a:bodyPr wrap="square" rtlCol="0" anchor="t">
              <a:normAutofit/>
            </a:bodyPr>
            <a:lstStyle/>
            <a:p>
              <a:pPr algn="l" fontAlgn="auto">
                <a:lnSpc>
                  <a:spcPct val="130000"/>
                </a:lnSpc>
                <a:spcAft>
                  <a:spcPts val="1000"/>
                </a:spcAft>
              </a:pPr>
              <a:r>
                <a:rPr lang="zh-CN" altLang="en-US" sz="20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rPr>
                <a:t>提供一套独立部署的 MeterSphere 专业测试云平台以及相关技术支持服务；</a:t>
              </a:r>
              <a:endParaRPr lang="zh-CN" altLang="en-US" sz="20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endParaRPr>
            </a:p>
            <a:p>
              <a:pPr algn="l" fontAlgn="auto">
                <a:lnSpc>
                  <a:spcPct val="130000"/>
                </a:lnSpc>
                <a:spcAft>
                  <a:spcPts val="1000"/>
                </a:spcAft>
              </a:pPr>
              <a:r>
                <a:rPr lang="zh-CN" altLang="en-US" sz="20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rPr>
                <a:t>提供一套独立部署的企业级软件待测环境以及相关技术支持服务。</a:t>
              </a:r>
              <a:endParaRPr lang="zh-CN" altLang="en-US" sz="20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endParaRPr>
            </a:p>
          </p:txBody>
        </p:sp>
        <p:sp>
          <p:nvSpPr>
            <p:cNvPr id="29" name="平行四边形 28"/>
            <p:cNvSpPr/>
            <p:nvPr>
              <p:custDataLst>
                <p:tags r:id="rId8"/>
              </p:custDataLst>
            </p:nvPr>
          </p:nvSpPr>
          <p:spPr>
            <a:xfrm>
              <a:off x="4157" y="6152"/>
              <a:ext cx="8328" cy="1031"/>
            </a:xfrm>
            <a:prstGeom prst="parallelogram">
              <a:avLst/>
            </a:prstGeom>
            <a:solidFill>
              <a:srgbClr val="7D01AA">
                <a:lumMod val="20000"/>
                <a:lumOff val="80000"/>
              </a:srgbClr>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33" name="平行四边形 32"/>
            <p:cNvSpPr/>
            <p:nvPr>
              <p:custDataLst>
                <p:tags r:id="rId9"/>
              </p:custDataLst>
            </p:nvPr>
          </p:nvSpPr>
          <p:spPr>
            <a:xfrm>
              <a:off x="3741" y="6742"/>
              <a:ext cx="14614" cy="4520"/>
            </a:xfrm>
            <a:prstGeom prst="parallelogram">
              <a:avLst>
                <a:gd name="adj" fmla="val 14222"/>
              </a:avLst>
            </a:prstGeom>
            <a:gradFill>
              <a:gsLst>
                <a:gs pos="0">
                  <a:srgbClr val="7D01AA">
                    <a:lumMod val="20000"/>
                    <a:lumOff val="80000"/>
                    <a:alpha val="2000"/>
                  </a:srgbClr>
                </a:gs>
                <a:gs pos="100000">
                  <a:srgbClr val="7D01AA">
                    <a:lumMod val="20000"/>
                    <a:lumOff val="80000"/>
                  </a:srgbClr>
                </a:gs>
              </a:gsLst>
              <a:lin ang="10800000" scaled="0"/>
            </a:gra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42" name="平行四边形 41"/>
            <p:cNvSpPr/>
            <p:nvPr>
              <p:custDataLst>
                <p:tags r:id="rId10"/>
              </p:custDataLst>
            </p:nvPr>
          </p:nvSpPr>
          <p:spPr>
            <a:xfrm>
              <a:off x="3375" y="5583"/>
              <a:ext cx="8702" cy="1750"/>
            </a:xfrm>
            <a:prstGeom prst="parallelogram">
              <a:avLst/>
            </a:prstGeom>
            <a:solidFill>
              <a:srgbClr val="7D01AA"/>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51" name="文本框 50"/>
            <p:cNvSpPr txBox="1"/>
            <p:nvPr>
              <p:custDataLst>
                <p:tags r:id="rId11"/>
              </p:custDataLst>
            </p:nvPr>
          </p:nvSpPr>
          <p:spPr>
            <a:xfrm>
              <a:off x="15327" y="5910"/>
              <a:ext cx="1728" cy="1096"/>
            </a:xfrm>
            <a:prstGeom prst="rect">
              <a:avLst/>
            </a:prstGeom>
            <a:noFill/>
          </p:spPr>
          <p:txBody>
            <a:bodyPr wrap="square" rtlCol="0" anchor="ctr" anchorCtr="0">
              <a:normAutofit/>
            </a:bodyPr>
            <a:lstStyle/>
            <a:p>
              <a:pPr algn="ctr"/>
              <a:r>
                <a:rPr lang="en-US" altLang="zh-CN" sz="2800" dirty="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rPr>
                <a:t>01</a:t>
              </a:r>
              <a:endParaRPr lang="en-US" altLang="zh-CN" sz="2800" dirty="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endParaRPr>
            </a:p>
          </p:txBody>
        </p:sp>
        <p:cxnSp>
          <p:nvCxnSpPr>
            <p:cNvPr id="54" name="直接箭头连接符 53"/>
            <p:cNvCxnSpPr/>
            <p:nvPr>
              <p:custDataLst>
                <p:tags r:id="rId12"/>
              </p:custDataLst>
            </p:nvPr>
          </p:nvCxnSpPr>
          <p:spPr>
            <a:xfrm>
              <a:off x="13019" y="6585"/>
              <a:ext cx="1773" cy="0"/>
            </a:xfrm>
            <a:prstGeom prst="straightConnector1">
              <a:avLst/>
            </a:prstGeom>
            <a:noFill/>
            <a:ln w="6350" cap="flat" cmpd="sng" algn="ctr">
              <a:solidFill>
                <a:srgbClr val="8D41CB">
                  <a:alpha val="20000"/>
                </a:srgbClr>
              </a:solidFill>
              <a:prstDash val="solid"/>
              <a:miter lim="800000"/>
              <a:tailEnd type="stealth"/>
            </a:ln>
            <a:effectLst/>
          </p:spPr>
        </p:cxnSp>
        <p:sp>
          <p:nvSpPr>
            <p:cNvPr id="55" name="文本框 54"/>
            <p:cNvSpPr txBox="1"/>
            <p:nvPr>
              <p:custDataLst>
                <p:tags r:id="rId13"/>
              </p:custDataLst>
            </p:nvPr>
          </p:nvSpPr>
          <p:spPr>
            <a:xfrm>
              <a:off x="4417" y="5861"/>
              <a:ext cx="6027" cy="1168"/>
            </a:xfrm>
            <a:prstGeom prst="rect">
              <a:avLst/>
            </a:prstGeom>
            <a:noFill/>
          </p:spPr>
          <p:txBody>
            <a:bodyPr wrap="square" bIns="0" rtlCol="0" anchor="ctr" anchorCtr="0">
              <a:normAutofit/>
            </a:bodyPr>
            <a:lstStyle/>
            <a:p>
              <a:pPr algn="l"/>
              <a:r>
                <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rPr>
                <a:t>免费教学服务</a:t>
              </a:r>
              <a:endPar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endParaRPr>
            </a:p>
          </p:txBody>
        </p:sp>
        <p:sp>
          <p:nvSpPr>
            <p:cNvPr id="56" name="文本框 55"/>
            <p:cNvSpPr txBox="1"/>
            <p:nvPr>
              <p:custDataLst>
                <p:tags r:id="rId14"/>
              </p:custDataLst>
            </p:nvPr>
          </p:nvSpPr>
          <p:spPr>
            <a:xfrm>
              <a:off x="5384" y="7963"/>
              <a:ext cx="10780" cy="2987"/>
            </a:xfrm>
            <a:prstGeom prst="rect">
              <a:avLst/>
            </a:prstGeom>
            <a:noFill/>
          </p:spPr>
          <p:txBody>
            <a:bodyPr wrap="square" rtlCol="0" anchor="t">
              <a:normAutofit/>
            </a:bodyPr>
            <a:lstStyle/>
            <a:p>
              <a:pPr marL="342900" indent="-342900" algn="l" fontAlgn="auto">
                <a:lnSpc>
                  <a:spcPct val="130000"/>
                </a:lnSpc>
                <a:spcAft>
                  <a:spcPts val="1000"/>
                </a:spcAft>
                <a:buFont typeface="Arial" panose="020B0604020202090204" pitchFamily="34" charset="0"/>
                <a:buChar char="•"/>
              </a:pPr>
              <a:r>
                <a:rPr lang="zh-CN" altLang="en-US" sz="20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rPr>
                <a:t>提供免费的电子版《软件实验指导手册》以及教学 PPT；</a:t>
              </a:r>
              <a:endParaRPr lang="zh-CN" altLang="en-US" sz="20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endParaRPr>
            </a:p>
            <a:p>
              <a:pPr marL="342900" indent="-342900" algn="l" fontAlgn="auto">
                <a:lnSpc>
                  <a:spcPct val="130000"/>
                </a:lnSpc>
                <a:spcAft>
                  <a:spcPts val="1000"/>
                </a:spcAft>
                <a:buFont typeface="Arial" panose="020B0604020202090204" pitchFamily="34" charset="0"/>
                <a:buChar char="•"/>
              </a:pPr>
              <a:r>
                <a:rPr lang="zh-CN" altLang="en-US" sz="20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rPr>
                <a:t>提供在线测试环境及待测系统；</a:t>
              </a:r>
              <a:endParaRPr lang="zh-CN" altLang="en-US" sz="20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endParaRPr>
            </a:p>
          </p:txBody>
        </p:sp>
        <p:sp>
          <p:nvSpPr>
            <p:cNvPr id="60" name="平行四边形 59"/>
            <p:cNvSpPr/>
            <p:nvPr>
              <p:custDataLst>
                <p:tags r:id="rId15"/>
              </p:custDataLst>
            </p:nvPr>
          </p:nvSpPr>
          <p:spPr>
            <a:xfrm>
              <a:off x="4157" y="13057"/>
              <a:ext cx="8328" cy="1031"/>
            </a:xfrm>
            <a:prstGeom prst="parallelogram">
              <a:avLst/>
            </a:prstGeom>
            <a:solidFill>
              <a:srgbClr val="892BC0">
                <a:lumMod val="20000"/>
                <a:lumOff val="80000"/>
              </a:srgbClr>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62" name="平行四边形 61"/>
            <p:cNvSpPr/>
            <p:nvPr>
              <p:custDataLst>
                <p:tags r:id="rId16"/>
              </p:custDataLst>
            </p:nvPr>
          </p:nvSpPr>
          <p:spPr>
            <a:xfrm>
              <a:off x="3741" y="13647"/>
              <a:ext cx="14614" cy="4520"/>
            </a:xfrm>
            <a:prstGeom prst="parallelogram">
              <a:avLst>
                <a:gd name="adj" fmla="val 14222"/>
              </a:avLst>
            </a:prstGeom>
            <a:gradFill>
              <a:gsLst>
                <a:gs pos="0">
                  <a:srgbClr val="892BC0">
                    <a:lumMod val="20000"/>
                    <a:lumOff val="80000"/>
                    <a:alpha val="2000"/>
                  </a:srgbClr>
                </a:gs>
                <a:gs pos="100000">
                  <a:srgbClr val="8D41CB">
                    <a:lumMod val="20000"/>
                    <a:lumOff val="80000"/>
                  </a:srgbClr>
                </a:gs>
              </a:gsLst>
              <a:lin ang="10800000" scaled="0"/>
            </a:gra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63" name="平行四边形 62"/>
            <p:cNvSpPr/>
            <p:nvPr>
              <p:custDataLst>
                <p:tags r:id="rId17"/>
              </p:custDataLst>
            </p:nvPr>
          </p:nvSpPr>
          <p:spPr>
            <a:xfrm>
              <a:off x="3375" y="12488"/>
              <a:ext cx="8702" cy="1750"/>
            </a:xfrm>
            <a:prstGeom prst="parallelogram">
              <a:avLst/>
            </a:prstGeom>
            <a:solidFill>
              <a:srgbClr val="892BC0"/>
            </a:solidFill>
            <a:ln w="12700" cap="flat" cmpd="sng" algn="ctr">
              <a:noFill/>
              <a:prstDash val="solid"/>
              <a:miter lim="800000"/>
            </a:ln>
            <a:effectLst/>
          </p:spPr>
          <p:txBody>
            <a:bodyPr rtlCol="0" anchor="ctr"/>
            <a:lstStyle/>
            <a:p>
              <a:pPr algn="ctr"/>
              <a:endParaRPr lang="zh-CN" altLang="en-US">
                <a:solidFill>
                  <a:srgbClr val="FFFFFF"/>
                </a:solidFill>
                <a:latin typeface="Arial" panose="020B0604020202090204" pitchFamily="34" charset="0"/>
                <a:ea typeface="微软雅黑" charset="0"/>
                <a:cs typeface="思源黑体 CN Regular" panose="020B0400000000000000" charset="-122"/>
              </a:endParaRPr>
            </a:p>
          </p:txBody>
        </p:sp>
        <p:sp>
          <p:nvSpPr>
            <p:cNvPr id="64" name="文本框 63"/>
            <p:cNvSpPr txBox="1"/>
            <p:nvPr>
              <p:custDataLst>
                <p:tags r:id="rId18"/>
              </p:custDataLst>
            </p:nvPr>
          </p:nvSpPr>
          <p:spPr>
            <a:xfrm>
              <a:off x="15327" y="12815"/>
              <a:ext cx="1728" cy="1096"/>
            </a:xfrm>
            <a:prstGeom prst="rect">
              <a:avLst/>
            </a:prstGeom>
            <a:noFill/>
          </p:spPr>
          <p:txBody>
            <a:bodyPr wrap="square" rtlCol="0" anchor="ctr" anchorCtr="0">
              <a:normAutofit/>
            </a:bodyPr>
            <a:lstStyle/>
            <a:p>
              <a:pPr algn="ctr"/>
              <a:r>
                <a:rPr lang="en-US" altLang="zh-CN" sz="280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rPr>
                <a:t>02</a:t>
              </a:r>
              <a:endParaRPr lang="en-US" altLang="zh-CN" sz="2800">
                <a:ln>
                  <a:noFill/>
                </a:ln>
                <a:gradFill>
                  <a:gsLst>
                    <a:gs pos="15000">
                      <a:srgbClr val="8D41CB"/>
                    </a:gs>
                    <a:gs pos="100000">
                      <a:srgbClr val="8D41CB">
                        <a:lumMod val="20000"/>
                        <a:lumOff val="80000"/>
                        <a:alpha val="50000"/>
                      </a:srgbClr>
                    </a:gs>
                  </a:gsLst>
                  <a:lin ang="5400000" scaled="0"/>
                </a:gradFill>
                <a:latin typeface="思源黑体 CN Bold" panose="020B0400000000000000" charset="-122"/>
                <a:ea typeface="思源黑体 CN Bold" panose="020B0400000000000000" charset="-122"/>
                <a:cs typeface="思源黑体 CN Regular" panose="020B0400000000000000" charset="-122"/>
                <a:sym typeface="微软雅黑" charset="0"/>
              </a:endParaRPr>
            </a:p>
          </p:txBody>
        </p:sp>
        <p:cxnSp>
          <p:nvCxnSpPr>
            <p:cNvPr id="65" name="直接箭头连接符 64"/>
            <p:cNvCxnSpPr/>
            <p:nvPr>
              <p:custDataLst>
                <p:tags r:id="rId19"/>
              </p:custDataLst>
            </p:nvPr>
          </p:nvCxnSpPr>
          <p:spPr>
            <a:xfrm>
              <a:off x="13019" y="13490"/>
              <a:ext cx="1773" cy="0"/>
            </a:xfrm>
            <a:prstGeom prst="straightConnector1">
              <a:avLst/>
            </a:prstGeom>
            <a:noFill/>
            <a:ln w="6350" cap="flat" cmpd="sng" algn="ctr">
              <a:solidFill>
                <a:srgbClr val="8D41CB">
                  <a:alpha val="20000"/>
                </a:srgbClr>
              </a:solidFill>
              <a:prstDash val="solid"/>
              <a:miter lim="800000"/>
              <a:tailEnd type="stealth"/>
            </a:ln>
            <a:effectLst/>
          </p:spPr>
        </p:cxnSp>
        <p:sp>
          <p:nvSpPr>
            <p:cNvPr id="66" name="文本框 65"/>
            <p:cNvSpPr txBox="1"/>
            <p:nvPr>
              <p:custDataLst>
                <p:tags r:id="rId20"/>
              </p:custDataLst>
            </p:nvPr>
          </p:nvSpPr>
          <p:spPr>
            <a:xfrm>
              <a:off x="4417" y="12766"/>
              <a:ext cx="6027" cy="1168"/>
            </a:xfrm>
            <a:prstGeom prst="rect">
              <a:avLst/>
            </a:prstGeom>
            <a:noFill/>
          </p:spPr>
          <p:txBody>
            <a:bodyPr wrap="square" bIns="0" rtlCol="0" anchor="ctr" anchorCtr="0">
              <a:normAutofit/>
            </a:bodyPr>
            <a:lstStyle/>
            <a:p>
              <a:pPr algn="l"/>
              <a:r>
                <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rPr>
                <a:t>实训教学服务</a:t>
              </a:r>
              <a:endParaRPr lang="zh-CN" altLang="en-US" sz="2400" spc="300">
                <a:solidFill>
                  <a:srgbClr val="FFFFFF"/>
                </a:solidFill>
                <a:uFillTx/>
                <a:latin typeface="方正黑体简体" panose="02010601030101010101" charset="-122"/>
                <a:ea typeface="方正黑体简体" panose="02010601030101010101" charset="-122"/>
                <a:cs typeface="思源黑体 CN Regular" panose="020B0400000000000000" charset="-122"/>
              </a:endParaRPr>
            </a:p>
          </p:txBody>
        </p:sp>
        <p:sp>
          <p:nvSpPr>
            <p:cNvPr id="67" name="文本框 66"/>
            <p:cNvSpPr txBox="1"/>
            <p:nvPr>
              <p:custDataLst>
                <p:tags r:id="rId21"/>
              </p:custDataLst>
            </p:nvPr>
          </p:nvSpPr>
          <p:spPr>
            <a:xfrm>
              <a:off x="5384" y="14868"/>
              <a:ext cx="10780" cy="2987"/>
            </a:xfrm>
            <a:prstGeom prst="rect">
              <a:avLst/>
            </a:prstGeom>
            <a:noFill/>
          </p:spPr>
          <p:txBody>
            <a:bodyPr wrap="square" rtlCol="0" anchor="t">
              <a:noAutofit/>
            </a:bodyPr>
            <a:lstStyle/>
            <a:p>
              <a:pPr marL="342900" indent="-342900" algn="l" fontAlgn="auto">
                <a:lnSpc>
                  <a:spcPct val="130000"/>
                </a:lnSpc>
                <a:spcAft>
                  <a:spcPts val="1000"/>
                </a:spcAft>
                <a:buFont typeface="Arial" panose="020B0604020202090204" pitchFamily="34" charset="0"/>
                <a:buChar char="•"/>
              </a:pPr>
              <a:r>
                <a:rPr lang="zh-CN" altLang="en-US" sz="19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rPr>
                <a:t>提供专业师资人员(高级人员)；</a:t>
              </a:r>
              <a:endParaRPr lang="zh-CN" altLang="en-US" sz="19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endParaRPr>
            </a:p>
            <a:p>
              <a:pPr marL="342900" indent="-342900" algn="l" fontAlgn="auto">
                <a:lnSpc>
                  <a:spcPct val="130000"/>
                </a:lnSpc>
                <a:spcAft>
                  <a:spcPts val="1000"/>
                </a:spcAft>
                <a:buFont typeface="Arial" panose="020B0604020202090204" pitchFamily="34" charset="0"/>
                <a:buChar char="•"/>
              </a:pPr>
              <a:r>
                <a:rPr lang="zh-CN" altLang="en-US" sz="19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rPr>
                <a:t>提供实训指导手册、教学 PPT 以及官方认证服务；</a:t>
              </a:r>
              <a:endParaRPr lang="zh-CN" altLang="en-US" sz="19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endParaRPr>
            </a:p>
            <a:p>
              <a:pPr marL="342900" indent="-342900" algn="l" fontAlgn="auto">
                <a:lnSpc>
                  <a:spcPct val="130000"/>
                </a:lnSpc>
                <a:spcAft>
                  <a:spcPts val="1000"/>
                </a:spcAft>
                <a:buFont typeface="Arial" panose="020B0604020202090204" pitchFamily="34" charset="0"/>
                <a:buChar char="•"/>
              </a:pPr>
              <a:r>
                <a:rPr lang="zh-CN" altLang="en-US" sz="1900" spc="150">
                  <a:solidFill>
                    <a:srgbClr val="000000">
                      <a:lumMod val="75000"/>
                      <a:lumOff val="25000"/>
                    </a:srgbClr>
                  </a:solidFill>
                  <a:effectLst/>
                  <a:uFillTx/>
                  <a:latin typeface="方正黑体简体" panose="02010601030101010101" charset="-122"/>
                  <a:ea typeface="方正黑体简体" panose="02010601030101010101" charset="-122"/>
                  <a:cs typeface="方正黑体简体" panose="02010601030101010101" charset="-122"/>
                  <a:sym typeface="微软雅黑" charset="0"/>
                </a:rPr>
                <a:t>提供独立的待测平台、企业软件测试实战案例以及现场技术支持服务</a:t>
              </a:r>
              <a:r>
                <a:rPr lang="zh-CN" altLang="en-US" sz="19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rPr>
                <a:t>；</a:t>
              </a:r>
              <a:endParaRPr lang="zh-CN" altLang="en-US" sz="1900" spc="150">
                <a:solidFill>
                  <a:srgbClr val="000000">
                    <a:lumMod val="75000"/>
                    <a:lumOff val="25000"/>
                  </a:srgbClr>
                </a:solidFill>
                <a:effectLst/>
                <a:uFillTx/>
                <a:latin typeface="思源黑体 CN Regular" panose="020B0400000000000000" charset="-122"/>
                <a:ea typeface="思源黑体 CN Regular" panose="020B0400000000000000" charset="-122"/>
                <a:cs typeface="思源黑体 CN Regular" panose="020B0400000000000000" charset="-122"/>
                <a:sym typeface="微软雅黑" charset="0"/>
              </a:endParaRPr>
            </a:p>
          </p:txBody>
        </p:sp>
      </p:gr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080135"/>
            <a:chOff x="10356" y="5112"/>
            <a:chExt cx="22983" cy="1701"/>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31"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rPr>
                <a:t>高校项目概览</a:t>
              </a:r>
              <a:endParaRPr lang="zh-CN" sz="5400">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080135"/>
            <a:chOff x="10356" y="5112"/>
            <a:chExt cx="22983" cy="1701"/>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4"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sz="5400"/>
                <a:t>MeterSphere </a:t>
              </a:r>
              <a:r>
                <a:rPr lang="zh-CN" altLang="en-US" sz="5400"/>
                <a:t>项目介绍</a:t>
              </a:r>
              <a:endParaRPr lang="zh-CN" altLang="en-US" sz="5400"/>
            </a:p>
          </p:txBody>
        </p:sp>
      </p:grpSp>
      <p:grpSp>
        <p:nvGrpSpPr>
          <p:cNvPr id="15" name="组合 14"/>
          <p:cNvGrpSpPr/>
          <p:nvPr/>
        </p:nvGrpSpPr>
        <p:grpSpPr>
          <a:xfrm>
            <a:off x="6576060" y="8006080"/>
            <a:ext cx="14594205" cy="1080135"/>
            <a:chOff x="10356" y="5112"/>
            <a:chExt cx="22983" cy="1701"/>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7"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sym typeface="+mn-ea"/>
                </a:rPr>
                <a:t>高校</a:t>
              </a:r>
              <a:r>
                <a:rPr lang="zh-CN" altLang="en-US" sz="5400">
                  <a:latin typeface="Trebuchet MS Bold" panose="020B0603020202020204" charset="0"/>
                  <a:sym typeface="+mn-ea"/>
                </a:rPr>
                <a:t>合作</a:t>
              </a:r>
              <a:r>
                <a:rPr lang="zh-CN" sz="5400">
                  <a:latin typeface="Trebuchet MS Bold" panose="020B0603020202020204" charset="0"/>
                  <a:sym typeface="+mn-ea"/>
                </a:rPr>
                <a:t>计划</a:t>
              </a:r>
              <a:endParaRPr lang="zh-CN" sz="5400">
                <a:latin typeface="Trebuchet MS Bold" panose="020B0603020202020204" charset="0"/>
                <a:sym typeface="+mn-ea"/>
              </a:endParaRPr>
            </a:p>
          </p:txBody>
        </p:sp>
      </p:grpSp>
      <p:grpSp>
        <p:nvGrpSpPr>
          <p:cNvPr id="18" name="组合 17"/>
          <p:cNvGrpSpPr/>
          <p:nvPr/>
        </p:nvGrpSpPr>
        <p:grpSpPr>
          <a:xfrm>
            <a:off x="6576060" y="10386060"/>
            <a:ext cx="14594205" cy="1104900"/>
            <a:chOff x="10356" y="5112"/>
            <a:chExt cx="22983" cy="1740"/>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0"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altLang="en-US" b="1">
                  <a:latin typeface="Trebuchet MS Bold" panose="020B0603020202020204" charset="0"/>
                  <a:sym typeface="+mn-ea"/>
                </a:rPr>
                <a:t>实验</a:t>
              </a:r>
              <a:r>
                <a:rPr lang="zh-CN" b="1">
                  <a:latin typeface="Trebuchet MS Bold" panose="020B0603020202020204" charset="0"/>
                  <a:sym typeface="+mn-ea"/>
                </a:rPr>
                <a:t>课程</a:t>
              </a:r>
              <a:r>
                <a:rPr lang="zh-CN" altLang="en-US" b="1">
                  <a:latin typeface="Trebuchet MS Bold" panose="020B0603020202020204" charset="0"/>
                  <a:sym typeface="+mn-ea"/>
                </a:rPr>
                <a:t>建设方案</a:t>
              </a:r>
              <a:endParaRPr lang="zh-CN" b="1">
                <a:latin typeface="Trebuchet MS Bold" panose="020B0603020202020204" charset="0"/>
                <a:sym typeface="+mn-ea"/>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algn="l"/>
            <a:r>
              <a:rPr lang="zh-CN" sz="5400" b="0" dirty="0">
                <a:solidFill>
                  <a:srgbClr val="773886">
                    <a:alpha val="80000"/>
                  </a:srgbClr>
                </a:solidFill>
                <a:latin typeface="方正黑体简体" panose="02010601030101010101" charset="-122"/>
                <a:ea typeface="方正黑体简体" panose="02010601030101010101" charset="-122"/>
                <a:sym typeface="+mn-ea"/>
              </a:rPr>
              <a:t>他们都在用</a:t>
            </a:r>
            <a:endParaRPr lang="zh-CN" sz="5400" b="0" dirty="0">
              <a:solidFill>
                <a:srgbClr val="773886">
                  <a:alpha val="80000"/>
                </a:srgbClr>
              </a:solidFill>
              <a:latin typeface="方正黑体简体" panose="02010601030101010101" charset="-122"/>
              <a:ea typeface="方正黑体简体" panose="02010601030101010101" charset="-122"/>
              <a:sym typeface="+mn-ea"/>
            </a:endParaRPr>
          </a:p>
        </p:txBody>
      </p:sp>
      <p:sp>
        <p:nvSpPr>
          <p:cNvPr id="18" name="矩形"/>
          <p:cNvSpPr/>
          <p:nvPr/>
        </p:nvSpPr>
        <p:spPr>
          <a:xfrm>
            <a:off x="-21273" y="-19202"/>
            <a:ext cx="3528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grpSp>
        <p:nvGrpSpPr>
          <p:cNvPr id="40" name="组合 39"/>
          <p:cNvGrpSpPr/>
          <p:nvPr/>
        </p:nvGrpSpPr>
        <p:grpSpPr>
          <a:xfrm rot="0">
            <a:off x="816610" y="3955670"/>
            <a:ext cx="22680930" cy="1007745"/>
            <a:chOff x="1421" y="5365"/>
            <a:chExt cx="35718" cy="1558"/>
          </a:xfrm>
        </p:grpSpPr>
        <p:pic>
          <p:nvPicPr>
            <p:cNvPr id="8" name="图片 7" descr="北京信息科技大学"/>
            <p:cNvPicPr>
              <a:picLocks noChangeAspect="1"/>
            </p:cNvPicPr>
            <p:nvPr/>
          </p:nvPicPr>
          <p:blipFill>
            <a:blip r:embed="rId1"/>
            <a:stretch>
              <a:fillRect/>
            </a:stretch>
          </p:blipFill>
          <p:spPr>
            <a:xfrm>
              <a:off x="30395" y="5365"/>
              <a:ext cx="6745" cy="1559"/>
            </a:xfrm>
            <a:prstGeom prst="rect">
              <a:avLst/>
            </a:prstGeom>
          </p:spPr>
        </p:pic>
        <p:pic>
          <p:nvPicPr>
            <p:cNvPr id="32" name="图片 31" descr="/private/var/folders/3w/sds23qm57psf3g28b0lstwzc0000gn/T/com.kingsoft.wpsoffice.mac/photoedit2/20231017163807/temp.pngtemp"/>
            <p:cNvPicPr>
              <a:picLocks noChangeAspect="1"/>
            </p:cNvPicPr>
            <p:nvPr/>
          </p:nvPicPr>
          <p:blipFill>
            <a:blip r:embed="rId2"/>
            <a:stretch>
              <a:fillRect/>
            </a:stretch>
          </p:blipFill>
          <p:spPr>
            <a:xfrm>
              <a:off x="15141" y="5365"/>
              <a:ext cx="8368" cy="1559"/>
            </a:xfrm>
            <a:prstGeom prst="rect">
              <a:avLst/>
            </a:prstGeom>
          </p:spPr>
        </p:pic>
        <p:pic>
          <p:nvPicPr>
            <p:cNvPr id="19" name="图片 18"/>
            <p:cNvPicPr>
              <a:picLocks noChangeAspect="1"/>
            </p:cNvPicPr>
            <p:nvPr/>
          </p:nvPicPr>
          <p:blipFill>
            <a:blip r:embed="rId3"/>
            <a:stretch>
              <a:fillRect/>
            </a:stretch>
          </p:blipFill>
          <p:spPr>
            <a:xfrm>
              <a:off x="23662" y="5365"/>
              <a:ext cx="6580" cy="1559"/>
            </a:xfrm>
            <a:prstGeom prst="rect">
              <a:avLst/>
            </a:prstGeom>
          </p:spPr>
        </p:pic>
        <p:pic>
          <p:nvPicPr>
            <p:cNvPr id="7" name="图片 6" descr="安徽信息工程学院"/>
            <p:cNvPicPr>
              <a:picLocks noChangeAspect="1"/>
            </p:cNvPicPr>
            <p:nvPr/>
          </p:nvPicPr>
          <p:blipFill>
            <a:blip r:embed="rId4"/>
            <a:stretch>
              <a:fillRect/>
            </a:stretch>
          </p:blipFill>
          <p:spPr>
            <a:xfrm>
              <a:off x="6906" y="5365"/>
              <a:ext cx="8082" cy="1559"/>
            </a:xfrm>
            <a:prstGeom prst="rect">
              <a:avLst/>
            </a:prstGeom>
          </p:spPr>
        </p:pic>
        <p:pic>
          <p:nvPicPr>
            <p:cNvPr id="14" name="图片 13" descr="广东工业大学"/>
            <p:cNvPicPr>
              <a:picLocks noChangeAspect="1"/>
            </p:cNvPicPr>
            <p:nvPr/>
          </p:nvPicPr>
          <p:blipFill>
            <a:blip r:embed="rId5"/>
            <a:stretch>
              <a:fillRect/>
            </a:stretch>
          </p:blipFill>
          <p:spPr>
            <a:xfrm>
              <a:off x="1421" y="5365"/>
              <a:ext cx="5332" cy="1559"/>
            </a:xfrm>
            <a:prstGeom prst="rect">
              <a:avLst/>
            </a:prstGeom>
          </p:spPr>
        </p:pic>
      </p:grpSp>
      <p:grpSp>
        <p:nvGrpSpPr>
          <p:cNvPr id="42" name="组合 41"/>
          <p:cNvGrpSpPr/>
          <p:nvPr/>
        </p:nvGrpSpPr>
        <p:grpSpPr>
          <a:xfrm rot="0">
            <a:off x="793115" y="7711060"/>
            <a:ext cx="22673310" cy="1009015"/>
            <a:chOff x="1384" y="10822"/>
            <a:chExt cx="35706" cy="1560"/>
          </a:xfrm>
        </p:grpSpPr>
        <p:pic>
          <p:nvPicPr>
            <p:cNvPr id="9" name="图片 8" descr="/Users/lixuejun/Library/Containers/com.kingsoft.wpsoffice.mac/Data/tmp/photoeditapp/20240227160219/temp.pngtemp"/>
            <p:cNvPicPr>
              <a:picLocks noChangeAspect="1"/>
            </p:cNvPicPr>
            <p:nvPr/>
          </p:nvPicPr>
          <p:blipFill>
            <a:blip r:embed="rId6"/>
            <a:stretch>
              <a:fillRect/>
            </a:stretch>
          </p:blipFill>
          <p:spPr>
            <a:xfrm>
              <a:off x="15469" y="10837"/>
              <a:ext cx="7042" cy="1531"/>
            </a:xfrm>
            <a:prstGeom prst="rect">
              <a:avLst/>
            </a:prstGeom>
          </p:spPr>
        </p:pic>
        <p:pic>
          <p:nvPicPr>
            <p:cNvPr id="13" name="图片 12" descr="广东东软学院"/>
            <p:cNvPicPr>
              <a:picLocks noChangeAspect="1"/>
            </p:cNvPicPr>
            <p:nvPr/>
          </p:nvPicPr>
          <p:blipFill>
            <a:blip r:embed="rId7"/>
            <a:stretch>
              <a:fillRect/>
            </a:stretch>
          </p:blipFill>
          <p:spPr>
            <a:xfrm>
              <a:off x="1384" y="10822"/>
              <a:ext cx="6610" cy="1559"/>
            </a:xfrm>
            <a:prstGeom prst="rect">
              <a:avLst/>
            </a:prstGeom>
          </p:spPr>
        </p:pic>
        <p:pic>
          <p:nvPicPr>
            <p:cNvPr id="26" name="图片 25" descr="/private/var/folders/3w/sds23qm57psf3g28b0lstwzc0000gn/T/com.kingsoft.wpsoffice.mac/photoedit2/20231017162539/temp.pngtemp"/>
            <p:cNvPicPr>
              <a:picLocks noChangeAspect="1"/>
            </p:cNvPicPr>
            <p:nvPr/>
          </p:nvPicPr>
          <p:blipFill>
            <a:blip r:embed="rId8"/>
            <a:stretch>
              <a:fillRect/>
            </a:stretch>
          </p:blipFill>
          <p:spPr>
            <a:xfrm>
              <a:off x="22923" y="10822"/>
              <a:ext cx="7819" cy="1559"/>
            </a:xfrm>
            <a:prstGeom prst="rect">
              <a:avLst/>
            </a:prstGeom>
          </p:spPr>
        </p:pic>
        <p:pic>
          <p:nvPicPr>
            <p:cNvPr id="23" name="图片 22" descr="青岛工学院"/>
            <p:cNvPicPr>
              <a:picLocks noChangeAspect="1"/>
            </p:cNvPicPr>
            <p:nvPr/>
          </p:nvPicPr>
          <p:blipFill>
            <a:blip r:embed="rId9"/>
            <a:stretch>
              <a:fillRect/>
            </a:stretch>
          </p:blipFill>
          <p:spPr>
            <a:xfrm>
              <a:off x="31154" y="10823"/>
              <a:ext cx="5936" cy="1559"/>
            </a:xfrm>
            <a:prstGeom prst="rect">
              <a:avLst/>
            </a:prstGeom>
          </p:spPr>
        </p:pic>
        <p:pic>
          <p:nvPicPr>
            <p:cNvPr id="27" name="图片 26" descr="/Users/lixuejun/Library/Containers/com.kingsoft.wpsoffice.mac/Data/tmp/photoedit2/20231102143217/temp.pngtemp"/>
            <p:cNvPicPr>
              <a:picLocks noChangeAspect="1"/>
            </p:cNvPicPr>
            <p:nvPr/>
          </p:nvPicPr>
          <p:blipFill>
            <a:blip r:embed="rId10"/>
            <a:stretch>
              <a:fillRect/>
            </a:stretch>
          </p:blipFill>
          <p:spPr>
            <a:xfrm>
              <a:off x="8406" y="10823"/>
              <a:ext cx="6651" cy="1559"/>
            </a:xfrm>
            <a:prstGeom prst="rect">
              <a:avLst/>
            </a:prstGeom>
          </p:spPr>
        </p:pic>
      </p:grpSp>
      <p:pic>
        <p:nvPicPr>
          <p:cNvPr id="5" name="图片 4" descr="大连交通大学"/>
          <p:cNvPicPr>
            <a:picLocks noChangeAspect="1"/>
          </p:cNvPicPr>
          <p:nvPr/>
        </p:nvPicPr>
        <p:blipFill>
          <a:blip r:embed="rId11"/>
          <a:stretch>
            <a:fillRect/>
          </a:stretch>
        </p:blipFill>
        <p:spPr>
          <a:xfrm>
            <a:off x="10069195" y="11403013"/>
            <a:ext cx="3409315" cy="1008380"/>
          </a:xfrm>
          <a:prstGeom prst="rect">
            <a:avLst/>
          </a:prstGeom>
        </p:spPr>
      </p:pic>
      <p:pic>
        <p:nvPicPr>
          <p:cNvPr id="28" name="图片 27" descr="/private/var/folders/3w/sds23qm57psf3g28b0lstwzc0000gn/T/com.kingsoft.wpsoffice.mac/photoedit2/20231017162940/temp.pngtemp"/>
          <p:cNvPicPr>
            <a:picLocks noChangeAspect="1"/>
          </p:cNvPicPr>
          <p:nvPr/>
        </p:nvPicPr>
        <p:blipFill>
          <a:blip r:embed="rId12"/>
          <a:stretch>
            <a:fillRect/>
          </a:stretch>
        </p:blipFill>
        <p:spPr>
          <a:xfrm>
            <a:off x="16205200" y="9689783"/>
            <a:ext cx="4453255" cy="1008380"/>
          </a:xfrm>
          <a:prstGeom prst="rect">
            <a:avLst/>
          </a:prstGeom>
        </p:spPr>
      </p:pic>
      <p:pic>
        <p:nvPicPr>
          <p:cNvPr id="22" name="图片 21" descr="/private/var/folders/3w/sds23qm57psf3g28b0lstwzc0000gn/T/com.kingsoft.wpsoffice.mac/photoedit2/20231017164303/temp.pngtemp"/>
          <p:cNvPicPr>
            <a:picLocks noChangeAspect="1"/>
          </p:cNvPicPr>
          <p:nvPr/>
        </p:nvPicPr>
        <p:blipFill>
          <a:blip r:embed="rId13"/>
          <a:stretch>
            <a:fillRect/>
          </a:stretch>
        </p:blipFill>
        <p:spPr>
          <a:xfrm>
            <a:off x="793750" y="9689783"/>
            <a:ext cx="5473700" cy="1008380"/>
          </a:xfrm>
          <a:prstGeom prst="rect">
            <a:avLst/>
          </a:prstGeom>
        </p:spPr>
      </p:pic>
      <p:pic>
        <p:nvPicPr>
          <p:cNvPr id="20" name="图片 19" descr="淮阴师范学院"/>
          <p:cNvPicPr>
            <a:picLocks noChangeAspect="1"/>
          </p:cNvPicPr>
          <p:nvPr/>
        </p:nvPicPr>
        <p:blipFill>
          <a:blip r:embed="rId14"/>
          <a:stretch>
            <a:fillRect/>
          </a:stretch>
        </p:blipFill>
        <p:spPr>
          <a:xfrm>
            <a:off x="9935210" y="9689783"/>
            <a:ext cx="3267075" cy="1008380"/>
          </a:xfrm>
          <a:prstGeom prst="rect">
            <a:avLst/>
          </a:prstGeom>
        </p:spPr>
      </p:pic>
      <p:pic>
        <p:nvPicPr>
          <p:cNvPr id="15" name="图片 14" descr="/Users/lixuejun/Library/Containers/com.kingsoft.wpsoffice.mac/Data/tmp/photoeditapp/20240227152757/temp.pngtemp"/>
          <p:cNvPicPr>
            <a:picLocks noChangeAspect="1"/>
          </p:cNvPicPr>
          <p:nvPr>
            <p:custDataLst>
              <p:tags r:id="rId15"/>
            </p:custDataLst>
          </p:nvPr>
        </p:nvPicPr>
        <p:blipFill>
          <a:blip r:embed="rId16"/>
          <a:stretch>
            <a:fillRect/>
          </a:stretch>
        </p:blipFill>
        <p:spPr>
          <a:xfrm>
            <a:off x="5801995" y="11403013"/>
            <a:ext cx="4093210" cy="1008380"/>
          </a:xfrm>
          <a:prstGeom prst="rect">
            <a:avLst/>
          </a:prstGeom>
        </p:spPr>
      </p:pic>
      <p:pic>
        <p:nvPicPr>
          <p:cNvPr id="4" name="图片 3" descr="上海商学院"/>
          <p:cNvPicPr>
            <a:picLocks noChangeAspect="1"/>
          </p:cNvPicPr>
          <p:nvPr/>
        </p:nvPicPr>
        <p:blipFill>
          <a:blip r:embed="rId17"/>
          <a:stretch>
            <a:fillRect/>
          </a:stretch>
        </p:blipFill>
        <p:spPr>
          <a:xfrm>
            <a:off x="6296660" y="9689783"/>
            <a:ext cx="3609340" cy="1008380"/>
          </a:xfrm>
          <a:prstGeom prst="rect">
            <a:avLst/>
          </a:prstGeom>
        </p:spPr>
      </p:pic>
      <p:pic>
        <p:nvPicPr>
          <p:cNvPr id="11" name="图片 10" descr="山东聊城职业技术学院"/>
          <p:cNvPicPr>
            <a:picLocks noChangeAspect="1"/>
          </p:cNvPicPr>
          <p:nvPr/>
        </p:nvPicPr>
        <p:blipFill>
          <a:blip r:embed="rId18"/>
          <a:stretch>
            <a:fillRect/>
          </a:stretch>
        </p:blipFill>
        <p:spPr>
          <a:xfrm>
            <a:off x="839470" y="11403013"/>
            <a:ext cx="4788535" cy="1008380"/>
          </a:xfrm>
          <a:prstGeom prst="rect">
            <a:avLst/>
          </a:prstGeom>
        </p:spPr>
      </p:pic>
      <p:pic>
        <p:nvPicPr>
          <p:cNvPr id="16" name="图片 15" descr="苏州健雄职业技术学院"/>
          <p:cNvPicPr>
            <a:picLocks noChangeAspect="1"/>
          </p:cNvPicPr>
          <p:nvPr/>
        </p:nvPicPr>
        <p:blipFill>
          <a:blip r:embed="rId19"/>
          <a:srcRect r="10791"/>
          <a:stretch>
            <a:fillRect/>
          </a:stretch>
        </p:blipFill>
        <p:spPr>
          <a:xfrm>
            <a:off x="17543780" y="11403013"/>
            <a:ext cx="6073775" cy="1008380"/>
          </a:xfrm>
          <a:prstGeom prst="rect">
            <a:avLst/>
          </a:prstGeom>
        </p:spPr>
      </p:pic>
      <p:pic>
        <p:nvPicPr>
          <p:cNvPr id="10" name="图片 9" descr="韩山师范学院"/>
          <p:cNvPicPr>
            <a:picLocks noChangeAspect="1"/>
          </p:cNvPicPr>
          <p:nvPr/>
        </p:nvPicPr>
        <p:blipFill>
          <a:blip r:embed="rId20"/>
          <a:stretch>
            <a:fillRect/>
          </a:stretch>
        </p:blipFill>
        <p:spPr>
          <a:xfrm>
            <a:off x="13652500" y="11403013"/>
            <a:ext cx="3717290" cy="1008380"/>
          </a:xfrm>
          <a:prstGeom prst="rect">
            <a:avLst/>
          </a:prstGeom>
        </p:spPr>
      </p:pic>
      <p:pic>
        <p:nvPicPr>
          <p:cNvPr id="25" name="图片 24" descr="/Users/lixuejun/Library/Containers/com.kingsoft.wpsoffice.mac/Data/tmp/photoeditapp/20240227152931/temp.pngtemp"/>
          <p:cNvPicPr>
            <a:picLocks noChangeAspect="1"/>
          </p:cNvPicPr>
          <p:nvPr>
            <p:custDataLst>
              <p:tags r:id="rId21"/>
            </p:custDataLst>
          </p:nvPr>
        </p:nvPicPr>
        <p:blipFill>
          <a:blip r:embed="rId22"/>
          <a:stretch>
            <a:fillRect/>
          </a:stretch>
        </p:blipFill>
        <p:spPr>
          <a:xfrm>
            <a:off x="20687665" y="9689783"/>
            <a:ext cx="2809240" cy="1008380"/>
          </a:xfrm>
          <a:prstGeom prst="rect">
            <a:avLst/>
          </a:prstGeom>
        </p:spPr>
      </p:pic>
      <p:pic>
        <p:nvPicPr>
          <p:cNvPr id="12" name="图片 11" descr="大连理工大学"/>
          <p:cNvPicPr>
            <a:picLocks noChangeAspect="1"/>
          </p:cNvPicPr>
          <p:nvPr/>
        </p:nvPicPr>
        <p:blipFill>
          <a:blip r:embed="rId23"/>
          <a:stretch>
            <a:fillRect/>
          </a:stretch>
        </p:blipFill>
        <p:spPr>
          <a:xfrm>
            <a:off x="19571970" y="2077085"/>
            <a:ext cx="3907790" cy="1008380"/>
          </a:xfrm>
          <a:prstGeom prst="rect">
            <a:avLst/>
          </a:prstGeom>
        </p:spPr>
      </p:pic>
      <p:pic>
        <p:nvPicPr>
          <p:cNvPr id="3" name="图片 2" descr="江苏大学"/>
          <p:cNvPicPr>
            <a:picLocks noChangeAspect="1"/>
          </p:cNvPicPr>
          <p:nvPr/>
        </p:nvPicPr>
        <p:blipFill>
          <a:blip r:embed="rId24"/>
          <a:stretch>
            <a:fillRect/>
          </a:stretch>
        </p:blipFill>
        <p:spPr>
          <a:xfrm>
            <a:off x="13231495" y="9689783"/>
            <a:ext cx="2944495" cy="1008380"/>
          </a:xfrm>
          <a:prstGeom prst="rect">
            <a:avLst/>
          </a:prstGeom>
        </p:spPr>
      </p:pic>
      <p:pic>
        <p:nvPicPr>
          <p:cNvPr id="33" name="图片 32" descr="/private/var/folders/3w/sds23qm57psf3g28b0lstwzc0000gn/T/com.kingsoft.wpsoffice.mac/photoedit2/20231017163932/temp.pngtemp"/>
          <p:cNvPicPr>
            <a:picLocks noChangeAspect="1"/>
          </p:cNvPicPr>
          <p:nvPr/>
        </p:nvPicPr>
        <p:blipFill>
          <a:blip r:embed="rId25"/>
          <a:stretch>
            <a:fillRect/>
          </a:stretch>
        </p:blipFill>
        <p:spPr>
          <a:xfrm>
            <a:off x="816610" y="2077085"/>
            <a:ext cx="3577590" cy="1008380"/>
          </a:xfrm>
          <a:prstGeom prst="rect">
            <a:avLst/>
          </a:prstGeom>
        </p:spPr>
      </p:pic>
      <p:pic>
        <p:nvPicPr>
          <p:cNvPr id="34" name="图片 33" descr="/Users/lixuejun/Library/Containers/com.kingsoft.wpsoffice.mac/Data/tmp/photoeditapp/20240227153243/temp.pngtemp"/>
          <p:cNvPicPr>
            <a:picLocks noChangeAspect="1"/>
          </p:cNvPicPr>
          <p:nvPr>
            <p:custDataLst>
              <p:tags r:id="rId26"/>
            </p:custDataLst>
          </p:nvPr>
        </p:nvPicPr>
        <p:blipFill>
          <a:blip r:embed="rId27"/>
          <a:stretch>
            <a:fillRect/>
          </a:stretch>
        </p:blipFill>
        <p:spPr>
          <a:xfrm>
            <a:off x="7482205" y="2077085"/>
            <a:ext cx="3194050" cy="1008380"/>
          </a:xfrm>
          <a:prstGeom prst="rect">
            <a:avLst/>
          </a:prstGeom>
        </p:spPr>
      </p:pic>
      <p:pic>
        <p:nvPicPr>
          <p:cNvPr id="35" name="图片 34"/>
          <p:cNvPicPr>
            <a:picLocks noChangeAspect="1"/>
          </p:cNvPicPr>
          <p:nvPr>
            <p:custDataLst>
              <p:tags r:id="rId28"/>
            </p:custDataLst>
          </p:nvPr>
        </p:nvPicPr>
        <p:blipFill>
          <a:blip r:embed="rId29"/>
          <a:stretch>
            <a:fillRect/>
          </a:stretch>
        </p:blipFill>
        <p:spPr>
          <a:xfrm>
            <a:off x="4453255" y="2077085"/>
            <a:ext cx="2969895" cy="1008380"/>
          </a:xfrm>
          <a:prstGeom prst="rect">
            <a:avLst/>
          </a:prstGeom>
        </p:spPr>
      </p:pic>
      <p:pic>
        <p:nvPicPr>
          <p:cNvPr id="36" name="图片 35" descr="/Users/lixuejun/Library/Containers/com.kingsoft.wpsoffice.mac/Data/tmp/photoeditapp/20240227153451/temp.pngtemp"/>
          <p:cNvPicPr>
            <a:picLocks noChangeAspect="1"/>
          </p:cNvPicPr>
          <p:nvPr>
            <p:custDataLst>
              <p:tags r:id="rId30"/>
            </p:custDataLst>
          </p:nvPr>
        </p:nvPicPr>
        <p:blipFill>
          <a:blip r:embed="rId31"/>
          <a:stretch>
            <a:fillRect/>
          </a:stretch>
        </p:blipFill>
        <p:spPr>
          <a:xfrm>
            <a:off x="15600680" y="2077085"/>
            <a:ext cx="3912235" cy="1008380"/>
          </a:xfrm>
          <a:prstGeom prst="rect">
            <a:avLst/>
          </a:prstGeom>
        </p:spPr>
      </p:pic>
      <p:grpSp>
        <p:nvGrpSpPr>
          <p:cNvPr id="41" name="组合 40"/>
          <p:cNvGrpSpPr/>
          <p:nvPr/>
        </p:nvGrpSpPr>
        <p:grpSpPr>
          <a:xfrm rot="0">
            <a:off x="793750" y="5833365"/>
            <a:ext cx="22680930" cy="1007745"/>
            <a:chOff x="1385" y="8177"/>
            <a:chExt cx="35718" cy="1586"/>
          </a:xfrm>
        </p:grpSpPr>
        <p:pic>
          <p:nvPicPr>
            <p:cNvPr id="17" name="图片 16" descr="浙江农林大学"/>
            <p:cNvPicPr>
              <a:picLocks noChangeAspect="1"/>
            </p:cNvPicPr>
            <p:nvPr/>
          </p:nvPicPr>
          <p:blipFill>
            <a:blip r:embed="rId32"/>
            <a:stretch>
              <a:fillRect/>
            </a:stretch>
          </p:blipFill>
          <p:spPr>
            <a:xfrm>
              <a:off x="9004" y="8205"/>
              <a:ext cx="7161" cy="1559"/>
            </a:xfrm>
            <a:prstGeom prst="rect">
              <a:avLst/>
            </a:prstGeom>
          </p:spPr>
        </p:pic>
        <p:pic>
          <p:nvPicPr>
            <p:cNvPr id="6" name="图片 5" descr="上海海洋大学"/>
            <p:cNvPicPr>
              <a:picLocks noChangeAspect="1"/>
            </p:cNvPicPr>
            <p:nvPr/>
          </p:nvPicPr>
          <p:blipFill>
            <a:blip r:embed="rId33"/>
            <a:stretch>
              <a:fillRect/>
            </a:stretch>
          </p:blipFill>
          <p:spPr>
            <a:xfrm>
              <a:off x="1385" y="8205"/>
              <a:ext cx="6687" cy="1559"/>
            </a:xfrm>
            <a:prstGeom prst="rect">
              <a:avLst/>
            </a:prstGeom>
          </p:spPr>
        </p:pic>
        <p:pic>
          <p:nvPicPr>
            <p:cNvPr id="21" name="图片 20" descr="广东环境保护工程职业学院"/>
            <p:cNvPicPr>
              <a:picLocks noChangeAspect="1"/>
            </p:cNvPicPr>
            <p:nvPr/>
          </p:nvPicPr>
          <p:blipFill>
            <a:blip r:embed="rId34"/>
            <a:stretch>
              <a:fillRect/>
            </a:stretch>
          </p:blipFill>
          <p:spPr>
            <a:xfrm>
              <a:off x="23763" y="8177"/>
              <a:ext cx="13341" cy="1559"/>
            </a:xfrm>
            <a:prstGeom prst="rect">
              <a:avLst/>
            </a:prstGeom>
          </p:spPr>
        </p:pic>
        <p:pic>
          <p:nvPicPr>
            <p:cNvPr id="39" name="图片 38" descr="/Users/lixuejun/Library/Containers/com.kingsoft.wpsoffice.mac/Data/tmp/photoeditapp/20240227153658/temp.pngtemp"/>
            <p:cNvPicPr>
              <a:picLocks noChangeAspect="1"/>
            </p:cNvPicPr>
            <p:nvPr>
              <p:custDataLst>
                <p:tags r:id="rId35"/>
              </p:custDataLst>
            </p:nvPr>
          </p:nvPicPr>
          <p:blipFill>
            <a:blip r:embed="rId36"/>
            <a:stretch>
              <a:fillRect/>
            </a:stretch>
          </p:blipFill>
          <p:spPr>
            <a:xfrm>
              <a:off x="17097" y="8205"/>
              <a:ext cx="5734" cy="1559"/>
            </a:xfrm>
            <a:prstGeom prst="rect">
              <a:avLst/>
            </a:prstGeom>
          </p:spPr>
        </p:pic>
      </p:grpSp>
      <p:pic>
        <p:nvPicPr>
          <p:cNvPr id="47" name="图片 46" descr="华东师范大学"/>
          <p:cNvPicPr>
            <a:picLocks noChangeAspect="1"/>
          </p:cNvPicPr>
          <p:nvPr>
            <p:custDataLst>
              <p:tags r:id="rId37"/>
            </p:custDataLst>
          </p:nvPr>
        </p:nvPicPr>
        <p:blipFill>
          <a:blip r:embed="rId38">
            <a:extLst>
              <a:ext uri="{96DAC541-7B7A-43D3-8B79-37D633B846F1}">
                <asvg:svgBlip xmlns:asvg="http://schemas.microsoft.com/office/drawing/2016/SVG/main" r:embed="rId39"/>
              </a:ext>
            </a:extLst>
          </a:blip>
          <a:stretch>
            <a:fillRect/>
          </a:stretch>
        </p:blipFill>
        <p:spPr>
          <a:xfrm>
            <a:off x="10735310" y="2149275"/>
            <a:ext cx="4806315" cy="86400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nvSpPr>
        <p:spPr>
          <a:xfrm>
            <a:off x="-21273" y="-19202"/>
            <a:ext cx="5760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3" name="融入 DevOps"/>
          <p:cNvSpPr txBox="1"/>
          <p:nvPr/>
        </p:nvSpPr>
        <p:spPr>
          <a:xfrm>
            <a:off x="24130" y="287020"/>
            <a:ext cx="6482715" cy="1125855"/>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a:latin typeface="方正黑体简体" panose="02010601030101010101" charset="-122"/>
                <a:ea typeface="方正黑体简体" panose="02010601030101010101" charset="-122"/>
                <a:sym typeface="+mn-ea"/>
              </a:rPr>
              <a:t>实验</a:t>
            </a:r>
            <a:r>
              <a:rPr lang="zh-CN" sz="5400" b="0">
                <a:latin typeface="方正黑体简体" panose="02010601030101010101" charset="-122"/>
                <a:ea typeface="方正黑体简体" panose="02010601030101010101" charset="-122"/>
                <a:sym typeface="+mn-ea"/>
              </a:rPr>
              <a:t>课程</a:t>
            </a:r>
            <a:r>
              <a:rPr lang="zh-CN" altLang="en-US" sz="5400" b="0">
                <a:latin typeface="方正黑体简体" panose="02010601030101010101" charset="-122"/>
                <a:ea typeface="方正黑体简体" panose="02010601030101010101" charset="-122"/>
                <a:sym typeface="+mn-ea"/>
              </a:rPr>
              <a:t>建设方案</a:t>
            </a:r>
            <a:endParaRPr sz="5400" b="0" dirty="0">
              <a:latin typeface="方正黑体简体" panose="02010601030101010101" charset="-122"/>
              <a:ea typeface="方正黑体简体" panose="02010601030101010101" charset="-122"/>
            </a:endParaRPr>
          </a:p>
        </p:txBody>
      </p:sp>
      <p:sp>
        <p:nvSpPr>
          <p:cNvPr id="4" name="圆角矩形 3"/>
          <p:cNvSpPr/>
          <p:nvPr/>
        </p:nvSpPr>
        <p:spPr>
          <a:xfrm>
            <a:off x="8808207" y="1416658"/>
            <a:ext cx="6164335" cy="1385485"/>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注册</a:t>
            </a:r>
            <a:r>
              <a:rPr kumimoji="0" lang="en-US" altLang="zh-CN" sz="3600" i="0" u="none" strike="noStrike" cap="none" spc="0" normalizeH="0" baseline="0" dirty="0" err="1">
                <a:ln>
                  <a:noFill/>
                </a:ln>
                <a:solidFill>
                  <a:srgbClr val="FFFFFF"/>
                </a:solidFill>
                <a:effectLst/>
                <a:uFillTx/>
                <a:latin typeface="+mn-lt"/>
                <a:ea typeface="+mn-ea"/>
                <a:cs typeface="+mn-cs"/>
                <a:sym typeface="Helvetica Neue Medium" panose="02000503000000020004"/>
              </a:rPr>
              <a:t>MeterSphere</a:t>
            </a:r>
            <a:r>
              <a:rPr lang="zh-CN" altLang="en-US" sz="3600" dirty="0">
                <a:solidFill>
                  <a:srgbClr val="FFFFFF"/>
                </a:solidFill>
                <a:latin typeface="+mn-lt"/>
                <a:ea typeface="+mn-ea"/>
                <a:cs typeface="+mn-cs"/>
                <a:sym typeface="Helvetica Neue Medium" panose="02000503000000020004"/>
              </a:rPr>
              <a:t>专业测试云</a:t>
            </a:r>
            <a:r>
              <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rPr>
              <a:t>高校版</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6" name="圆角矩形 5"/>
          <p:cNvSpPr/>
          <p:nvPr/>
        </p:nvSpPr>
        <p:spPr>
          <a:xfrm>
            <a:off x="8808207" y="3963372"/>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rPr>
              <a:t>邀请学生加入团队</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7" name="圆角矩形 6"/>
          <p:cNvSpPr/>
          <p:nvPr/>
        </p:nvSpPr>
        <p:spPr>
          <a:xfrm>
            <a:off x="8808207" y="5631679"/>
            <a:ext cx="6164335" cy="1385485"/>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为学生创建班级（项目）并完成分班</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8" name="圆角矩形 7"/>
          <p:cNvSpPr/>
          <p:nvPr/>
        </p:nvSpPr>
        <p:spPr>
          <a:xfrm>
            <a:off x="8808206" y="7868877"/>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en-US" altLang="zh-CN" sz="3600" dirty="0">
                <a:solidFill>
                  <a:srgbClr val="FFFFFF"/>
                </a:solidFill>
                <a:latin typeface="+mn-lt"/>
                <a:ea typeface="+mn-ea"/>
                <a:cs typeface="+mn-cs"/>
                <a:sym typeface="Helvetica Neue Medium" panose="02000503000000020004"/>
              </a:rPr>
              <a:t>3-5</a:t>
            </a:r>
            <a:r>
              <a:rPr lang="zh-CN" altLang="en-US" sz="3600" dirty="0">
                <a:solidFill>
                  <a:srgbClr val="FFFFFF"/>
                </a:solidFill>
                <a:latin typeface="+mn-lt"/>
                <a:ea typeface="+mn-ea"/>
                <a:cs typeface="+mn-cs"/>
                <a:sym typeface="Helvetica Neue Medium" panose="02000503000000020004"/>
              </a:rPr>
              <a:t>人分组完成实验</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9" name="圆角矩形 8"/>
          <p:cNvSpPr/>
          <p:nvPr/>
        </p:nvSpPr>
        <p:spPr>
          <a:xfrm>
            <a:off x="8808206" y="9737870"/>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开始测试实验</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10" name="圆角矩形 9"/>
          <p:cNvSpPr/>
          <p:nvPr/>
        </p:nvSpPr>
        <p:spPr>
          <a:xfrm>
            <a:off x="8808206" y="11436959"/>
            <a:ext cx="6164335" cy="772551"/>
          </a:xfrm>
          <a:prstGeom prst="roundRect">
            <a:avLst/>
          </a:prstGeom>
          <a:solidFill>
            <a:srgbClr val="77388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690" rtl="0" fontAlgn="auto" latinLnBrk="0" hangingPunct="0">
              <a:lnSpc>
                <a:spcPct val="100000"/>
              </a:lnSpc>
              <a:spcBef>
                <a:spcPts val="0"/>
              </a:spcBef>
              <a:spcAft>
                <a:spcPts val="0"/>
              </a:spcAft>
              <a:buClrTx/>
              <a:buSzTx/>
              <a:buFontTx/>
              <a:buNone/>
            </a:pPr>
            <a:r>
              <a:rPr lang="zh-CN" altLang="en-US" sz="3600" dirty="0">
                <a:solidFill>
                  <a:srgbClr val="FFFFFF"/>
                </a:solidFill>
                <a:latin typeface="+mn-lt"/>
                <a:ea typeface="+mn-ea"/>
                <a:cs typeface="+mn-cs"/>
                <a:sym typeface="Helvetica Neue Medium" panose="02000503000000020004"/>
              </a:rPr>
              <a:t>作业检查</a:t>
            </a:r>
            <a:endParaRPr kumimoji="0" lang="zh-CN" altLang="en-US" sz="360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cxnSp>
        <p:nvCxnSpPr>
          <p:cNvPr id="12" name="直线箭头连接符 11"/>
          <p:cNvCxnSpPr>
            <a:stCxn id="4" idx="2"/>
            <a:endCxn id="6" idx="0"/>
          </p:cNvCxnSpPr>
          <p:nvPr/>
        </p:nvCxnSpPr>
        <p:spPr>
          <a:xfrm>
            <a:off x="11890375" y="2802143"/>
            <a:ext cx="0" cy="1161229"/>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线箭头连接符 12"/>
          <p:cNvCxnSpPr>
            <a:stCxn id="6" idx="2"/>
          </p:cNvCxnSpPr>
          <p:nvPr/>
        </p:nvCxnSpPr>
        <p:spPr>
          <a:xfrm>
            <a:off x="11890375" y="4735923"/>
            <a:ext cx="0" cy="927422"/>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线箭头连接符 15"/>
          <p:cNvCxnSpPr>
            <a:stCxn id="7" idx="2"/>
            <a:endCxn id="8" idx="0"/>
          </p:cNvCxnSpPr>
          <p:nvPr/>
        </p:nvCxnSpPr>
        <p:spPr>
          <a:xfrm flipH="1">
            <a:off x="11890374" y="7017164"/>
            <a:ext cx="1" cy="851713"/>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线箭头连接符 18"/>
          <p:cNvCxnSpPr>
            <a:stCxn id="8" idx="2"/>
            <a:endCxn id="9" idx="0"/>
          </p:cNvCxnSpPr>
          <p:nvPr/>
        </p:nvCxnSpPr>
        <p:spPr>
          <a:xfrm>
            <a:off x="11890374" y="8641428"/>
            <a:ext cx="0" cy="1096442"/>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线箭头连接符 21"/>
          <p:cNvCxnSpPr>
            <a:stCxn id="9" idx="2"/>
          </p:cNvCxnSpPr>
          <p:nvPr/>
        </p:nvCxnSpPr>
        <p:spPr>
          <a:xfrm>
            <a:off x="11890374" y="10510421"/>
            <a:ext cx="0" cy="994286"/>
          </a:xfrm>
          <a:prstGeom prst="straightConnector1">
            <a:avLst/>
          </a:prstGeom>
          <a:ln w="76200">
            <a:solidFill>
              <a:srgbClr val="773886"/>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sers/lixuejun/Library/Containers/com.kingsoft.wpsoffice.mac/Data/tmp/picturecompress_20231211113827/output_88.pngoutput_88"/>
          <p:cNvPicPr>
            <a:picLocks noChangeAspect="1"/>
          </p:cNvPicPr>
          <p:nvPr/>
        </p:nvPicPr>
        <p:blipFill>
          <a:blip r:embed="rId1"/>
          <a:stretch>
            <a:fillRect/>
          </a:stretch>
        </p:blipFill>
        <p:spPr>
          <a:xfrm>
            <a:off x="1608455" y="1457960"/>
            <a:ext cx="12472035" cy="5618480"/>
          </a:xfrm>
          <a:prstGeom prst="rect">
            <a:avLst/>
          </a:prstGeom>
        </p:spPr>
      </p:pic>
      <p:sp>
        <p:nvSpPr>
          <p:cNvPr id="1049" name="矩形"/>
          <p:cNvSpPr/>
          <p:nvPr/>
        </p:nvSpPr>
        <p:spPr>
          <a:xfrm>
            <a:off x="-21273" y="-19202"/>
            <a:ext cx="4896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第一：邀请学生</a:t>
            </a:r>
            <a:endParaRPr lang="zh-CN" altLang="en-US" sz="5400" b="0" dirty="0">
              <a:latin typeface="方正黑体简体" panose="02010601030101010101" charset="-122"/>
              <a:ea typeface="方正黑体简体" panose="02010601030101010101" charset="-122"/>
            </a:endParaRPr>
          </a:p>
        </p:txBody>
      </p:sp>
      <p:sp>
        <p:nvSpPr>
          <p:cNvPr id="6" name="持续测试是持续交付发展的必然需求"/>
          <p:cNvSpPr txBox="1"/>
          <p:nvPr/>
        </p:nvSpPr>
        <p:spPr>
          <a:xfrm>
            <a:off x="887939" y="12186377"/>
            <a:ext cx="12374245" cy="104330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2800" dirty="0">
                <a:solidFill>
                  <a:schemeClr val="tx1">
                    <a:lumMod val="65000"/>
                    <a:lumOff val="35000"/>
                  </a:schemeClr>
                </a:solidFill>
              </a:rPr>
              <a:t>1</a:t>
            </a:r>
            <a:r>
              <a:rPr lang="zh-CN" altLang="en-US" sz="2800" dirty="0">
                <a:solidFill>
                  <a:schemeClr val="tx1">
                    <a:lumMod val="65000"/>
                    <a:lumOff val="35000"/>
                  </a:schemeClr>
                </a:solidFill>
              </a:rPr>
              <a:t>、邀请链接地址默认</a:t>
            </a:r>
            <a:r>
              <a:rPr lang="en-US" altLang="zh-CN" sz="2800" dirty="0">
                <a:solidFill>
                  <a:schemeClr val="tx1">
                    <a:lumMod val="65000"/>
                    <a:lumOff val="35000"/>
                  </a:schemeClr>
                </a:solidFill>
              </a:rPr>
              <a:t>24</a:t>
            </a:r>
            <a:r>
              <a:rPr lang="zh-CN" altLang="en-US" sz="2800" dirty="0">
                <a:solidFill>
                  <a:schemeClr val="tx1">
                    <a:lumMod val="65000"/>
                    <a:lumOff val="35000"/>
                  </a:schemeClr>
                </a:solidFill>
              </a:rPr>
              <a:t>小时过期；</a:t>
            </a:r>
            <a:endParaRPr lang="en-US" altLang="zh-CN" sz="2800" dirty="0">
              <a:solidFill>
                <a:schemeClr val="tx1">
                  <a:lumMod val="65000"/>
                  <a:lumOff val="35000"/>
                </a:schemeClr>
              </a:solidFill>
            </a:endParaRPr>
          </a:p>
          <a:p>
            <a:r>
              <a:rPr lang="en-US" altLang="zh-CN" sz="2800" dirty="0">
                <a:solidFill>
                  <a:schemeClr val="tx1">
                    <a:lumMod val="65000"/>
                    <a:lumOff val="35000"/>
                  </a:schemeClr>
                </a:solidFill>
              </a:rPr>
              <a:t>2</a:t>
            </a:r>
            <a:r>
              <a:rPr lang="zh-CN" altLang="en-US" sz="2800" dirty="0">
                <a:solidFill>
                  <a:schemeClr val="tx1">
                    <a:lumMod val="65000"/>
                    <a:lumOff val="35000"/>
                  </a:schemeClr>
                </a:solidFill>
              </a:rPr>
              <a:t>、如果过期可通过</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成员管理</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邀请记录</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链接邀请记录</a:t>
            </a:r>
            <a:r>
              <a:rPr lang="en-US" altLang="zh-CN" sz="2800" dirty="0">
                <a:solidFill>
                  <a:schemeClr val="tx1">
                    <a:lumMod val="65000"/>
                    <a:lumOff val="35000"/>
                  </a:schemeClr>
                </a:solidFill>
              </a:rPr>
              <a:t>】</a:t>
            </a:r>
            <a:r>
              <a:rPr lang="zh-CN" altLang="en-US" sz="2800" dirty="0">
                <a:solidFill>
                  <a:schemeClr val="tx1">
                    <a:lumMod val="65000"/>
                    <a:lumOff val="35000"/>
                  </a:schemeClr>
                </a:solidFill>
              </a:rPr>
              <a:t>重新启用。</a:t>
            </a:r>
            <a:endParaRPr sz="2800" dirty="0">
              <a:solidFill>
                <a:schemeClr val="tx1">
                  <a:lumMod val="65000"/>
                  <a:lumOff val="35000"/>
                </a:schemeClr>
              </a:solidFill>
            </a:endParaRPr>
          </a:p>
        </p:txBody>
      </p:sp>
      <p:pic>
        <p:nvPicPr>
          <p:cNvPr id="5" name="图片 4"/>
          <p:cNvPicPr>
            <a:picLocks noChangeAspect="1"/>
          </p:cNvPicPr>
          <p:nvPr/>
        </p:nvPicPr>
        <p:blipFill>
          <a:blip r:embed="rId2"/>
          <a:stretch>
            <a:fillRect/>
          </a:stretch>
        </p:blipFill>
        <p:spPr>
          <a:xfrm>
            <a:off x="8448040" y="5850255"/>
            <a:ext cx="15267305" cy="5645150"/>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6336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23562" y="30635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第二：创建实验小组</a:t>
            </a:r>
            <a:endParaRPr lang="zh-CN" altLang="en-US" sz="5400" b="0" dirty="0">
              <a:latin typeface="方正黑体简体" panose="02010601030101010101" charset="-122"/>
              <a:ea typeface="方正黑体简体" panose="02010601030101010101" charset="-122"/>
            </a:endParaRPr>
          </a:p>
        </p:txBody>
      </p:sp>
      <p:sp>
        <p:nvSpPr>
          <p:cNvPr id="8" name="持续测试是持续交付发展的必然需求"/>
          <p:cNvSpPr txBox="1"/>
          <p:nvPr/>
        </p:nvSpPr>
        <p:spPr>
          <a:xfrm>
            <a:off x="863809" y="12166057"/>
            <a:ext cx="5368290" cy="104330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2800" dirty="0">
                <a:solidFill>
                  <a:schemeClr val="tx1">
                    <a:lumMod val="65000"/>
                    <a:lumOff val="35000"/>
                  </a:schemeClr>
                </a:solidFill>
              </a:rPr>
              <a:t>1</a:t>
            </a:r>
            <a:r>
              <a:rPr lang="zh-CN" altLang="en-US" sz="2800" dirty="0">
                <a:solidFill>
                  <a:schemeClr val="tx1">
                    <a:lumMod val="65000"/>
                    <a:lumOff val="35000"/>
                  </a:schemeClr>
                </a:solidFill>
              </a:rPr>
              <a:t>、按照实验小组创建项目；</a:t>
            </a:r>
            <a:endParaRPr lang="en-US" altLang="zh-CN" sz="2800" dirty="0">
              <a:solidFill>
                <a:schemeClr val="tx1">
                  <a:lumMod val="65000"/>
                  <a:lumOff val="35000"/>
                </a:schemeClr>
              </a:solidFill>
            </a:endParaRPr>
          </a:p>
          <a:p>
            <a:r>
              <a:rPr lang="en-US" altLang="zh-CN" sz="2800" dirty="0">
                <a:solidFill>
                  <a:schemeClr val="tx1">
                    <a:lumMod val="65000"/>
                    <a:lumOff val="35000"/>
                  </a:schemeClr>
                </a:solidFill>
              </a:rPr>
              <a:t>2</a:t>
            </a:r>
            <a:r>
              <a:rPr lang="zh-CN" altLang="en-US" sz="2800" dirty="0">
                <a:solidFill>
                  <a:schemeClr val="tx1">
                    <a:lumMod val="65000"/>
                    <a:lumOff val="35000"/>
                  </a:schemeClr>
                </a:solidFill>
              </a:rPr>
              <a:t>、基于项目完成作业核对检查。</a:t>
            </a:r>
            <a:endParaRPr sz="2800" dirty="0">
              <a:solidFill>
                <a:schemeClr val="tx1">
                  <a:lumMod val="65000"/>
                  <a:lumOff val="35000"/>
                </a:schemeClr>
              </a:solidFill>
            </a:endParaRPr>
          </a:p>
        </p:txBody>
      </p:sp>
      <p:grpSp>
        <p:nvGrpSpPr>
          <p:cNvPr id="4" name="组合 3"/>
          <p:cNvGrpSpPr/>
          <p:nvPr/>
        </p:nvGrpSpPr>
        <p:grpSpPr>
          <a:xfrm>
            <a:off x="2831783" y="2250440"/>
            <a:ext cx="18054320" cy="9509760"/>
            <a:chOff x="8812" y="7204"/>
            <a:chExt cx="28432" cy="14976"/>
          </a:xfrm>
        </p:grpSpPr>
        <p:pic>
          <p:nvPicPr>
            <p:cNvPr id="2" name="图片 1"/>
            <p:cNvPicPr>
              <a:picLocks noChangeAspect="1"/>
            </p:cNvPicPr>
            <p:nvPr/>
          </p:nvPicPr>
          <p:blipFill>
            <a:blip r:embed="rId1"/>
            <a:stretch>
              <a:fillRect/>
            </a:stretch>
          </p:blipFill>
          <p:spPr>
            <a:xfrm>
              <a:off x="8812" y="7204"/>
              <a:ext cx="20372" cy="9899"/>
            </a:xfrm>
            <a:prstGeom prst="rect">
              <a:avLst/>
            </a:prstGeom>
          </p:spPr>
        </p:pic>
        <p:pic>
          <p:nvPicPr>
            <p:cNvPr id="3" name="图片 2"/>
            <p:cNvPicPr>
              <a:picLocks noChangeAspect="1"/>
            </p:cNvPicPr>
            <p:nvPr/>
          </p:nvPicPr>
          <p:blipFill>
            <a:blip r:embed="rId2"/>
            <a:stretch>
              <a:fillRect/>
            </a:stretch>
          </p:blipFill>
          <p:spPr>
            <a:xfrm>
              <a:off x="21738" y="15254"/>
              <a:ext cx="15506" cy="6926"/>
            </a:xfrm>
            <a:prstGeom prst="rect">
              <a:avLst/>
            </a:prstGeom>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7596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第三：实验小组角色配置</a:t>
            </a:r>
            <a:endParaRPr lang="zh-CN" altLang="en-US" sz="5400" b="0" dirty="0">
              <a:latin typeface="方正黑体简体" panose="02010601030101010101" charset="-122"/>
              <a:ea typeface="方正黑体简体" panose="02010601030101010101" charset="-122"/>
            </a:endParaRPr>
          </a:p>
        </p:txBody>
      </p:sp>
      <p:sp>
        <p:nvSpPr>
          <p:cNvPr id="8" name="持续测试是持续交付发展的必然需求"/>
          <p:cNvSpPr txBox="1"/>
          <p:nvPr/>
        </p:nvSpPr>
        <p:spPr>
          <a:xfrm>
            <a:off x="1281519" y="11299152"/>
            <a:ext cx="13917930" cy="104330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2800" dirty="0"/>
              <a:t>1</a:t>
            </a:r>
            <a:r>
              <a:rPr lang="zh-CN" altLang="en-US" sz="2800" dirty="0"/>
              <a:t>、基于不同学生授权项目小组角色，小组负责人为项目管理员，普通用户为项目成员；</a:t>
            </a:r>
            <a:endParaRPr lang="en-US" altLang="zh-CN" sz="2800" dirty="0"/>
          </a:p>
          <a:p>
            <a:r>
              <a:rPr lang="en-US" altLang="zh-CN" sz="2800" dirty="0"/>
              <a:t>2</a:t>
            </a:r>
            <a:r>
              <a:rPr lang="zh-CN" altLang="en-US" sz="2800" dirty="0"/>
              <a:t>、具体权限可点击小眼睛查看，如果不满足需求可以自定义用户组进行权限设置。</a:t>
            </a:r>
            <a:endParaRPr sz="2800" dirty="0"/>
          </a:p>
        </p:txBody>
      </p:sp>
      <p:grpSp>
        <p:nvGrpSpPr>
          <p:cNvPr id="3" name="组合 2"/>
          <p:cNvGrpSpPr/>
          <p:nvPr/>
        </p:nvGrpSpPr>
        <p:grpSpPr>
          <a:xfrm>
            <a:off x="4154805" y="1550035"/>
            <a:ext cx="16074390" cy="9521190"/>
            <a:chOff x="2018" y="2441"/>
            <a:chExt cx="25314" cy="14994"/>
          </a:xfrm>
        </p:grpSpPr>
        <p:pic>
          <p:nvPicPr>
            <p:cNvPr id="2" name="图片 1"/>
            <p:cNvPicPr>
              <a:picLocks noChangeAspect="1"/>
            </p:cNvPicPr>
            <p:nvPr/>
          </p:nvPicPr>
          <p:blipFill>
            <a:blip r:embed="rId1"/>
            <a:stretch>
              <a:fillRect/>
            </a:stretch>
          </p:blipFill>
          <p:spPr>
            <a:xfrm>
              <a:off x="2018" y="2441"/>
              <a:ext cx="25315" cy="9766"/>
            </a:xfrm>
            <a:prstGeom prst="rect">
              <a:avLst/>
            </a:prstGeom>
          </p:spPr>
        </p:pic>
        <p:pic>
          <p:nvPicPr>
            <p:cNvPr id="4" name="图片 3"/>
            <p:cNvPicPr>
              <a:picLocks noChangeAspect="1"/>
            </p:cNvPicPr>
            <p:nvPr/>
          </p:nvPicPr>
          <p:blipFill rotWithShape="1">
            <a:blip r:embed="rId2"/>
            <a:srcRect l="9867" t="6554" r="2555" b="2851"/>
            <a:stretch>
              <a:fillRect/>
            </a:stretch>
          </p:blipFill>
          <p:spPr>
            <a:xfrm>
              <a:off x="8315" y="7285"/>
              <a:ext cx="13698" cy="10150"/>
            </a:xfrm>
            <a:prstGeom prst="rect">
              <a:avLst/>
            </a:prstGeom>
          </p:spPr>
        </p:pic>
      </p:gr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8280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第四：实验组学生角色配置</a:t>
            </a:r>
            <a:endParaRPr lang="zh-CN" altLang="en-US" sz="5400" b="0" dirty="0">
              <a:latin typeface="方正黑体简体" panose="02010601030101010101" charset="-122"/>
              <a:ea typeface="方正黑体简体" panose="02010601030101010101" charset="-122"/>
            </a:endParaRPr>
          </a:p>
        </p:txBody>
      </p:sp>
      <p:pic>
        <p:nvPicPr>
          <p:cNvPr id="3" name="图片 2"/>
          <p:cNvPicPr>
            <a:picLocks noChangeAspect="1"/>
          </p:cNvPicPr>
          <p:nvPr/>
        </p:nvPicPr>
        <p:blipFill>
          <a:blip r:embed="rId1"/>
          <a:stretch>
            <a:fillRect/>
          </a:stretch>
        </p:blipFill>
        <p:spPr>
          <a:xfrm>
            <a:off x="3462286" y="1899570"/>
            <a:ext cx="17459428" cy="8153455"/>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5040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第五：测试实验</a:t>
            </a:r>
            <a:endParaRPr lang="zh-CN" altLang="en-US" sz="5400" b="0" dirty="0">
              <a:latin typeface="方正黑体简体" panose="02010601030101010101" charset="-122"/>
              <a:ea typeface="方正黑体简体" panose="02010601030101010101" charset="-122"/>
            </a:endParaRPr>
          </a:p>
        </p:txBody>
      </p:sp>
      <p:sp>
        <p:nvSpPr>
          <p:cNvPr id="9" name="持续测试是持续交付发展的必然需求"/>
          <p:cNvSpPr txBox="1"/>
          <p:nvPr/>
        </p:nvSpPr>
        <p:spPr>
          <a:xfrm>
            <a:off x="1680161" y="1601820"/>
            <a:ext cx="20403429" cy="2028190"/>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nSpc>
                <a:spcPct val="150000"/>
              </a:lnSpc>
            </a:pPr>
            <a:r>
              <a:rPr lang="zh-CN" altLang="en-US" sz="4000" dirty="0"/>
              <a:t>      基于实验要求在</a:t>
            </a:r>
            <a:r>
              <a:rPr lang="en-US" altLang="zh-CN" sz="4000" dirty="0"/>
              <a:t> </a:t>
            </a:r>
            <a:r>
              <a:rPr lang="en-US" altLang="zh-CN" sz="4000" dirty="0" err="1"/>
              <a:t>MeterSphere </a:t>
            </a:r>
            <a:r>
              <a:rPr lang="zh-CN" altLang="en-US" sz="4000" dirty="0"/>
              <a:t>中完成实验，其中包含</a:t>
            </a:r>
            <a:r>
              <a:rPr lang="zh-CN" altLang="en-US" sz="4000" dirty="0">
                <a:sym typeface="+mn-ea"/>
              </a:rPr>
              <a:t>编写测试用例实验、系统功能测试实验、接口测试实验、</a:t>
            </a:r>
            <a:r>
              <a:rPr lang="en-US" altLang="zh-CN" sz="4000" dirty="0">
                <a:sym typeface="+mn-ea"/>
              </a:rPr>
              <a:t>UI </a:t>
            </a:r>
            <a:r>
              <a:rPr lang="zh-CN" altLang="en-US" sz="4000" dirty="0">
                <a:sym typeface="+mn-ea"/>
              </a:rPr>
              <a:t>自动化测试实验、性能测试实验、测试计划综合实验</a:t>
            </a:r>
            <a:r>
              <a:rPr lang="zh-CN" altLang="en-US" sz="4000" dirty="0"/>
              <a:t>等。</a:t>
            </a:r>
            <a:endParaRPr lang="zh-CN" altLang="en-US" sz="4000" dirty="0"/>
          </a:p>
        </p:txBody>
      </p:sp>
      <p:pic>
        <p:nvPicPr>
          <p:cNvPr id="3" name="图片 2"/>
          <p:cNvPicPr>
            <a:picLocks noChangeAspect="1"/>
          </p:cNvPicPr>
          <p:nvPr/>
        </p:nvPicPr>
        <p:blipFill>
          <a:blip r:embed="rId1"/>
          <a:stretch>
            <a:fillRect/>
          </a:stretch>
        </p:blipFill>
        <p:spPr>
          <a:xfrm>
            <a:off x="455930" y="4835525"/>
            <a:ext cx="11926570" cy="6396355"/>
          </a:xfrm>
          <a:prstGeom prst="rect">
            <a:avLst/>
          </a:prstGeom>
        </p:spPr>
      </p:pic>
      <p:pic>
        <p:nvPicPr>
          <p:cNvPr id="4" name="图片 3"/>
          <p:cNvPicPr>
            <a:picLocks noChangeAspect="1"/>
          </p:cNvPicPr>
          <p:nvPr/>
        </p:nvPicPr>
        <p:blipFill>
          <a:blip r:embed="rId2"/>
          <a:stretch>
            <a:fillRect/>
          </a:stretch>
        </p:blipFill>
        <p:spPr>
          <a:xfrm>
            <a:off x="12696190" y="4841875"/>
            <a:ext cx="11489690" cy="6367780"/>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7632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第六：实验小组作业检查</a:t>
            </a:r>
            <a:endParaRPr lang="en-US" altLang="zh-CN" sz="5400" b="0" dirty="0">
              <a:latin typeface="方正黑体简体" panose="02010601030101010101" charset="-122"/>
              <a:ea typeface="方正黑体简体" panose="02010601030101010101" charset="-122"/>
            </a:endParaRPr>
          </a:p>
          <a:p>
            <a:endParaRPr lang="en-US" altLang="zh-CN" sz="5400" b="0" dirty="0">
              <a:latin typeface="方正黑体简体" panose="02010601030101010101" charset="-122"/>
              <a:ea typeface="方正黑体简体" panose="02010601030101010101" charset="-122"/>
            </a:endParaRPr>
          </a:p>
        </p:txBody>
      </p:sp>
      <p:sp>
        <p:nvSpPr>
          <p:cNvPr id="9" name="持续测试是持续交付发展的必然需求"/>
          <p:cNvSpPr txBox="1"/>
          <p:nvPr/>
        </p:nvSpPr>
        <p:spPr>
          <a:xfrm>
            <a:off x="2788249" y="11456170"/>
            <a:ext cx="13256895" cy="128905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lang="en-US" altLang="zh-CN" sz="3600" dirty="0"/>
              <a:t>1</a:t>
            </a:r>
            <a:r>
              <a:rPr lang="zh-CN" altLang="en-US" sz="3600" dirty="0"/>
              <a:t>、老师跟进实验小组情况完成作业检查；</a:t>
            </a:r>
            <a:endParaRPr lang="en-US" altLang="zh-CN" sz="3600" dirty="0"/>
          </a:p>
          <a:p>
            <a:r>
              <a:rPr lang="en-US" altLang="zh-CN" sz="3600" dirty="0"/>
              <a:t>2</a:t>
            </a:r>
            <a:r>
              <a:rPr lang="zh-CN" altLang="en-US" sz="3600" dirty="0"/>
              <a:t>、其中也可分组进行用例编写、用例评审、测试报告查看等等。</a:t>
            </a:r>
            <a:endParaRPr lang="zh-CN" altLang="en-US" sz="3600" dirty="0"/>
          </a:p>
        </p:txBody>
      </p:sp>
      <p:pic>
        <p:nvPicPr>
          <p:cNvPr id="2" name="图片 1"/>
          <p:cNvPicPr>
            <a:picLocks noChangeAspect="1"/>
          </p:cNvPicPr>
          <p:nvPr/>
        </p:nvPicPr>
        <p:blipFill>
          <a:blip r:embed="rId1"/>
          <a:stretch>
            <a:fillRect/>
          </a:stretch>
        </p:blipFill>
        <p:spPr>
          <a:xfrm>
            <a:off x="5432885" y="1759252"/>
            <a:ext cx="13518231" cy="8450791"/>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矩形"/>
          <p:cNvSpPr/>
          <p:nvPr/>
        </p:nvSpPr>
        <p:spPr>
          <a:xfrm>
            <a:off x="-21273" y="-19202"/>
            <a:ext cx="1620000" cy="259200"/>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sp>
        <p:nvSpPr>
          <p:cNvPr id="1050" name="融入 DevOps"/>
          <p:cNvSpPr txBox="1"/>
          <p:nvPr/>
        </p:nvSpPr>
        <p:spPr>
          <a:xfrm>
            <a:off x="42612" y="303816"/>
            <a:ext cx="9149514" cy="1125910"/>
          </a:xfrm>
          <a:prstGeom prst="rect">
            <a:avLst/>
          </a:prstGeom>
          <a:ln w="12700">
            <a:miter lim="400000"/>
          </a:ln>
        </p:spPr>
        <p:txBody>
          <a:bodyPr lIns="0" tIns="0" rIns="0" bIns="0"/>
          <a:lstStyle>
            <a:lvl1pPr algn="l" defTabSz="914400">
              <a:defRPr sz="5000">
                <a:solidFill>
                  <a:srgbClr val="783887">
                    <a:alpha val="80000"/>
                  </a:srgbClr>
                </a:solidFill>
              </a:defRPr>
            </a:lvl1pPr>
          </a:lstStyle>
          <a:p>
            <a:r>
              <a:rPr lang="zh-CN" altLang="en-US" sz="5400" b="0" dirty="0">
                <a:latin typeface="方正黑体简体" panose="02010601030101010101" charset="-122"/>
                <a:ea typeface="方正黑体简体" panose="02010601030101010101" charset="-122"/>
              </a:rPr>
              <a:t>总结</a:t>
            </a:r>
            <a:endParaRPr lang="zh-CN" altLang="en-US" sz="5400" b="0" dirty="0">
              <a:latin typeface="方正黑体简体" panose="02010601030101010101" charset="-122"/>
              <a:ea typeface="方正黑体简体" panose="02010601030101010101" charset="-122"/>
            </a:endParaRPr>
          </a:p>
        </p:txBody>
      </p:sp>
      <p:grpSp>
        <p:nvGrpSpPr>
          <p:cNvPr id="28" name="组合 27"/>
          <p:cNvGrpSpPr/>
          <p:nvPr/>
        </p:nvGrpSpPr>
        <p:grpSpPr>
          <a:xfrm>
            <a:off x="1553845" y="3329305"/>
            <a:ext cx="21276310" cy="7057390"/>
            <a:chOff x="2896" y="5243"/>
            <a:chExt cx="33506" cy="11114"/>
          </a:xfrm>
        </p:grpSpPr>
        <p:sp>
          <p:nvSpPr>
            <p:cNvPr id="38" name="TextBox 37"/>
            <p:cNvSpPr txBox="1"/>
            <p:nvPr>
              <p:custDataLst>
                <p:tags r:id="rId1"/>
              </p:custDataLst>
            </p:nvPr>
          </p:nvSpPr>
          <p:spPr>
            <a:xfrm flipH="1">
              <a:off x="3875" y="6102"/>
              <a:ext cx="6783" cy="111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rPr>
                <a:t>行业现状解读</a:t>
              </a:r>
              <a:endPar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endParaRPr>
            </a:p>
          </p:txBody>
        </p:sp>
        <p:sp>
          <p:nvSpPr>
            <p:cNvPr id="43" name="Oval 42"/>
            <p:cNvSpPr/>
            <p:nvPr>
              <p:custDataLst>
                <p:tags r:id="rId2"/>
              </p:custDataLst>
            </p:nvPr>
          </p:nvSpPr>
          <p:spPr>
            <a:xfrm>
              <a:off x="26305" y="5948"/>
              <a:ext cx="1211" cy="1211"/>
            </a:xfrm>
            <a:prstGeom prst="ellipse">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55" name="Freeform 65"/>
            <p:cNvSpPr>
              <a:spLocks noChangeArrowheads="1"/>
            </p:cNvSpPr>
            <p:nvPr>
              <p:custDataLst>
                <p:tags r:id="rId3"/>
              </p:custDataLst>
            </p:nvPr>
          </p:nvSpPr>
          <p:spPr bwMode="auto">
            <a:xfrm>
              <a:off x="26609" y="6254"/>
              <a:ext cx="604" cy="599"/>
            </a:xfrm>
            <a:custGeom>
              <a:avLst/>
              <a:gdLst>
                <a:gd name="T0" fmla="*/ 172604 w 417"/>
                <a:gd name="T1" fmla="*/ 91192 h 417"/>
                <a:gd name="T2" fmla="*/ 172604 w 417"/>
                <a:gd name="T3" fmla="*/ 91192 h 417"/>
                <a:gd name="T4" fmla="*/ 188460 w 417"/>
                <a:gd name="T5" fmla="*/ 63340 h 417"/>
                <a:gd name="T6" fmla="*/ 184836 w 417"/>
                <a:gd name="T7" fmla="*/ 47617 h 417"/>
                <a:gd name="T8" fmla="*/ 152671 w 417"/>
                <a:gd name="T9" fmla="*/ 35488 h 417"/>
                <a:gd name="T10" fmla="*/ 144516 w 417"/>
                <a:gd name="T11" fmla="*/ 7637 h 417"/>
                <a:gd name="T12" fmla="*/ 124583 w 417"/>
                <a:gd name="T13" fmla="*/ 0 h 417"/>
                <a:gd name="T14" fmla="*/ 96495 w 417"/>
                <a:gd name="T15" fmla="*/ 15723 h 417"/>
                <a:gd name="T16" fmla="*/ 68407 w 417"/>
                <a:gd name="T17" fmla="*/ 0 h 417"/>
                <a:gd name="T18" fmla="*/ 48474 w 417"/>
                <a:gd name="T19" fmla="*/ 7637 h 417"/>
                <a:gd name="T20" fmla="*/ 40320 w 417"/>
                <a:gd name="T21" fmla="*/ 35488 h 417"/>
                <a:gd name="T22" fmla="*/ 8155 w 417"/>
                <a:gd name="T23" fmla="*/ 47617 h 417"/>
                <a:gd name="T24" fmla="*/ 0 w 417"/>
                <a:gd name="T25" fmla="*/ 63340 h 417"/>
                <a:gd name="T26" fmla="*/ 19933 w 417"/>
                <a:gd name="T27" fmla="*/ 91192 h 417"/>
                <a:gd name="T28" fmla="*/ 0 w 417"/>
                <a:gd name="T29" fmla="*/ 123536 h 417"/>
                <a:gd name="T30" fmla="*/ 8155 w 417"/>
                <a:gd name="T31" fmla="*/ 139258 h 417"/>
                <a:gd name="T32" fmla="*/ 40320 w 417"/>
                <a:gd name="T33" fmla="*/ 147344 h 417"/>
                <a:gd name="T34" fmla="*/ 48474 w 417"/>
                <a:gd name="T35" fmla="*/ 178790 h 417"/>
                <a:gd name="T36" fmla="*/ 68407 w 417"/>
                <a:gd name="T37" fmla="*/ 186876 h 417"/>
                <a:gd name="T38" fmla="*/ 96495 w 417"/>
                <a:gd name="T39" fmla="*/ 167110 h 417"/>
                <a:gd name="T40" fmla="*/ 124583 w 417"/>
                <a:gd name="T41" fmla="*/ 186876 h 417"/>
                <a:gd name="T42" fmla="*/ 144516 w 417"/>
                <a:gd name="T43" fmla="*/ 178790 h 417"/>
                <a:gd name="T44" fmla="*/ 152671 w 417"/>
                <a:gd name="T45" fmla="*/ 147344 h 417"/>
                <a:gd name="T46" fmla="*/ 184836 w 417"/>
                <a:gd name="T47" fmla="*/ 139258 h 417"/>
                <a:gd name="T48" fmla="*/ 188460 w 417"/>
                <a:gd name="T49" fmla="*/ 119043 h 417"/>
                <a:gd name="T50" fmla="*/ 172604 w 417"/>
                <a:gd name="T51" fmla="*/ 91192 h 417"/>
                <a:gd name="T52" fmla="*/ 96495 w 417"/>
                <a:gd name="T53" fmla="*/ 131172 h 417"/>
                <a:gd name="T54" fmla="*/ 96495 w 417"/>
                <a:gd name="T55" fmla="*/ 131172 h 417"/>
                <a:gd name="T56" fmla="*/ 56629 w 417"/>
                <a:gd name="T57" fmla="*/ 91192 h 417"/>
                <a:gd name="T58" fmla="*/ 96495 w 417"/>
                <a:gd name="T59" fmla="*/ 51660 h 417"/>
                <a:gd name="T60" fmla="*/ 136362 w 417"/>
                <a:gd name="T61" fmla="*/ 91192 h 417"/>
                <a:gd name="T62" fmla="*/ 96495 w 417"/>
                <a:gd name="T63" fmla="*/ 131172 h 4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46" name="Oval 45"/>
            <p:cNvSpPr/>
            <p:nvPr>
              <p:custDataLst>
                <p:tags r:id="rId4"/>
              </p:custDataLst>
            </p:nvPr>
          </p:nvSpPr>
          <p:spPr>
            <a:xfrm>
              <a:off x="26418" y="11939"/>
              <a:ext cx="1211" cy="1211"/>
            </a:xfrm>
            <a:prstGeom prst="ellipse">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56" name="Freeform 102"/>
            <p:cNvSpPr>
              <a:spLocks noChangeArrowheads="1"/>
            </p:cNvSpPr>
            <p:nvPr>
              <p:custDataLst>
                <p:tags r:id="rId5"/>
              </p:custDataLst>
            </p:nvPr>
          </p:nvSpPr>
          <p:spPr bwMode="auto">
            <a:xfrm>
              <a:off x="26668" y="12225"/>
              <a:ext cx="711" cy="640"/>
            </a:xfrm>
            <a:custGeom>
              <a:avLst/>
              <a:gdLst>
                <a:gd name="T0" fmla="*/ 35703 w 498"/>
                <a:gd name="T1" fmla="*/ 67874 h 445"/>
                <a:gd name="T2" fmla="*/ 35703 w 498"/>
                <a:gd name="T3" fmla="*/ 67874 h 445"/>
                <a:gd name="T4" fmla="*/ 63372 w 498"/>
                <a:gd name="T5" fmla="*/ 75965 h 445"/>
                <a:gd name="T6" fmla="*/ 67389 w 498"/>
                <a:gd name="T7" fmla="*/ 75965 h 445"/>
                <a:gd name="T8" fmla="*/ 87026 w 498"/>
                <a:gd name="T9" fmla="*/ 60232 h 445"/>
                <a:gd name="T10" fmla="*/ 87026 w 498"/>
                <a:gd name="T11" fmla="*/ 56187 h 445"/>
                <a:gd name="T12" fmla="*/ 79439 w 498"/>
                <a:gd name="T13" fmla="*/ 48096 h 445"/>
                <a:gd name="T14" fmla="*/ 122728 w 498"/>
                <a:gd name="T15" fmla="*/ 4495 h 445"/>
                <a:gd name="T16" fmla="*/ 87026 w 498"/>
                <a:gd name="T17" fmla="*/ 0 h 445"/>
                <a:gd name="T18" fmla="*/ 47753 w 498"/>
                <a:gd name="T19" fmla="*/ 24273 h 445"/>
                <a:gd name="T20" fmla="*/ 32133 w 498"/>
                <a:gd name="T21" fmla="*/ 36409 h 445"/>
                <a:gd name="T22" fmla="*/ 23653 w 498"/>
                <a:gd name="T23" fmla="*/ 52141 h 445"/>
                <a:gd name="T24" fmla="*/ 8033 w 498"/>
                <a:gd name="T25" fmla="*/ 56187 h 445"/>
                <a:gd name="T26" fmla="*/ 0 w 498"/>
                <a:gd name="T27" fmla="*/ 64278 h 445"/>
                <a:gd name="T28" fmla="*/ 0 w 498"/>
                <a:gd name="T29" fmla="*/ 67874 h 445"/>
                <a:gd name="T30" fmla="*/ 16066 w 498"/>
                <a:gd name="T31" fmla="*/ 84055 h 445"/>
                <a:gd name="T32" fmla="*/ 23653 w 498"/>
                <a:gd name="T33" fmla="*/ 88101 h 445"/>
                <a:gd name="T34" fmla="*/ 32133 w 498"/>
                <a:gd name="T35" fmla="*/ 80010 h 445"/>
                <a:gd name="T36" fmla="*/ 35703 w 498"/>
                <a:gd name="T37" fmla="*/ 67874 h 445"/>
                <a:gd name="T38" fmla="*/ 99075 w 498"/>
                <a:gd name="T39" fmla="*/ 71919 h 445"/>
                <a:gd name="T40" fmla="*/ 99075 w 498"/>
                <a:gd name="T41" fmla="*/ 71919 h 445"/>
                <a:gd name="T42" fmla="*/ 95059 w 498"/>
                <a:gd name="T43" fmla="*/ 71919 h 445"/>
                <a:gd name="T44" fmla="*/ 79439 w 498"/>
                <a:gd name="T45" fmla="*/ 84055 h 445"/>
                <a:gd name="T46" fmla="*/ 75422 w 498"/>
                <a:gd name="T47" fmla="*/ 91697 h 445"/>
                <a:gd name="T48" fmla="*/ 170035 w 498"/>
                <a:gd name="T49" fmla="*/ 195530 h 445"/>
                <a:gd name="T50" fmla="*/ 178068 w 498"/>
                <a:gd name="T51" fmla="*/ 195530 h 445"/>
                <a:gd name="T52" fmla="*/ 190117 w 498"/>
                <a:gd name="T53" fmla="*/ 187439 h 445"/>
                <a:gd name="T54" fmla="*/ 190117 w 498"/>
                <a:gd name="T55" fmla="*/ 179798 h 445"/>
                <a:gd name="T56" fmla="*/ 99075 w 498"/>
                <a:gd name="T57" fmla="*/ 71919 h 445"/>
                <a:gd name="T58" fmla="*/ 221804 w 498"/>
                <a:gd name="T59" fmla="*/ 28318 h 445"/>
                <a:gd name="T60" fmla="*/ 221804 w 498"/>
                <a:gd name="T61" fmla="*/ 28318 h 445"/>
                <a:gd name="T62" fmla="*/ 213771 w 498"/>
                <a:gd name="T63" fmla="*/ 24273 h 445"/>
                <a:gd name="T64" fmla="*/ 205737 w 498"/>
                <a:gd name="T65" fmla="*/ 40005 h 445"/>
                <a:gd name="T66" fmla="*/ 182084 w 498"/>
                <a:gd name="T67" fmla="*/ 48096 h 445"/>
                <a:gd name="T68" fmla="*/ 178068 w 498"/>
                <a:gd name="T69" fmla="*/ 28318 h 445"/>
                <a:gd name="T70" fmla="*/ 186101 w 498"/>
                <a:gd name="T71" fmla="*/ 8540 h 445"/>
                <a:gd name="T72" fmla="*/ 182084 w 498"/>
                <a:gd name="T73" fmla="*/ 4495 h 445"/>
                <a:gd name="T74" fmla="*/ 150398 w 498"/>
                <a:gd name="T75" fmla="*/ 32364 h 445"/>
                <a:gd name="T76" fmla="*/ 142365 w 498"/>
                <a:gd name="T77" fmla="*/ 67874 h 445"/>
                <a:gd name="T78" fmla="*/ 126745 w 498"/>
                <a:gd name="T79" fmla="*/ 84055 h 445"/>
                <a:gd name="T80" fmla="*/ 142365 w 498"/>
                <a:gd name="T81" fmla="*/ 103833 h 445"/>
                <a:gd name="T82" fmla="*/ 162448 w 498"/>
                <a:gd name="T83" fmla="*/ 84055 h 445"/>
                <a:gd name="T84" fmla="*/ 182084 w 498"/>
                <a:gd name="T85" fmla="*/ 80010 h 445"/>
                <a:gd name="T86" fmla="*/ 217787 w 498"/>
                <a:gd name="T87" fmla="*/ 64278 h 445"/>
                <a:gd name="T88" fmla="*/ 221804 w 498"/>
                <a:gd name="T89" fmla="*/ 28318 h 445"/>
                <a:gd name="T90" fmla="*/ 32133 w 498"/>
                <a:gd name="T91" fmla="*/ 179798 h 445"/>
                <a:gd name="T92" fmla="*/ 32133 w 498"/>
                <a:gd name="T93" fmla="*/ 179798 h 445"/>
                <a:gd name="T94" fmla="*/ 32133 w 498"/>
                <a:gd name="T95" fmla="*/ 187439 h 445"/>
                <a:gd name="T96" fmla="*/ 39719 w 498"/>
                <a:gd name="T97" fmla="*/ 199576 h 445"/>
                <a:gd name="T98" fmla="*/ 47753 w 498"/>
                <a:gd name="T99" fmla="*/ 195530 h 445"/>
                <a:gd name="T100" fmla="*/ 103092 w 498"/>
                <a:gd name="T101" fmla="*/ 143838 h 445"/>
                <a:gd name="T102" fmla="*/ 87026 w 498"/>
                <a:gd name="T103" fmla="*/ 123611 h 445"/>
                <a:gd name="T104" fmla="*/ 32133 w 498"/>
                <a:gd name="T105" fmla="*/ 179798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40" name="Oval 39"/>
            <p:cNvSpPr/>
            <p:nvPr>
              <p:custDataLst>
                <p:tags r:id="rId6"/>
              </p:custDataLst>
            </p:nvPr>
          </p:nvSpPr>
          <p:spPr>
            <a:xfrm flipH="1">
              <a:off x="10840" y="11939"/>
              <a:ext cx="1211" cy="1211"/>
            </a:xfrm>
            <a:prstGeom prst="ellipse">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57" name="Freeform 116"/>
            <p:cNvSpPr>
              <a:spLocks noChangeArrowheads="1"/>
            </p:cNvSpPr>
            <p:nvPr>
              <p:custDataLst>
                <p:tags r:id="rId7"/>
              </p:custDataLst>
            </p:nvPr>
          </p:nvSpPr>
          <p:spPr bwMode="auto">
            <a:xfrm>
              <a:off x="11125" y="12215"/>
              <a:ext cx="640" cy="660"/>
            </a:xfrm>
            <a:custGeom>
              <a:avLst/>
              <a:gdLst>
                <a:gd name="T0" fmla="*/ 179798 w 445"/>
                <a:gd name="T1" fmla="*/ 71025 h 462"/>
                <a:gd name="T2" fmla="*/ 179798 w 445"/>
                <a:gd name="T3" fmla="*/ 71025 h 462"/>
                <a:gd name="T4" fmla="*/ 119566 w 445"/>
                <a:gd name="T5" fmla="*/ 3574 h 462"/>
                <a:gd name="T6" fmla="*/ 16182 w 445"/>
                <a:gd name="T7" fmla="*/ 110781 h 462"/>
                <a:gd name="T8" fmla="*/ 4045 w 445"/>
                <a:gd name="T9" fmla="*/ 142497 h 462"/>
                <a:gd name="T10" fmla="*/ 36409 w 445"/>
                <a:gd name="T11" fmla="*/ 158578 h 462"/>
                <a:gd name="T12" fmla="*/ 44050 w 445"/>
                <a:gd name="T13" fmla="*/ 154558 h 462"/>
                <a:gd name="T14" fmla="*/ 60232 w 445"/>
                <a:gd name="T15" fmla="*/ 166172 h 462"/>
                <a:gd name="T16" fmla="*/ 71919 w 445"/>
                <a:gd name="T17" fmla="*/ 193867 h 462"/>
                <a:gd name="T18" fmla="*/ 84055 w 445"/>
                <a:gd name="T19" fmla="*/ 201908 h 462"/>
                <a:gd name="T20" fmla="*/ 107879 w 445"/>
                <a:gd name="T21" fmla="*/ 193867 h 462"/>
                <a:gd name="T22" fmla="*/ 111924 w 445"/>
                <a:gd name="T23" fmla="*/ 185827 h 462"/>
                <a:gd name="T24" fmla="*/ 103833 w 445"/>
                <a:gd name="T25" fmla="*/ 174213 h 462"/>
                <a:gd name="T26" fmla="*/ 91697 w 445"/>
                <a:gd name="T27" fmla="*/ 150538 h 462"/>
                <a:gd name="T28" fmla="*/ 103833 w 445"/>
                <a:gd name="T29" fmla="*/ 138477 h 462"/>
                <a:gd name="T30" fmla="*/ 187439 w 445"/>
                <a:gd name="T31" fmla="*/ 158578 h 462"/>
                <a:gd name="T32" fmla="*/ 179798 w 445"/>
                <a:gd name="T33" fmla="*/ 71025 h 462"/>
                <a:gd name="T34" fmla="*/ 175303 w 445"/>
                <a:gd name="T35" fmla="*/ 138477 h 462"/>
                <a:gd name="T36" fmla="*/ 175303 w 445"/>
                <a:gd name="T37" fmla="*/ 138477 h 462"/>
                <a:gd name="T38" fmla="*/ 135747 w 445"/>
                <a:gd name="T39" fmla="*/ 91127 h 462"/>
                <a:gd name="T40" fmla="*/ 127656 w 445"/>
                <a:gd name="T41" fmla="*/ 27695 h 462"/>
                <a:gd name="T42" fmla="*/ 163616 w 445"/>
                <a:gd name="T43" fmla="*/ 79066 h 462"/>
                <a:gd name="T44" fmla="*/ 175303 w 445"/>
                <a:gd name="T45" fmla="*/ 138477 h 4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59" name="文本框 58"/>
            <p:cNvSpPr txBox="1"/>
            <p:nvPr>
              <p:custDataLst>
                <p:tags r:id="rId8"/>
              </p:custDataLst>
            </p:nvPr>
          </p:nvSpPr>
          <p:spPr>
            <a:xfrm>
              <a:off x="2896" y="7267"/>
              <a:ext cx="9718" cy="3516"/>
            </a:xfrm>
            <a:prstGeom prst="rect">
              <a:avLst/>
            </a:prstGeom>
            <a:noFill/>
          </p:spPr>
          <p:txBody>
            <a:bodyPr wrap="square" rtlCol="0">
              <a:spAutoFit/>
            </a:bodyPr>
            <a:lstStyle/>
            <a:p>
              <a:pPr marL="0" marR="0" indent="0" algn="l" defTabSz="755650" rtl="0" eaLnBrk="1" fontAlgn="auto" latinLnBrk="0" hangingPunct="1">
                <a:lnSpc>
                  <a:spcPct val="150000"/>
                </a:lnSpc>
                <a:spcBef>
                  <a:spcPts val="0"/>
                </a:spcBef>
                <a:spcAft>
                  <a:spcPts val="0"/>
                </a:spcAft>
                <a:buClrTx/>
                <a:buSzTx/>
                <a:buFontTx/>
                <a:buNone/>
                <a:defRPr/>
              </a:pPr>
              <a:r>
                <a:rPr lang="zh-CN" altLang="en-US" sz="2400" b="0" dirty="0">
                  <a:latin typeface="方正黑体简体" panose="02010601030101010101" charset="-122"/>
                  <a:ea typeface="方正黑体简体" panose="02010601030101010101" charset="-122"/>
                  <a:sym typeface="+mn-ea"/>
                </a:rPr>
                <a:t>解读软件测试行业人才需求以及就业现状；</a:t>
              </a:r>
              <a:endParaRPr lang="zh-CN" altLang="en-US" sz="2400" b="0" dirty="0">
                <a:latin typeface="方正黑体简体" panose="02010601030101010101" charset="-122"/>
                <a:ea typeface="方正黑体简体" panose="02010601030101010101" charset="-122"/>
              </a:endParaRPr>
            </a:p>
            <a:p>
              <a:pPr marL="0" marR="0" indent="0" algn="l" defTabSz="755650" rtl="0" eaLnBrk="1" fontAlgn="auto" latinLnBrk="0" hangingPunct="1">
                <a:lnSpc>
                  <a:spcPct val="150000"/>
                </a:lnSpc>
                <a:spcBef>
                  <a:spcPts val="0"/>
                </a:spcBef>
                <a:spcAft>
                  <a:spcPts val="0"/>
                </a:spcAft>
                <a:buClrTx/>
                <a:buSzTx/>
                <a:buFontTx/>
                <a:buNone/>
                <a:defRPr/>
              </a:pPr>
              <a:r>
                <a:rPr lang="zh-CN" altLang="en-US" sz="2400" b="0" dirty="0">
                  <a:latin typeface="方正黑体简体" panose="02010601030101010101" charset="-122"/>
                  <a:ea typeface="方正黑体简体" panose="02010601030101010101" charset="-122"/>
                  <a:sym typeface="+mn-ea"/>
                </a:rPr>
                <a:t>剖析行业最新技术要求及往年国内软件测试质量调查报告。</a:t>
              </a:r>
              <a:endParaRPr lang="zh-CN" altLang="en-US" sz="2400" b="0" dirty="0">
                <a:latin typeface="方正黑体简体" panose="02010601030101010101" charset="-122"/>
                <a:ea typeface="方正黑体简体" panose="02010601030101010101" charset="-122"/>
              </a:endParaRPr>
            </a:p>
            <a:p>
              <a:pPr marL="0" marR="0" lvl="0" indent="0" algn="r" defTabSz="914400" rtl="0" eaLnBrk="1" fontAlgn="auto" latinLnBrk="0" hangingPunct="1">
                <a:lnSpc>
                  <a:spcPct val="130000"/>
                </a:lnSpc>
                <a:spcBef>
                  <a:spcPts val="0"/>
                </a:spcBef>
                <a:spcAft>
                  <a:spcPts val="0"/>
                </a:spcAft>
                <a:buClrTx/>
                <a:buSzTx/>
                <a:buFontTx/>
                <a:buNone/>
                <a:defRPr/>
              </a:pPr>
              <a:endParaRPr kumimoji="0" lang="zh-CN" altLang="en-US" sz="2400" b="0" i="0" u="none" strike="noStrike" kern="1200" cap="none" spc="150" normalizeH="0" noProof="0" dirty="0">
                <a:ln>
                  <a:noFill/>
                </a:ln>
                <a:solidFill>
                  <a:sysClr val="window" lastClr="FFFFFF">
                    <a:lumMod val="50000"/>
                  </a:sysClr>
                </a:solidFill>
                <a:effectLst/>
                <a:uLnTx/>
                <a:uFillTx/>
                <a:latin typeface="方正黑体简体" panose="02010601030101010101" charset="-122"/>
                <a:ea typeface="方正黑体简体" panose="02010601030101010101" charset="-122"/>
                <a:cs typeface="+mn-ea"/>
              </a:endParaRPr>
            </a:p>
          </p:txBody>
        </p:sp>
        <p:sp>
          <p:nvSpPr>
            <p:cNvPr id="60" name="TextBox 37"/>
            <p:cNvSpPr txBox="1"/>
            <p:nvPr>
              <p:custDataLst>
                <p:tags r:id="rId9"/>
              </p:custDataLst>
            </p:nvPr>
          </p:nvSpPr>
          <p:spPr>
            <a:xfrm flipH="1">
              <a:off x="4098" y="12094"/>
              <a:ext cx="6560" cy="111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rPr>
                <a:t>技能教学实战</a:t>
              </a:r>
              <a:endPar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endParaRPr>
            </a:p>
          </p:txBody>
        </p:sp>
        <p:sp>
          <p:nvSpPr>
            <p:cNvPr id="62" name="TextBox 37"/>
            <p:cNvSpPr txBox="1"/>
            <p:nvPr>
              <p:custDataLst>
                <p:tags r:id="rId10"/>
              </p:custDataLst>
            </p:nvPr>
          </p:nvSpPr>
          <p:spPr>
            <a:xfrm flipH="1">
              <a:off x="27512" y="6102"/>
              <a:ext cx="7104" cy="99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rPr>
                <a:t>一站式教学环境</a:t>
              </a:r>
              <a:endPar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endParaRPr>
            </a:p>
          </p:txBody>
        </p:sp>
        <p:sp>
          <p:nvSpPr>
            <p:cNvPr id="64" name="TextBox 37"/>
            <p:cNvSpPr txBox="1"/>
            <p:nvPr>
              <p:custDataLst>
                <p:tags r:id="rId11"/>
              </p:custDataLst>
            </p:nvPr>
          </p:nvSpPr>
          <p:spPr>
            <a:xfrm flipH="1">
              <a:off x="27625" y="12094"/>
              <a:ext cx="6614" cy="86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rPr>
                <a:t>官方资质</a:t>
              </a:r>
              <a:endParaRPr kumimoji="0" lang="zh-CN" altLang="en-US" sz="4000" b="1" i="0" u="none" strike="noStrike" kern="1200" cap="none" spc="150" normalizeH="0" noProof="0">
                <a:ln>
                  <a:noFill/>
                </a:ln>
                <a:solidFill>
                  <a:schemeClr val="tx1"/>
                </a:solidFill>
                <a:effectLst/>
                <a:uLnTx/>
                <a:uFillTx/>
                <a:latin typeface="Arial" panose="020B0604020202090204" pitchFamily="34" charset="0"/>
                <a:ea typeface="微软雅黑" charset="-122"/>
                <a:cs typeface="Lato Regular"/>
              </a:endParaRPr>
            </a:p>
          </p:txBody>
        </p:sp>
        <p:sp>
          <p:nvSpPr>
            <p:cNvPr id="65" name="文本框 64"/>
            <p:cNvSpPr txBox="1"/>
            <p:nvPr>
              <p:custDataLst>
                <p:tags r:id="rId12"/>
              </p:custDataLst>
            </p:nvPr>
          </p:nvSpPr>
          <p:spPr>
            <a:xfrm>
              <a:off x="26797" y="13521"/>
              <a:ext cx="9536" cy="2409"/>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1" sz="2400" b="0" dirty="0">
                  <a:latin typeface="方正黑体简体" panose="02010601030101010101" charset="-122"/>
                  <a:ea typeface="方正黑体简体" panose="02010601030101010101" charset="-122"/>
                  <a:cs typeface="方正黑体简体" panose="02010601030101010101" charset="-122"/>
                  <a:sym typeface="+mn-ea"/>
                </a:rPr>
                <a:t>为考试通过的学员颁发 FIT2CLOUD 飞致云官方软件测试工程师认证</a:t>
              </a:r>
              <a:r>
                <a:rPr kumimoji="1" lang="zh-CN" sz="2400" b="0" dirty="0">
                  <a:latin typeface="方正黑体简体" panose="02010601030101010101" charset="-122"/>
                  <a:ea typeface="方正黑体简体" panose="02010601030101010101" charset="-122"/>
                  <a:cs typeface="方正黑体简体" panose="02010601030101010101" charset="-122"/>
                  <a:sym typeface="+mn-ea"/>
                </a:rPr>
                <a:t>证书</a:t>
              </a:r>
              <a:r>
                <a:rPr kumimoji="1" sz="2400" b="0" dirty="0">
                  <a:latin typeface="方正黑体简体" panose="02010601030101010101" charset="-122"/>
                  <a:ea typeface="方正黑体简体" panose="02010601030101010101" charset="-122"/>
                  <a:cs typeface="方正黑体简体" panose="02010601030101010101" charset="-122"/>
                  <a:sym typeface="+mn-ea"/>
                </a:rPr>
                <a:t>，提升个人职场竞争力</a:t>
              </a:r>
              <a:r>
                <a:rPr kumimoji="1" lang="zh-CN" altLang="en-US" sz="2400" b="0" dirty="0">
                  <a:latin typeface="方正黑体简体" panose="02010601030101010101" charset="-122"/>
                  <a:ea typeface="方正黑体简体" panose="02010601030101010101" charset="-122"/>
                  <a:cs typeface="方正黑体简体" panose="02010601030101010101" charset="-122"/>
                  <a:sym typeface="+mn-ea"/>
                </a:rPr>
                <a:t>。</a:t>
              </a:r>
              <a:endParaRPr kumimoji="1" lang="zh-CN" altLang="en-US" sz="2400" b="0" i="0" u="none" strike="noStrike" kern="1200" cap="none" spc="150" normalizeH="0" noProof="0" dirty="0">
                <a:ln>
                  <a:noFill/>
                </a:ln>
                <a:solidFill>
                  <a:sysClr val="window" lastClr="FFFFFF">
                    <a:lumMod val="50000"/>
                  </a:sysClr>
                </a:solidFill>
                <a:effectLst/>
                <a:uLnTx/>
                <a:uFillTx/>
                <a:latin typeface="方正黑体简体" panose="02010601030101010101" charset="-122"/>
                <a:ea typeface="方正黑体简体" panose="02010601030101010101" charset="-122"/>
                <a:cs typeface="方正黑体简体" panose="02010601030101010101" charset="-122"/>
                <a:sym typeface="+mn-ea"/>
              </a:endParaRPr>
            </a:p>
          </p:txBody>
        </p:sp>
        <p:sp>
          <p:nvSpPr>
            <p:cNvPr id="37" name="Oval 36"/>
            <p:cNvSpPr/>
            <p:nvPr>
              <p:custDataLst>
                <p:tags r:id="rId13"/>
              </p:custDataLst>
            </p:nvPr>
          </p:nvSpPr>
          <p:spPr>
            <a:xfrm flipH="1">
              <a:off x="10840" y="5948"/>
              <a:ext cx="1211" cy="1211"/>
            </a:xfrm>
            <a:prstGeom prst="ellipse">
              <a:avLst/>
            </a:prstGeom>
            <a:solidFill>
              <a:srgbClr val="7030A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prstClr val="white"/>
                </a:solidFill>
                <a:effectLst/>
                <a:uLnTx/>
                <a:uFillTx/>
                <a:latin typeface="等线" panose="02010600030101010101" charset="-122"/>
                <a:ea typeface="微软雅黑" charset="0"/>
                <a:cs typeface="+mn-ea"/>
              </a:endParaRPr>
            </a:p>
          </p:txBody>
        </p:sp>
        <p:sp>
          <p:nvSpPr>
            <p:cNvPr id="66" name="Freeform 27"/>
            <p:cNvSpPr>
              <a:spLocks noChangeArrowheads="1"/>
            </p:cNvSpPr>
            <p:nvPr>
              <p:custDataLst>
                <p:tags r:id="rId14"/>
              </p:custDataLst>
            </p:nvPr>
          </p:nvSpPr>
          <p:spPr bwMode="auto">
            <a:xfrm>
              <a:off x="11082" y="6269"/>
              <a:ext cx="726" cy="568"/>
            </a:xfrm>
            <a:custGeom>
              <a:avLst/>
              <a:gdLst>
                <a:gd name="T0" fmla="*/ 194710 w 506"/>
                <a:gd name="T1" fmla="*/ 31193 h 399"/>
                <a:gd name="T2" fmla="*/ 194710 w 506"/>
                <a:gd name="T3" fmla="*/ 31193 h 399"/>
                <a:gd name="T4" fmla="*/ 75372 w 506"/>
                <a:gd name="T5" fmla="*/ 15596 h 399"/>
                <a:gd name="T6" fmla="*/ 4038 w 506"/>
                <a:gd name="T7" fmla="*/ 98481 h 399"/>
                <a:gd name="T8" fmla="*/ 87485 w 506"/>
                <a:gd name="T9" fmla="*/ 177354 h 399"/>
                <a:gd name="T10" fmla="*/ 170932 w 506"/>
                <a:gd name="T11" fmla="*/ 138140 h 399"/>
                <a:gd name="T12" fmla="*/ 162856 w 506"/>
                <a:gd name="T13" fmla="*/ 94470 h 399"/>
                <a:gd name="T14" fmla="*/ 210412 w 506"/>
                <a:gd name="T15" fmla="*/ 90460 h 399"/>
                <a:gd name="T16" fmla="*/ 194710 w 506"/>
                <a:gd name="T17" fmla="*/ 31193 h 399"/>
                <a:gd name="T18" fmla="*/ 122927 w 506"/>
                <a:gd name="T19" fmla="*/ 134130 h 399"/>
                <a:gd name="T20" fmla="*/ 122927 w 506"/>
                <a:gd name="T21" fmla="*/ 134130 h 399"/>
                <a:gd name="T22" fmla="*/ 107225 w 506"/>
                <a:gd name="T23" fmla="*/ 118088 h 399"/>
                <a:gd name="T24" fmla="*/ 122927 w 506"/>
                <a:gd name="T25" fmla="*/ 102491 h 399"/>
                <a:gd name="T26" fmla="*/ 138630 w 506"/>
                <a:gd name="T27" fmla="*/ 118088 h 399"/>
                <a:gd name="T28" fmla="*/ 122927 w 506"/>
                <a:gd name="T29" fmla="*/ 134130 h 3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grpSp>
          <p:nvGrpSpPr>
            <p:cNvPr id="25" name="组合 24"/>
            <p:cNvGrpSpPr/>
            <p:nvPr/>
          </p:nvGrpSpPr>
          <p:grpSpPr>
            <a:xfrm>
              <a:off x="13508" y="5243"/>
              <a:ext cx="11146" cy="11114"/>
              <a:chOff x="13508" y="5243"/>
              <a:chExt cx="11146" cy="11114"/>
            </a:xfrm>
          </p:grpSpPr>
          <p:sp>
            <p:nvSpPr>
              <p:cNvPr id="20" name="椭圆 19"/>
              <p:cNvSpPr/>
              <p:nvPr/>
            </p:nvSpPr>
            <p:spPr>
              <a:xfrm>
                <a:off x="16229" y="7942"/>
                <a:ext cx="5717" cy="5717"/>
              </a:xfrm>
              <a:prstGeom prst="ellipse">
                <a:avLst/>
              </a:prstGeom>
              <a:solidFill>
                <a:schemeClr val="accent3">
                  <a:lumMod val="60000"/>
                  <a:lumOff val="40000"/>
                  <a:alpha val="7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grpSp>
            <p:nvGrpSpPr>
              <p:cNvPr id="22" name="组合 21"/>
              <p:cNvGrpSpPr/>
              <p:nvPr/>
            </p:nvGrpSpPr>
            <p:grpSpPr>
              <a:xfrm>
                <a:off x="13508" y="5243"/>
                <a:ext cx="11146" cy="11115"/>
                <a:chOff x="14656" y="5298"/>
                <a:chExt cx="11146" cy="11115"/>
              </a:xfrm>
            </p:grpSpPr>
            <p:sp>
              <p:nvSpPr>
                <p:cNvPr id="5" name="Freeform 5"/>
                <p:cNvSpPr/>
                <p:nvPr>
                  <p:custDataLst>
                    <p:tags r:id="rId15"/>
                  </p:custDataLst>
                </p:nvPr>
              </p:nvSpPr>
              <p:spPr bwMode="auto">
                <a:xfrm>
                  <a:off x="18708" y="14845"/>
                  <a:ext cx="979" cy="1541"/>
                </a:xfrm>
                <a:custGeom>
                  <a:avLst/>
                  <a:gdLst>
                    <a:gd name="T0" fmla="*/ 0 w 383"/>
                    <a:gd name="T1" fmla="*/ 152 h 603"/>
                    <a:gd name="T2" fmla="*/ 54 w 383"/>
                    <a:gd name="T3" fmla="*/ 0 h 603"/>
                    <a:gd name="T4" fmla="*/ 383 w 383"/>
                    <a:gd name="T5" fmla="*/ 410 h 603"/>
                    <a:gd name="T6" fmla="*/ 362 w 383"/>
                    <a:gd name="T7" fmla="*/ 603 h 603"/>
                    <a:gd name="T8" fmla="*/ 0 w 383"/>
                    <a:gd name="T9" fmla="*/ 152 h 603"/>
                  </a:gdLst>
                  <a:ahLst/>
                  <a:cxnLst>
                    <a:cxn ang="0">
                      <a:pos x="T0" y="T1"/>
                    </a:cxn>
                    <a:cxn ang="0">
                      <a:pos x="T2" y="T3"/>
                    </a:cxn>
                    <a:cxn ang="0">
                      <a:pos x="T4" y="T5"/>
                    </a:cxn>
                    <a:cxn ang="0">
                      <a:pos x="T6" y="T7"/>
                    </a:cxn>
                    <a:cxn ang="0">
                      <a:pos x="T8" y="T9"/>
                    </a:cxn>
                  </a:cxnLst>
                  <a:rect l="0" t="0" r="r" b="b"/>
                  <a:pathLst>
                    <a:path w="383" h="603">
                      <a:moveTo>
                        <a:pt x="0" y="152"/>
                      </a:moveTo>
                      <a:lnTo>
                        <a:pt x="54" y="0"/>
                      </a:lnTo>
                      <a:lnTo>
                        <a:pt x="383" y="410"/>
                      </a:lnTo>
                      <a:lnTo>
                        <a:pt x="362" y="603"/>
                      </a:lnTo>
                      <a:lnTo>
                        <a:pt x="0" y="152"/>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6" name="Freeform 6"/>
                <p:cNvSpPr/>
                <p:nvPr>
                  <p:custDataLst>
                    <p:tags r:id="rId16"/>
                  </p:custDataLst>
                </p:nvPr>
              </p:nvSpPr>
              <p:spPr bwMode="auto">
                <a:xfrm>
                  <a:off x="24222" y="11392"/>
                  <a:ext cx="1551" cy="979"/>
                </a:xfrm>
                <a:custGeom>
                  <a:avLst/>
                  <a:gdLst>
                    <a:gd name="T0" fmla="*/ 153 w 607"/>
                    <a:gd name="T1" fmla="*/ 383 h 383"/>
                    <a:gd name="T2" fmla="*/ 0 w 607"/>
                    <a:gd name="T3" fmla="*/ 331 h 383"/>
                    <a:gd name="T4" fmla="*/ 414 w 607"/>
                    <a:gd name="T5" fmla="*/ 0 h 383"/>
                    <a:gd name="T6" fmla="*/ 607 w 607"/>
                    <a:gd name="T7" fmla="*/ 21 h 383"/>
                    <a:gd name="T8" fmla="*/ 153 w 607"/>
                    <a:gd name="T9" fmla="*/ 383 h 383"/>
                  </a:gdLst>
                  <a:ahLst/>
                  <a:cxnLst>
                    <a:cxn ang="0">
                      <a:pos x="T0" y="T1"/>
                    </a:cxn>
                    <a:cxn ang="0">
                      <a:pos x="T2" y="T3"/>
                    </a:cxn>
                    <a:cxn ang="0">
                      <a:pos x="T4" y="T5"/>
                    </a:cxn>
                    <a:cxn ang="0">
                      <a:pos x="T6" y="T7"/>
                    </a:cxn>
                    <a:cxn ang="0">
                      <a:pos x="T8" y="T9"/>
                    </a:cxn>
                  </a:cxnLst>
                  <a:rect l="0" t="0" r="r" b="b"/>
                  <a:pathLst>
                    <a:path w="607" h="383">
                      <a:moveTo>
                        <a:pt x="153" y="383"/>
                      </a:moveTo>
                      <a:lnTo>
                        <a:pt x="0" y="331"/>
                      </a:lnTo>
                      <a:lnTo>
                        <a:pt x="414" y="0"/>
                      </a:lnTo>
                      <a:lnTo>
                        <a:pt x="607" y="21"/>
                      </a:lnTo>
                      <a:lnTo>
                        <a:pt x="153" y="383"/>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7" name="Freeform 7"/>
                <p:cNvSpPr/>
                <p:nvPr>
                  <p:custDataLst>
                    <p:tags r:id="rId17"/>
                  </p:custDataLst>
                </p:nvPr>
              </p:nvSpPr>
              <p:spPr bwMode="auto">
                <a:xfrm>
                  <a:off x="19411" y="11387"/>
                  <a:ext cx="6362" cy="5026"/>
                </a:xfrm>
                <a:custGeom>
                  <a:avLst/>
                  <a:gdLst>
                    <a:gd name="T0" fmla="*/ 815 w 1306"/>
                    <a:gd name="T1" fmla="*/ 0 h 1034"/>
                    <a:gd name="T2" fmla="*/ 1068 w 1306"/>
                    <a:gd name="T3" fmla="*/ 202 h 1034"/>
                    <a:gd name="T4" fmla="*/ 1306 w 1306"/>
                    <a:gd name="T5" fmla="*/ 12 h 1034"/>
                    <a:gd name="T6" fmla="*/ 195 w 1306"/>
                    <a:gd name="T7" fmla="*/ 1034 h 1034"/>
                    <a:gd name="T8" fmla="*/ 0 w 1306"/>
                    <a:gd name="T9" fmla="*/ 791 h 1034"/>
                    <a:gd name="T10" fmla="*/ 195 w 1306"/>
                    <a:gd name="T11" fmla="*/ 546 h 1034"/>
                    <a:gd name="T12" fmla="*/ 417 w 1306"/>
                    <a:gd name="T13" fmla="*/ 498 h 1034"/>
                    <a:gd name="T14" fmla="*/ 603 w 1306"/>
                    <a:gd name="T15" fmla="*/ 381 h 1034"/>
                    <a:gd name="T16" fmla="*/ 741 w 1306"/>
                    <a:gd name="T17" fmla="*/ 210 h 1034"/>
                    <a:gd name="T18" fmla="*/ 815 w 1306"/>
                    <a:gd name="T19"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6" h="1034">
                      <a:moveTo>
                        <a:pt x="815" y="0"/>
                      </a:moveTo>
                      <a:cubicBezTo>
                        <a:pt x="1068" y="202"/>
                        <a:pt x="1068" y="202"/>
                        <a:pt x="1068" y="202"/>
                      </a:cubicBezTo>
                      <a:cubicBezTo>
                        <a:pt x="1306" y="12"/>
                        <a:pt x="1306" y="12"/>
                        <a:pt x="1306" y="12"/>
                      </a:cubicBezTo>
                      <a:cubicBezTo>
                        <a:pt x="1247" y="575"/>
                        <a:pt x="777" y="1021"/>
                        <a:pt x="195" y="1034"/>
                      </a:cubicBezTo>
                      <a:cubicBezTo>
                        <a:pt x="0" y="791"/>
                        <a:pt x="0" y="791"/>
                        <a:pt x="0" y="791"/>
                      </a:cubicBezTo>
                      <a:cubicBezTo>
                        <a:pt x="195" y="546"/>
                        <a:pt x="195" y="546"/>
                        <a:pt x="195" y="546"/>
                      </a:cubicBezTo>
                      <a:cubicBezTo>
                        <a:pt x="273" y="543"/>
                        <a:pt x="348" y="526"/>
                        <a:pt x="417" y="498"/>
                      </a:cubicBezTo>
                      <a:cubicBezTo>
                        <a:pt x="486" y="469"/>
                        <a:pt x="548" y="430"/>
                        <a:pt x="603" y="381"/>
                      </a:cubicBezTo>
                      <a:cubicBezTo>
                        <a:pt x="658" y="332"/>
                        <a:pt x="705" y="275"/>
                        <a:pt x="741" y="210"/>
                      </a:cubicBezTo>
                      <a:cubicBezTo>
                        <a:pt x="777" y="146"/>
                        <a:pt x="802" y="75"/>
                        <a:pt x="815" y="0"/>
                      </a:cubicBezTo>
                      <a:close/>
                    </a:path>
                  </a:pathLst>
                </a:custGeom>
                <a:gradFill>
                  <a:gsLst>
                    <a:gs pos="0">
                      <a:srgbClr val="7B32B2"/>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8" name="Freeform 8"/>
                <p:cNvSpPr/>
                <p:nvPr>
                  <p:custDataLst>
                    <p:tags r:id="rId18"/>
                  </p:custDataLst>
                </p:nvPr>
              </p:nvSpPr>
              <p:spPr bwMode="auto">
                <a:xfrm>
                  <a:off x="19411" y="11338"/>
                  <a:ext cx="3971" cy="3895"/>
                </a:xfrm>
                <a:custGeom>
                  <a:avLst/>
                  <a:gdLst>
                    <a:gd name="T0" fmla="*/ 758 w 815"/>
                    <a:gd name="T1" fmla="*/ 0 h 801"/>
                    <a:gd name="T2" fmla="*/ 193 w 815"/>
                    <a:gd name="T3" fmla="*/ 498 h 801"/>
                    <a:gd name="T4" fmla="*/ 193 w 815"/>
                    <a:gd name="T5" fmla="*/ 498 h 801"/>
                    <a:gd name="T6" fmla="*/ 15 w 815"/>
                    <a:gd name="T7" fmla="*/ 721 h 801"/>
                    <a:gd name="T8" fmla="*/ 0 w 815"/>
                    <a:gd name="T9" fmla="*/ 801 h 801"/>
                    <a:gd name="T10" fmla="*/ 195 w 815"/>
                    <a:gd name="T11" fmla="*/ 556 h 801"/>
                    <a:gd name="T12" fmla="*/ 417 w 815"/>
                    <a:gd name="T13" fmla="*/ 508 h 801"/>
                    <a:gd name="T14" fmla="*/ 603 w 815"/>
                    <a:gd name="T15" fmla="*/ 391 h 801"/>
                    <a:gd name="T16" fmla="*/ 741 w 815"/>
                    <a:gd name="T17" fmla="*/ 220 h 801"/>
                    <a:gd name="T18" fmla="*/ 815 w 815"/>
                    <a:gd name="T19" fmla="*/ 10 h 801"/>
                    <a:gd name="T20" fmla="*/ 758 w 815"/>
                    <a:gd name="T21"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5" h="801">
                      <a:moveTo>
                        <a:pt x="758" y="0"/>
                      </a:moveTo>
                      <a:cubicBezTo>
                        <a:pt x="711" y="275"/>
                        <a:pt x="477" y="486"/>
                        <a:pt x="193" y="498"/>
                      </a:cubicBezTo>
                      <a:cubicBezTo>
                        <a:pt x="193" y="498"/>
                        <a:pt x="193" y="498"/>
                        <a:pt x="193" y="498"/>
                      </a:cubicBezTo>
                      <a:cubicBezTo>
                        <a:pt x="15" y="721"/>
                        <a:pt x="15" y="721"/>
                        <a:pt x="15" y="721"/>
                      </a:cubicBezTo>
                      <a:cubicBezTo>
                        <a:pt x="0" y="801"/>
                        <a:pt x="0" y="801"/>
                        <a:pt x="0" y="801"/>
                      </a:cubicBezTo>
                      <a:cubicBezTo>
                        <a:pt x="195" y="556"/>
                        <a:pt x="195" y="556"/>
                        <a:pt x="195" y="556"/>
                      </a:cubicBezTo>
                      <a:cubicBezTo>
                        <a:pt x="273" y="553"/>
                        <a:pt x="348" y="536"/>
                        <a:pt x="417" y="508"/>
                      </a:cubicBezTo>
                      <a:cubicBezTo>
                        <a:pt x="486" y="479"/>
                        <a:pt x="548" y="440"/>
                        <a:pt x="603" y="391"/>
                      </a:cubicBezTo>
                      <a:cubicBezTo>
                        <a:pt x="658" y="342"/>
                        <a:pt x="705" y="285"/>
                        <a:pt x="741" y="220"/>
                      </a:cubicBezTo>
                      <a:cubicBezTo>
                        <a:pt x="777" y="156"/>
                        <a:pt x="802" y="85"/>
                        <a:pt x="815" y="10"/>
                      </a:cubicBezTo>
                      <a:lnTo>
                        <a:pt x="758" y="0"/>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3" name="Freeform 9"/>
                <p:cNvSpPr/>
                <p:nvPr>
                  <p:custDataLst>
                    <p:tags r:id="rId19"/>
                  </p:custDataLst>
                </p:nvPr>
              </p:nvSpPr>
              <p:spPr bwMode="auto">
                <a:xfrm>
                  <a:off x="15843" y="10038"/>
                  <a:ext cx="3896" cy="3966"/>
                </a:xfrm>
                <a:custGeom>
                  <a:avLst/>
                  <a:gdLst>
                    <a:gd name="T0" fmla="*/ 303 w 800"/>
                    <a:gd name="T1" fmla="*/ 194 h 816"/>
                    <a:gd name="T2" fmla="*/ 80 w 800"/>
                    <a:gd name="T3" fmla="*/ 15 h 816"/>
                    <a:gd name="T4" fmla="*/ 0 w 800"/>
                    <a:gd name="T5" fmla="*/ 0 h 816"/>
                    <a:gd name="T6" fmla="*/ 245 w 800"/>
                    <a:gd name="T7" fmla="*/ 196 h 816"/>
                    <a:gd name="T8" fmla="*/ 293 w 800"/>
                    <a:gd name="T9" fmla="*/ 417 h 816"/>
                    <a:gd name="T10" fmla="*/ 410 w 800"/>
                    <a:gd name="T11" fmla="*/ 604 h 816"/>
                    <a:gd name="T12" fmla="*/ 580 w 800"/>
                    <a:gd name="T13" fmla="*/ 741 h 816"/>
                    <a:gd name="T14" fmla="*/ 791 w 800"/>
                    <a:gd name="T15" fmla="*/ 816 h 816"/>
                    <a:gd name="T16" fmla="*/ 800 w 800"/>
                    <a:gd name="T17" fmla="*/ 758 h 816"/>
                    <a:gd name="T18" fmla="*/ 303 w 800"/>
                    <a:gd name="T19" fmla="*/ 194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816">
                      <a:moveTo>
                        <a:pt x="303" y="194"/>
                      </a:moveTo>
                      <a:cubicBezTo>
                        <a:pt x="80" y="15"/>
                        <a:pt x="80" y="15"/>
                        <a:pt x="80" y="15"/>
                      </a:cubicBezTo>
                      <a:cubicBezTo>
                        <a:pt x="0" y="0"/>
                        <a:pt x="0" y="0"/>
                        <a:pt x="0" y="0"/>
                      </a:cubicBezTo>
                      <a:cubicBezTo>
                        <a:pt x="245" y="196"/>
                        <a:pt x="245" y="196"/>
                        <a:pt x="245" y="196"/>
                      </a:cubicBezTo>
                      <a:cubicBezTo>
                        <a:pt x="248" y="274"/>
                        <a:pt x="265" y="349"/>
                        <a:pt x="293" y="417"/>
                      </a:cubicBezTo>
                      <a:cubicBezTo>
                        <a:pt x="321" y="486"/>
                        <a:pt x="361" y="549"/>
                        <a:pt x="410" y="604"/>
                      </a:cubicBezTo>
                      <a:cubicBezTo>
                        <a:pt x="458" y="659"/>
                        <a:pt x="516" y="705"/>
                        <a:pt x="580" y="741"/>
                      </a:cubicBezTo>
                      <a:cubicBezTo>
                        <a:pt x="644" y="777"/>
                        <a:pt x="715" y="803"/>
                        <a:pt x="791" y="816"/>
                      </a:cubicBezTo>
                      <a:cubicBezTo>
                        <a:pt x="800" y="758"/>
                        <a:pt x="800" y="758"/>
                        <a:pt x="800" y="758"/>
                      </a:cubicBezTo>
                      <a:cubicBezTo>
                        <a:pt x="525" y="712"/>
                        <a:pt x="314" y="478"/>
                        <a:pt x="303" y="194"/>
                      </a:cubicBez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0" name="Freeform 10"/>
                <p:cNvSpPr/>
                <p:nvPr>
                  <p:custDataLst>
                    <p:tags r:id="rId20"/>
                  </p:custDataLst>
                </p:nvPr>
              </p:nvSpPr>
              <p:spPr bwMode="auto">
                <a:xfrm>
                  <a:off x="14656" y="10038"/>
                  <a:ext cx="5041" cy="6347"/>
                </a:xfrm>
                <a:custGeom>
                  <a:avLst/>
                  <a:gdLst>
                    <a:gd name="T0" fmla="*/ 244 w 1035"/>
                    <a:gd name="T1" fmla="*/ 0 h 1306"/>
                    <a:gd name="T2" fmla="*/ 489 w 1035"/>
                    <a:gd name="T3" fmla="*/ 196 h 1306"/>
                    <a:gd name="T4" fmla="*/ 537 w 1035"/>
                    <a:gd name="T5" fmla="*/ 417 h 1306"/>
                    <a:gd name="T6" fmla="*/ 654 w 1035"/>
                    <a:gd name="T7" fmla="*/ 604 h 1306"/>
                    <a:gd name="T8" fmla="*/ 824 w 1035"/>
                    <a:gd name="T9" fmla="*/ 741 h 1306"/>
                    <a:gd name="T10" fmla="*/ 1035 w 1035"/>
                    <a:gd name="T11" fmla="*/ 816 h 1306"/>
                    <a:gd name="T12" fmla="*/ 832 w 1035"/>
                    <a:gd name="T13" fmla="*/ 1069 h 1306"/>
                    <a:gd name="T14" fmla="*/ 1022 w 1035"/>
                    <a:gd name="T15" fmla="*/ 1306 h 1306"/>
                    <a:gd name="T16" fmla="*/ 0 w 1035"/>
                    <a:gd name="T17" fmla="*/ 195 h 1306"/>
                    <a:gd name="T18" fmla="*/ 244 w 1035"/>
                    <a:gd name="T1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5" h="1306">
                      <a:moveTo>
                        <a:pt x="244" y="0"/>
                      </a:moveTo>
                      <a:cubicBezTo>
                        <a:pt x="489" y="196"/>
                        <a:pt x="489" y="196"/>
                        <a:pt x="489" y="196"/>
                      </a:cubicBezTo>
                      <a:cubicBezTo>
                        <a:pt x="492" y="274"/>
                        <a:pt x="509" y="349"/>
                        <a:pt x="537" y="417"/>
                      </a:cubicBezTo>
                      <a:cubicBezTo>
                        <a:pt x="565" y="486"/>
                        <a:pt x="605" y="549"/>
                        <a:pt x="654" y="604"/>
                      </a:cubicBezTo>
                      <a:cubicBezTo>
                        <a:pt x="702" y="659"/>
                        <a:pt x="760" y="705"/>
                        <a:pt x="824" y="741"/>
                      </a:cubicBezTo>
                      <a:cubicBezTo>
                        <a:pt x="888" y="777"/>
                        <a:pt x="959" y="803"/>
                        <a:pt x="1035" y="816"/>
                      </a:cubicBezTo>
                      <a:cubicBezTo>
                        <a:pt x="832" y="1069"/>
                        <a:pt x="832" y="1069"/>
                        <a:pt x="832" y="1069"/>
                      </a:cubicBezTo>
                      <a:cubicBezTo>
                        <a:pt x="1022" y="1306"/>
                        <a:pt x="1022" y="1306"/>
                        <a:pt x="1022" y="1306"/>
                      </a:cubicBezTo>
                      <a:cubicBezTo>
                        <a:pt x="456" y="1247"/>
                        <a:pt x="13" y="774"/>
                        <a:pt x="0" y="195"/>
                      </a:cubicBezTo>
                      <a:lnTo>
                        <a:pt x="244" y="0"/>
                      </a:lnTo>
                      <a:close/>
                    </a:path>
                  </a:pathLst>
                </a:custGeom>
                <a:gradFill>
                  <a:gsLst>
                    <a:gs pos="0">
                      <a:srgbClr val="7B32B2"/>
                    </a:gs>
                    <a:gs pos="100000">
                      <a:srgbClr val="401A5D"/>
                    </a:gs>
                  </a:gsLst>
                  <a:lin ang="5400000" scaled="0"/>
                </a:gra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1" name="Freeform 11"/>
                <p:cNvSpPr/>
                <p:nvPr>
                  <p:custDataLst>
                    <p:tags r:id="rId21"/>
                  </p:custDataLst>
                </p:nvPr>
              </p:nvSpPr>
              <p:spPr bwMode="auto">
                <a:xfrm>
                  <a:off x="14683" y="9343"/>
                  <a:ext cx="1551" cy="975"/>
                </a:xfrm>
                <a:custGeom>
                  <a:avLst/>
                  <a:gdLst>
                    <a:gd name="T0" fmla="*/ 454 w 607"/>
                    <a:gd name="T1" fmla="*/ 0 h 382"/>
                    <a:gd name="T2" fmla="*/ 607 w 607"/>
                    <a:gd name="T3" fmla="*/ 53 h 382"/>
                    <a:gd name="T4" fmla="*/ 193 w 607"/>
                    <a:gd name="T5" fmla="*/ 382 h 382"/>
                    <a:gd name="T6" fmla="*/ 0 w 607"/>
                    <a:gd name="T7" fmla="*/ 361 h 382"/>
                    <a:gd name="T8" fmla="*/ 454 w 607"/>
                    <a:gd name="T9" fmla="*/ 0 h 382"/>
                  </a:gdLst>
                  <a:ahLst/>
                  <a:cxnLst>
                    <a:cxn ang="0">
                      <a:pos x="T0" y="T1"/>
                    </a:cxn>
                    <a:cxn ang="0">
                      <a:pos x="T2" y="T3"/>
                    </a:cxn>
                    <a:cxn ang="0">
                      <a:pos x="T4" y="T5"/>
                    </a:cxn>
                    <a:cxn ang="0">
                      <a:pos x="T6" y="T7"/>
                    </a:cxn>
                    <a:cxn ang="0">
                      <a:pos x="T8" y="T9"/>
                    </a:cxn>
                  </a:cxnLst>
                  <a:rect l="0" t="0" r="r" b="b"/>
                  <a:pathLst>
                    <a:path w="607" h="382">
                      <a:moveTo>
                        <a:pt x="454" y="0"/>
                      </a:moveTo>
                      <a:lnTo>
                        <a:pt x="607" y="53"/>
                      </a:lnTo>
                      <a:lnTo>
                        <a:pt x="193" y="382"/>
                      </a:lnTo>
                      <a:lnTo>
                        <a:pt x="0" y="361"/>
                      </a:lnTo>
                      <a:lnTo>
                        <a:pt x="454" y="0"/>
                      </a:lnTo>
                      <a:close/>
                    </a:path>
                  </a:pathLst>
                </a:custGeom>
                <a:solidFill>
                  <a:srgbClr val="63398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2" name="Freeform 12"/>
                <p:cNvSpPr/>
                <p:nvPr>
                  <p:custDataLst>
                    <p:tags r:id="rId22"/>
                  </p:custDataLst>
                </p:nvPr>
              </p:nvSpPr>
              <p:spPr bwMode="auto">
                <a:xfrm>
                  <a:off x="20717" y="7713"/>
                  <a:ext cx="3896" cy="3962"/>
                </a:xfrm>
                <a:custGeom>
                  <a:avLst/>
                  <a:gdLst>
                    <a:gd name="T0" fmla="*/ 555 w 800"/>
                    <a:gd name="T1" fmla="*/ 619 h 815"/>
                    <a:gd name="T2" fmla="*/ 507 w 800"/>
                    <a:gd name="T3" fmla="*/ 398 h 815"/>
                    <a:gd name="T4" fmla="*/ 390 w 800"/>
                    <a:gd name="T5" fmla="*/ 211 h 815"/>
                    <a:gd name="T6" fmla="*/ 220 w 800"/>
                    <a:gd name="T7" fmla="*/ 74 h 815"/>
                    <a:gd name="T8" fmla="*/ 9 w 800"/>
                    <a:gd name="T9" fmla="*/ 0 h 815"/>
                    <a:gd name="T10" fmla="*/ 0 w 800"/>
                    <a:gd name="T11" fmla="*/ 57 h 815"/>
                    <a:gd name="T12" fmla="*/ 497 w 800"/>
                    <a:gd name="T13" fmla="*/ 622 h 815"/>
                    <a:gd name="T14" fmla="*/ 720 w 800"/>
                    <a:gd name="T15" fmla="*/ 800 h 815"/>
                    <a:gd name="T16" fmla="*/ 800 w 800"/>
                    <a:gd name="T17" fmla="*/ 815 h 815"/>
                    <a:gd name="T18" fmla="*/ 555 w 800"/>
                    <a:gd name="T19" fmla="*/ 61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815">
                      <a:moveTo>
                        <a:pt x="555" y="619"/>
                      </a:moveTo>
                      <a:cubicBezTo>
                        <a:pt x="552" y="541"/>
                        <a:pt x="535" y="467"/>
                        <a:pt x="507" y="398"/>
                      </a:cubicBezTo>
                      <a:cubicBezTo>
                        <a:pt x="479" y="329"/>
                        <a:pt x="439" y="266"/>
                        <a:pt x="390" y="211"/>
                      </a:cubicBezTo>
                      <a:cubicBezTo>
                        <a:pt x="342" y="157"/>
                        <a:pt x="284" y="110"/>
                        <a:pt x="220" y="74"/>
                      </a:cubicBezTo>
                      <a:cubicBezTo>
                        <a:pt x="156" y="38"/>
                        <a:pt x="85" y="12"/>
                        <a:pt x="9" y="0"/>
                      </a:cubicBezTo>
                      <a:cubicBezTo>
                        <a:pt x="0" y="57"/>
                        <a:pt x="0" y="57"/>
                        <a:pt x="0" y="57"/>
                      </a:cubicBezTo>
                      <a:cubicBezTo>
                        <a:pt x="275" y="103"/>
                        <a:pt x="486" y="338"/>
                        <a:pt x="497" y="622"/>
                      </a:cubicBezTo>
                      <a:cubicBezTo>
                        <a:pt x="720" y="800"/>
                        <a:pt x="720" y="800"/>
                        <a:pt x="720" y="800"/>
                      </a:cubicBezTo>
                      <a:cubicBezTo>
                        <a:pt x="800" y="815"/>
                        <a:pt x="800" y="815"/>
                        <a:pt x="800" y="815"/>
                      </a:cubicBezTo>
                      <a:lnTo>
                        <a:pt x="555" y="619"/>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3" name="Freeform 13"/>
                <p:cNvSpPr/>
                <p:nvPr>
                  <p:custDataLst>
                    <p:tags r:id="rId23"/>
                  </p:custDataLst>
                </p:nvPr>
              </p:nvSpPr>
              <p:spPr bwMode="auto">
                <a:xfrm>
                  <a:off x="17078" y="6483"/>
                  <a:ext cx="3968" cy="3890"/>
                </a:xfrm>
                <a:custGeom>
                  <a:avLst/>
                  <a:gdLst>
                    <a:gd name="T0" fmla="*/ 620 w 815"/>
                    <a:gd name="T1" fmla="*/ 244 h 800"/>
                    <a:gd name="T2" fmla="*/ 398 w 815"/>
                    <a:gd name="T3" fmla="*/ 293 h 800"/>
                    <a:gd name="T4" fmla="*/ 212 w 815"/>
                    <a:gd name="T5" fmla="*/ 409 h 800"/>
                    <a:gd name="T6" fmla="*/ 74 w 815"/>
                    <a:gd name="T7" fmla="*/ 580 h 800"/>
                    <a:gd name="T8" fmla="*/ 0 w 815"/>
                    <a:gd name="T9" fmla="*/ 790 h 800"/>
                    <a:gd name="T10" fmla="*/ 57 w 815"/>
                    <a:gd name="T11" fmla="*/ 800 h 800"/>
                    <a:gd name="T12" fmla="*/ 622 w 815"/>
                    <a:gd name="T13" fmla="*/ 302 h 800"/>
                    <a:gd name="T14" fmla="*/ 800 w 815"/>
                    <a:gd name="T15" fmla="*/ 79 h 800"/>
                    <a:gd name="T16" fmla="*/ 815 w 815"/>
                    <a:gd name="T17" fmla="*/ 0 h 800"/>
                    <a:gd name="T18" fmla="*/ 620 w 815"/>
                    <a:gd name="T19" fmla="*/ 24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5" h="800">
                      <a:moveTo>
                        <a:pt x="620" y="244"/>
                      </a:moveTo>
                      <a:cubicBezTo>
                        <a:pt x="542" y="247"/>
                        <a:pt x="467" y="264"/>
                        <a:pt x="398" y="293"/>
                      </a:cubicBezTo>
                      <a:cubicBezTo>
                        <a:pt x="329" y="321"/>
                        <a:pt x="267" y="361"/>
                        <a:pt x="212" y="409"/>
                      </a:cubicBezTo>
                      <a:cubicBezTo>
                        <a:pt x="157" y="458"/>
                        <a:pt x="110" y="515"/>
                        <a:pt x="74" y="580"/>
                      </a:cubicBezTo>
                      <a:cubicBezTo>
                        <a:pt x="38" y="644"/>
                        <a:pt x="13" y="715"/>
                        <a:pt x="0" y="790"/>
                      </a:cubicBezTo>
                      <a:cubicBezTo>
                        <a:pt x="57" y="800"/>
                        <a:pt x="57" y="800"/>
                        <a:pt x="57" y="800"/>
                      </a:cubicBezTo>
                      <a:cubicBezTo>
                        <a:pt x="104" y="525"/>
                        <a:pt x="338" y="314"/>
                        <a:pt x="622" y="302"/>
                      </a:cubicBezTo>
                      <a:cubicBezTo>
                        <a:pt x="800" y="79"/>
                        <a:pt x="800" y="79"/>
                        <a:pt x="800" y="79"/>
                      </a:cubicBezTo>
                      <a:cubicBezTo>
                        <a:pt x="815" y="0"/>
                        <a:pt x="815" y="0"/>
                        <a:pt x="815" y="0"/>
                      </a:cubicBezTo>
                      <a:lnTo>
                        <a:pt x="620" y="244"/>
                      </a:lnTo>
                      <a:close/>
                    </a:path>
                  </a:pathLst>
                </a:custGeom>
                <a:gradFill>
                  <a:gsLst>
                    <a:gs pos="0">
                      <a:srgbClr val="7B32B2"/>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4" name="Freeform 14"/>
                <p:cNvSpPr/>
                <p:nvPr>
                  <p:custDataLst>
                    <p:tags r:id="rId24"/>
                  </p:custDataLst>
                </p:nvPr>
              </p:nvSpPr>
              <p:spPr bwMode="auto">
                <a:xfrm>
                  <a:off x="20771" y="5327"/>
                  <a:ext cx="979" cy="1541"/>
                </a:xfrm>
                <a:custGeom>
                  <a:avLst/>
                  <a:gdLst>
                    <a:gd name="T0" fmla="*/ 383 w 383"/>
                    <a:gd name="T1" fmla="*/ 453 h 603"/>
                    <a:gd name="T2" fmla="*/ 329 w 383"/>
                    <a:gd name="T3" fmla="*/ 603 h 603"/>
                    <a:gd name="T4" fmla="*/ 0 w 383"/>
                    <a:gd name="T5" fmla="*/ 193 h 603"/>
                    <a:gd name="T6" fmla="*/ 21 w 383"/>
                    <a:gd name="T7" fmla="*/ 0 h 603"/>
                    <a:gd name="T8" fmla="*/ 383 w 383"/>
                    <a:gd name="T9" fmla="*/ 453 h 603"/>
                  </a:gdLst>
                  <a:ahLst/>
                  <a:cxnLst>
                    <a:cxn ang="0">
                      <a:pos x="T0" y="T1"/>
                    </a:cxn>
                    <a:cxn ang="0">
                      <a:pos x="T2" y="T3"/>
                    </a:cxn>
                    <a:cxn ang="0">
                      <a:pos x="T4" y="T5"/>
                    </a:cxn>
                    <a:cxn ang="0">
                      <a:pos x="T6" y="T7"/>
                    </a:cxn>
                    <a:cxn ang="0">
                      <a:pos x="T8" y="T9"/>
                    </a:cxn>
                  </a:cxnLst>
                  <a:rect l="0" t="0" r="r" b="b"/>
                  <a:pathLst>
                    <a:path w="383" h="603">
                      <a:moveTo>
                        <a:pt x="383" y="453"/>
                      </a:moveTo>
                      <a:lnTo>
                        <a:pt x="329" y="603"/>
                      </a:lnTo>
                      <a:lnTo>
                        <a:pt x="0" y="193"/>
                      </a:lnTo>
                      <a:lnTo>
                        <a:pt x="21" y="0"/>
                      </a:lnTo>
                      <a:lnTo>
                        <a:pt x="383" y="453"/>
                      </a:lnTo>
                      <a:close/>
                    </a:path>
                  </a:pathLst>
                </a:custGeom>
                <a:solidFill>
                  <a:srgbClr val="7030A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5" name="Freeform 15"/>
                <p:cNvSpPr/>
                <p:nvPr>
                  <p:custDataLst>
                    <p:tags r:id="rId25"/>
                  </p:custDataLst>
                </p:nvPr>
              </p:nvSpPr>
              <p:spPr bwMode="auto">
                <a:xfrm>
                  <a:off x="20761" y="5327"/>
                  <a:ext cx="5041" cy="6350"/>
                </a:xfrm>
                <a:custGeom>
                  <a:avLst/>
                  <a:gdLst>
                    <a:gd name="T0" fmla="*/ 13 w 1035"/>
                    <a:gd name="T1" fmla="*/ 0 h 1306"/>
                    <a:gd name="T2" fmla="*/ 550 w 1035"/>
                    <a:gd name="T3" fmla="*/ 202 h 1306"/>
                    <a:gd name="T4" fmla="*/ 1035 w 1035"/>
                    <a:gd name="T5" fmla="*/ 1111 h 1306"/>
                    <a:gd name="T6" fmla="*/ 791 w 1035"/>
                    <a:gd name="T7" fmla="*/ 1306 h 1306"/>
                    <a:gd name="T8" fmla="*/ 546 w 1035"/>
                    <a:gd name="T9" fmla="*/ 1110 h 1306"/>
                    <a:gd name="T10" fmla="*/ 498 w 1035"/>
                    <a:gd name="T11" fmla="*/ 889 h 1306"/>
                    <a:gd name="T12" fmla="*/ 381 w 1035"/>
                    <a:gd name="T13" fmla="*/ 702 h 1306"/>
                    <a:gd name="T14" fmla="*/ 211 w 1035"/>
                    <a:gd name="T15" fmla="*/ 565 h 1306"/>
                    <a:gd name="T16" fmla="*/ 0 w 1035"/>
                    <a:gd name="T17" fmla="*/ 491 h 1306"/>
                    <a:gd name="T18" fmla="*/ 203 w 1035"/>
                    <a:gd name="T19" fmla="*/ 238 h 1306"/>
                    <a:gd name="T20" fmla="*/ 13 w 1035"/>
                    <a:gd name="T21"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5" h="1306">
                      <a:moveTo>
                        <a:pt x="13" y="0"/>
                      </a:moveTo>
                      <a:cubicBezTo>
                        <a:pt x="207" y="20"/>
                        <a:pt x="391" y="90"/>
                        <a:pt x="550" y="202"/>
                      </a:cubicBezTo>
                      <a:cubicBezTo>
                        <a:pt x="841" y="408"/>
                        <a:pt x="1026" y="739"/>
                        <a:pt x="1035" y="1111"/>
                      </a:cubicBezTo>
                      <a:cubicBezTo>
                        <a:pt x="791" y="1306"/>
                        <a:pt x="791" y="1306"/>
                        <a:pt x="791" y="1306"/>
                      </a:cubicBezTo>
                      <a:cubicBezTo>
                        <a:pt x="546" y="1110"/>
                        <a:pt x="546" y="1110"/>
                        <a:pt x="546" y="1110"/>
                      </a:cubicBezTo>
                      <a:cubicBezTo>
                        <a:pt x="543" y="1032"/>
                        <a:pt x="526" y="958"/>
                        <a:pt x="498" y="889"/>
                      </a:cubicBezTo>
                      <a:cubicBezTo>
                        <a:pt x="470" y="820"/>
                        <a:pt x="430" y="757"/>
                        <a:pt x="381" y="702"/>
                      </a:cubicBezTo>
                      <a:cubicBezTo>
                        <a:pt x="333" y="648"/>
                        <a:pt x="275" y="601"/>
                        <a:pt x="211" y="565"/>
                      </a:cubicBezTo>
                      <a:cubicBezTo>
                        <a:pt x="147" y="529"/>
                        <a:pt x="76" y="503"/>
                        <a:pt x="0" y="491"/>
                      </a:cubicBezTo>
                      <a:cubicBezTo>
                        <a:pt x="203" y="238"/>
                        <a:pt x="203" y="238"/>
                        <a:pt x="203" y="238"/>
                      </a:cubicBezTo>
                      <a:lnTo>
                        <a:pt x="13" y="0"/>
                      </a:lnTo>
                      <a:close/>
                    </a:path>
                  </a:pathLst>
                </a:custGeom>
                <a:gradFill>
                  <a:gsLst>
                    <a:gs pos="0">
                      <a:srgbClr val="7B32B2"/>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6" name="Freeform 16"/>
                <p:cNvSpPr/>
                <p:nvPr>
                  <p:custDataLst>
                    <p:tags r:id="rId26"/>
                  </p:custDataLst>
                </p:nvPr>
              </p:nvSpPr>
              <p:spPr bwMode="auto">
                <a:xfrm>
                  <a:off x="14683" y="5298"/>
                  <a:ext cx="6362" cy="5026"/>
                </a:xfrm>
                <a:custGeom>
                  <a:avLst/>
                  <a:gdLst>
                    <a:gd name="T0" fmla="*/ 1111 w 1306"/>
                    <a:gd name="T1" fmla="*/ 0 h 1034"/>
                    <a:gd name="T2" fmla="*/ 1306 w 1306"/>
                    <a:gd name="T3" fmla="*/ 244 h 1034"/>
                    <a:gd name="T4" fmla="*/ 1111 w 1306"/>
                    <a:gd name="T5" fmla="*/ 488 h 1034"/>
                    <a:gd name="T6" fmla="*/ 889 w 1306"/>
                    <a:gd name="T7" fmla="*/ 537 h 1034"/>
                    <a:gd name="T8" fmla="*/ 703 w 1306"/>
                    <a:gd name="T9" fmla="*/ 653 h 1034"/>
                    <a:gd name="T10" fmla="*/ 565 w 1306"/>
                    <a:gd name="T11" fmla="*/ 824 h 1034"/>
                    <a:gd name="T12" fmla="*/ 491 w 1306"/>
                    <a:gd name="T13" fmla="*/ 1034 h 1034"/>
                    <a:gd name="T14" fmla="*/ 238 w 1306"/>
                    <a:gd name="T15" fmla="*/ 832 h 1034"/>
                    <a:gd name="T16" fmla="*/ 0 w 1306"/>
                    <a:gd name="T17" fmla="*/ 1022 h 1034"/>
                    <a:gd name="T18" fmla="*/ 1111 w 1306"/>
                    <a:gd name="T19"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6" h="1034">
                      <a:moveTo>
                        <a:pt x="1111" y="0"/>
                      </a:moveTo>
                      <a:cubicBezTo>
                        <a:pt x="1306" y="244"/>
                        <a:pt x="1306" y="244"/>
                        <a:pt x="1306" y="244"/>
                      </a:cubicBezTo>
                      <a:cubicBezTo>
                        <a:pt x="1111" y="488"/>
                        <a:pt x="1111" y="488"/>
                        <a:pt x="1111" y="488"/>
                      </a:cubicBezTo>
                      <a:cubicBezTo>
                        <a:pt x="1033" y="491"/>
                        <a:pt x="958" y="508"/>
                        <a:pt x="889" y="537"/>
                      </a:cubicBezTo>
                      <a:cubicBezTo>
                        <a:pt x="820" y="565"/>
                        <a:pt x="758" y="605"/>
                        <a:pt x="703" y="653"/>
                      </a:cubicBezTo>
                      <a:cubicBezTo>
                        <a:pt x="648" y="702"/>
                        <a:pt x="601" y="759"/>
                        <a:pt x="565" y="824"/>
                      </a:cubicBezTo>
                      <a:cubicBezTo>
                        <a:pt x="529" y="888"/>
                        <a:pt x="504" y="959"/>
                        <a:pt x="491" y="1034"/>
                      </a:cubicBezTo>
                      <a:cubicBezTo>
                        <a:pt x="238" y="832"/>
                        <a:pt x="238" y="832"/>
                        <a:pt x="238" y="832"/>
                      </a:cubicBezTo>
                      <a:cubicBezTo>
                        <a:pt x="0" y="1022"/>
                        <a:pt x="0" y="1022"/>
                        <a:pt x="0" y="1022"/>
                      </a:cubicBezTo>
                      <a:cubicBezTo>
                        <a:pt x="59" y="460"/>
                        <a:pt x="529" y="13"/>
                        <a:pt x="1111" y="0"/>
                      </a:cubicBezTo>
                      <a:close/>
                    </a:path>
                  </a:pathLst>
                </a:custGeom>
                <a:gradFill>
                  <a:gsLst>
                    <a:gs pos="0">
                      <a:srgbClr val="7030A0"/>
                    </a:gs>
                    <a:gs pos="100000">
                      <a:srgbClr val="401A5D"/>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7" name="Freeform 17"/>
                <p:cNvSpPr/>
                <p:nvPr>
                  <p:custDataLst>
                    <p:tags r:id="rId27"/>
                  </p:custDataLst>
                </p:nvPr>
              </p:nvSpPr>
              <p:spPr bwMode="auto">
                <a:xfrm>
                  <a:off x="21042" y="5537"/>
                  <a:ext cx="4111" cy="3063"/>
                </a:xfrm>
                <a:custGeom>
                  <a:avLst/>
                  <a:gdLst>
                    <a:gd name="T0" fmla="*/ 311 w 844"/>
                    <a:gd name="T1" fmla="*/ 600 h 630"/>
                    <a:gd name="T2" fmla="*/ 495 w 844"/>
                    <a:gd name="T3" fmla="*/ 589 h 630"/>
                    <a:gd name="T4" fmla="*/ 844 w 844"/>
                    <a:gd name="T5" fmla="*/ 630 h 630"/>
                    <a:gd name="T6" fmla="*/ 30 w 844"/>
                    <a:gd name="T7" fmla="*/ 0 h 630"/>
                    <a:gd name="T8" fmla="*/ 186 w 844"/>
                    <a:gd name="T9" fmla="*/ 195 h 630"/>
                    <a:gd name="T10" fmla="*/ 0 w 844"/>
                    <a:gd name="T11" fmla="*/ 427 h 630"/>
                    <a:gd name="T12" fmla="*/ 311 w 844"/>
                    <a:gd name="T13" fmla="*/ 600 h 630"/>
                  </a:gdLst>
                  <a:ahLst/>
                  <a:cxnLst>
                    <a:cxn ang="0">
                      <a:pos x="T0" y="T1"/>
                    </a:cxn>
                    <a:cxn ang="0">
                      <a:pos x="T2" y="T3"/>
                    </a:cxn>
                    <a:cxn ang="0">
                      <a:pos x="T4" y="T5"/>
                    </a:cxn>
                    <a:cxn ang="0">
                      <a:pos x="T6" y="T7"/>
                    </a:cxn>
                    <a:cxn ang="0">
                      <a:pos x="T8" y="T9"/>
                    </a:cxn>
                    <a:cxn ang="0">
                      <a:pos x="T10" y="T11"/>
                    </a:cxn>
                    <a:cxn ang="0">
                      <a:pos x="T12" y="T13"/>
                    </a:cxn>
                  </a:cxnLst>
                  <a:rect l="0" t="0" r="r" b="b"/>
                  <a:pathLst>
                    <a:path w="844" h="630">
                      <a:moveTo>
                        <a:pt x="311" y="600"/>
                      </a:moveTo>
                      <a:cubicBezTo>
                        <a:pt x="371" y="593"/>
                        <a:pt x="432" y="589"/>
                        <a:pt x="495" y="589"/>
                      </a:cubicBezTo>
                      <a:cubicBezTo>
                        <a:pt x="615" y="589"/>
                        <a:pt x="732" y="603"/>
                        <a:pt x="844" y="630"/>
                      </a:cubicBezTo>
                      <a:cubicBezTo>
                        <a:pt x="694" y="304"/>
                        <a:pt x="391" y="65"/>
                        <a:pt x="30" y="0"/>
                      </a:cubicBezTo>
                      <a:cubicBezTo>
                        <a:pt x="186" y="195"/>
                        <a:pt x="186" y="195"/>
                        <a:pt x="186" y="195"/>
                      </a:cubicBezTo>
                      <a:cubicBezTo>
                        <a:pt x="0" y="427"/>
                        <a:pt x="0" y="427"/>
                        <a:pt x="0" y="427"/>
                      </a:cubicBezTo>
                      <a:cubicBezTo>
                        <a:pt x="118" y="457"/>
                        <a:pt x="225" y="517"/>
                        <a:pt x="311" y="600"/>
                      </a:cubicBezTo>
                      <a:close/>
                    </a:path>
                  </a:pathLst>
                </a:custGeom>
                <a:solidFill>
                  <a:sysClr val="window" lastClr="FFFFFF">
                    <a:alpha val="1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19" name="Freeform 19"/>
                <p:cNvSpPr/>
                <p:nvPr>
                  <p:custDataLst>
                    <p:tags r:id="rId28"/>
                  </p:custDataLst>
                </p:nvPr>
              </p:nvSpPr>
              <p:spPr bwMode="auto">
                <a:xfrm>
                  <a:off x="14817" y="10237"/>
                  <a:ext cx="2349" cy="4538"/>
                </a:xfrm>
                <a:custGeom>
                  <a:avLst/>
                  <a:gdLst>
                    <a:gd name="T0" fmla="*/ 211 w 482"/>
                    <a:gd name="T1" fmla="*/ 0 h 934"/>
                    <a:gd name="T2" fmla="*/ 0 w 482"/>
                    <a:gd name="T3" fmla="*/ 169 h 934"/>
                    <a:gd name="T4" fmla="*/ 345 w 482"/>
                    <a:gd name="T5" fmla="*/ 934 h 934"/>
                    <a:gd name="T6" fmla="*/ 482 w 482"/>
                    <a:gd name="T7" fmla="*/ 405 h 934"/>
                    <a:gd name="T8" fmla="*/ 424 w 482"/>
                    <a:gd name="T9" fmla="*/ 171 h 934"/>
                    <a:gd name="T10" fmla="*/ 211 w 482"/>
                    <a:gd name="T11" fmla="*/ 0 h 934"/>
                  </a:gdLst>
                  <a:ahLst/>
                  <a:cxnLst>
                    <a:cxn ang="0">
                      <a:pos x="T0" y="T1"/>
                    </a:cxn>
                    <a:cxn ang="0">
                      <a:pos x="T2" y="T3"/>
                    </a:cxn>
                    <a:cxn ang="0">
                      <a:pos x="T4" y="T5"/>
                    </a:cxn>
                    <a:cxn ang="0">
                      <a:pos x="T6" y="T7"/>
                    </a:cxn>
                    <a:cxn ang="0">
                      <a:pos x="T8" y="T9"/>
                    </a:cxn>
                    <a:cxn ang="0">
                      <a:pos x="T10" y="T11"/>
                    </a:cxn>
                  </a:cxnLst>
                  <a:rect l="0" t="0" r="r" b="b"/>
                  <a:pathLst>
                    <a:path w="482" h="934">
                      <a:moveTo>
                        <a:pt x="211" y="0"/>
                      </a:moveTo>
                      <a:cubicBezTo>
                        <a:pt x="0" y="169"/>
                        <a:pt x="0" y="169"/>
                        <a:pt x="0" y="169"/>
                      </a:cubicBezTo>
                      <a:cubicBezTo>
                        <a:pt x="11" y="469"/>
                        <a:pt x="141" y="740"/>
                        <a:pt x="345" y="934"/>
                      </a:cubicBezTo>
                      <a:cubicBezTo>
                        <a:pt x="354" y="746"/>
                        <a:pt x="402" y="567"/>
                        <a:pt x="482" y="405"/>
                      </a:cubicBezTo>
                      <a:cubicBezTo>
                        <a:pt x="449" y="333"/>
                        <a:pt x="430" y="254"/>
                        <a:pt x="424" y="171"/>
                      </a:cubicBezTo>
                      <a:lnTo>
                        <a:pt x="211" y="0"/>
                      </a:lnTo>
                      <a:close/>
                    </a:path>
                  </a:pathLst>
                </a:custGeom>
                <a:solidFill>
                  <a:sysClr val="window" lastClr="FFFFFF">
                    <a:alpha val="1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21" name="Freeform 21"/>
                <p:cNvSpPr/>
                <p:nvPr>
                  <p:custDataLst>
                    <p:tags r:id="rId29"/>
                  </p:custDataLst>
                </p:nvPr>
              </p:nvSpPr>
              <p:spPr bwMode="auto">
                <a:xfrm>
                  <a:off x="14893" y="5523"/>
                  <a:ext cx="4459" cy="4523"/>
                </a:xfrm>
                <a:custGeom>
                  <a:avLst/>
                  <a:gdLst>
                    <a:gd name="T0" fmla="*/ 600 w 915"/>
                    <a:gd name="T1" fmla="*/ 552 h 931"/>
                    <a:gd name="T2" fmla="*/ 915 w 915"/>
                    <a:gd name="T3" fmla="*/ 0 h 931"/>
                    <a:gd name="T4" fmla="*/ 338 w 915"/>
                    <a:gd name="T5" fmla="*/ 282 h 931"/>
                    <a:gd name="T6" fmla="*/ 0 w 915"/>
                    <a:gd name="T7" fmla="*/ 901 h 931"/>
                    <a:gd name="T8" fmla="*/ 195 w 915"/>
                    <a:gd name="T9" fmla="*/ 745 h 931"/>
                    <a:gd name="T10" fmla="*/ 427 w 915"/>
                    <a:gd name="T11" fmla="*/ 931 h 931"/>
                    <a:gd name="T12" fmla="*/ 494 w 915"/>
                    <a:gd name="T13" fmla="*/ 762 h 931"/>
                    <a:gd name="T14" fmla="*/ 581 w 915"/>
                    <a:gd name="T15" fmla="*/ 640 h 931"/>
                    <a:gd name="T16" fmla="*/ 600 w 915"/>
                    <a:gd name="T17" fmla="*/ 55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931">
                      <a:moveTo>
                        <a:pt x="600" y="552"/>
                      </a:moveTo>
                      <a:cubicBezTo>
                        <a:pt x="657" y="331"/>
                        <a:pt x="769" y="142"/>
                        <a:pt x="915" y="0"/>
                      </a:cubicBezTo>
                      <a:cubicBezTo>
                        <a:pt x="700" y="35"/>
                        <a:pt x="499" y="133"/>
                        <a:pt x="338" y="282"/>
                      </a:cubicBezTo>
                      <a:cubicBezTo>
                        <a:pt x="161" y="448"/>
                        <a:pt x="42" y="665"/>
                        <a:pt x="0" y="901"/>
                      </a:cubicBezTo>
                      <a:cubicBezTo>
                        <a:pt x="195" y="745"/>
                        <a:pt x="195" y="745"/>
                        <a:pt x="195" y="745"/>
                      </a:cubicBezTo>
                      <a:cubicBezTo>
                        <a:pt x="427" y="931"/>
                        <a:pt x="427" y="931"/>
                        <a:pt x="427" y="931"/>
                      </a:cubicBezTo>
                      <a:cubicBezTo>
                        <a:pt x="442" y="872"/>
                        <a:pt x="465" y="815"/>
                        <a:pt x="494" y="762"/>
                      </a:cubicBezTo>
                      <a:cubicBezTo>
                        <a:pt x="519" y="718"/>
                        <a:pt x="548" y="678"/>
                        <a:pt x="581" y="640"/>
                      </a:cubicBezTo>
                      <a:cubicBezTo>
                        <a:pt x="586" y="611"/>
                        <a:pt x="593" y="582"/>
                        <a:pt x="600" y="552"/>
                      </a:cubicBezTo>
                      <a:close/>
                    </a:path>
                  </a:pathLst>
                </a:custGeom>
                <a:solidFill>
                  <a:sysClr val="window" lastClr="FFFFFF">
                    <a:alpha val="1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23" name="Freeform 23"/>
                <p:cNvSpPr/>
                <p:nvPr>
                  <p:custDataLst>
                    <p:tags r:id="rId30"/>
                  </p:custDataLst>
                </p:nvPr>
              </p:nvSpPr>
              <p:spPr bwMode="auto">
                <a:xfrm>
                  <a:off x="19611" y="13013"/>
                  <a:ext cx="3209" cy="3244"/>
                </a:xfrm>
                <a:custGeom>
                  <a:avLst/>
                  <a:gdLst>
                    <a:gd name="T0" fmla="*/ 627 w 659"/>
                    <a:gd name="T1" fmla="*/ 253 h 668"/>
                    <a:gd name="T2" fmla="*/ 653 w 659"/>
                    <a:gd name="T3" fmla="*/ 0 h 668"/>
                    <a:gd name="T4" fmla="*/ 170 w 659"/>
                    <a:gd name="T5" fmla="*/ 243 h 668"/>
                    <a:gd name="T6" fmla="*/ 0 w 659"/>
                    <a:gd name="T7" fmla="*/ 457 h 668"/>
                    <a:gd name="T8" fmla="*/ 169 w 659"/>
                    <a:gd name="T9" fmla="*/ 668 h 668"/>
                    <a:gd name="T10" fmla="*/ 659 w 659"/>
                    <a:gd name="T11" fmla="*/ 533 h 668"/>
                    <a:gd name="T12" fmla="*/ 627 w 659"/>
                    <a:gd name="T13" fmla="*/ 253 h 668"/>
                  </a:gdLst>
                  <a:ahLst/>
                  <a:cxnLst>
                    <a:cxn ang="0">
                      <a:pos x="T0" y="T1"/>
                    </a:cxn>
                    <a:cxn ang="0">
                      <a:pos x="T2" y="T3"/>
                    </a:cxn>
                    <a:cxn ang="0">
                      <a:pos x="T4" y="T5"/>
                    </a:cxn>
                    <a:cxn ang="0">
                      <a:pos x="T6" y="T7"/>
                    </a:cxn>
                    <a:cxn ang="0">
                      <a:pos x="T8" y="T9"/>
                    </a:cxn>
                    <a:cxn ang="0">
                      <a:pos x="T10" y="T11"/>
                    </a:cxn>
                    <a:cxn ang="0">
                      <a:pos x="T12" y="T13"/>
                    </a:cxn>
                  </a:cxnLst>
                  <a:rect l="0" t="0" r="r" b="b"/>
                  <a:pathLst>
                    <a:path w="659" h="668">
                      <a:moveTo>
                        <a:pt x="627" y="253"/>
                      </a:moveTo>
                      <a:cubicBezTo>
                        <a:pt x="627" y="166"/>
                        <a:pt x="636" y="81"/>
                        <a:pt x="653" y="0"/>
                      </a:cubicBezTo>
                      <a:cubicBezTo>
                        <a:pt x="535" y="140"/>
                        <a:pt x="363" y="231"/>
                        <a:pt x="170" y="243"/>
                      </a:cubicBezTo>
                      <a:cubicBezTo>
                        <a:pt x="0" y="457"/>
                        <a:pt x="0" y="457"/>
                        <a:pt x="0" y="457"/>
                      </a:cubicBezTo>
                      <a:cubicBezTo>
                        <a:pt x="169" y="668"/>
                        <a:pt x="169" y="668"/>
                        <a:pt x="169" y="668"/>
                      </a:cubicBezTo>
                      <a:cubicBezTo>
                        <a:pt x="345" y="661"/>
                        <a:pt x="512" y="614"/>
                        <a:pt x="659" y="533"/>
                      </a:cubicBezTo>
                      <a:cubicBezTo>
                        <a:pt x="638" y="444"/>
                        <a:pt x="627" y="350"/>
                        <a:pt x="627" y="253"/>
                      </a:cubicBezTo>
                      <a:close/>
                    </a:path>
                  </a:pathLst>
                </a:custGeom>
                <a:solidFill>
                  <a:sysClr val="window" lastClr="FFFFFF">
                    <a:alpha val="1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54" name="Freeform 29"/>
                <p:cNvSpPr>
                  <a:spLocks noChangeArrowheads="1"/>
                </p:cNvSpPr>
                <p:nvPr>
                  <p:custDataLst>
                    <p:tags r:id="rId31"/>
                  </p:custDataLst>
                </p:nvPr>
              </p:nvSpPr>
              <p:spPr bwMode="auto">
                <a:xfrm>
                  <a:off x="19491" y="8927"/>
                  <a:ext cx="1488" cy="1535"/>
                </a:xfrm>
                <a:custGeom>
                  <a:avLst/>
                  <a:gdLst>
                    <a:gd name="T0" fmla="*/ 111726 w 444"/>
                    <a:gd name="T1" fmla="*/ 150538 h 462"/>
                    <a:gd name="T2" fmla="*/ 111726 w 444"/>
                    <a:gd name="T3" fmla="*/ 150538 h 462"/>
                    <a:gd name="T4" fmla="*/ 144162 w 444"/>
                    <a:gd name="T5" fmla="*/ 114802 h 462"/>
                    <a:gd name="T6" fmla="*/ 199574 w 444"/>
                    <a:gd name="T7" fmla="*/ 31716 h 462"/>
                    <a:gd name="T8" fmla="*/ 191916 w 444"/>
                    <a:gd name="T9" fmla="*/ 23675 h 462"/>
                    <a:gd name="T10" fmla="*/ 155875 w 444"/>
                    <a:gd name="T11" fmla="*/ 23675 h 462"/>
                    <a:gd name="T12" fmla="*/ 100013 w 444"/>
                    <a:gd name="T13" fmla="*/ 0 h 462"/>
                    <a:gd name="T14" fmla="*/ 44150 w 444"/>
                    <a:gd name="T15" fmla="*/ 23675 h 462"/>
                    <a:gd name="T16" fmla="*/ 8109 w 444"/>
                    <a:gd name="T17" fmla="*/ 23675 h 462"/>
                    <a:gd name="T18" fmla="*/ 0 w 444"/>
                    <a:gd name="T19" fmla="*/ 31716 h 462"/>
                    <a:gd name="T20" fmla="*/ 55863 w 444"/>
                    <a:gd name="T21" fmla="*/ 114802 h 462"/>
                    <a:gd name="T22" fmla="*/ 87849 w 444"/>
                    <a:gd name="T23" fmla="*/ 150538 h 462"/>
                    <a:gd name="T24" fmla="*/ 87849 w 444"/>
                    <a:gd name="T25" fmla="*/ 166172 h 462"/>
                    <a:gd name="T26" fmla="*/ 48204 w 444"/>
                    <a:gd name="T27" fmla="*/ 185827 h 462"/>
                    <a:gd name="T28" fmla="*/ 100013 w 444"/>
                    <a:gd name="T29" fmla="*/ 205928 h 462"/>
                    <a:gd name="T30" fmla="*/ 147766 w 444"/>
                    <a:gd name="T31" fmla="*/ 185827 h 462"/>
                    <a:gd name="T32" fmla="*/ 111726 w 444"/>
                    <a:gd name="T33" fmla="*/ 166172 h 462"/>
                    <a:gd name="T34" fmla="*/ 111726 w 444"/>
                    <a:gd name="T35" fmla="*/ 150538 h 462"/>
                    <a:gd name="T36" fmla="*/ 144162 w 444"/>
                    <a:gd name="T37" fmla="*/ 94700 h 462"/>
                    <a:gd name="T38" fmla="*/ 144162 w 444"/>
                    <a:gd name="T39" fmla="*/ 94700 h 462"/>
                    <a:gd name="T40" fmla="*/ 155875 w 444"/>
                    <a:gd name="T41" fmla="*/ 39756 h 462"/>
                    <a:gd name="T42" fmla="*/ 183807 w 444"/>
                    <a:gd name="T43" fmla="*/ 39756 h 462"/>
                    <a:gd name="T44" fmla="*/ 144162 w 444"/>
                    <a:gd name="T45" fmla="*/ 94700 h 462"/>
                    <a:gd name="T46" fmla="*/ 100013 w 444"/>
                    <a:gd name="T47" fmla="*/ 16081 h 462"/>
                    <a:gd name="T48" fmla="*/ 100013 w 444"/>
                    <a:gd name="T49" fmla="*/ 16081 h 462"/>
                    <a:gd name="T50" fmla="*/ 144162 w 444"/>
                    <a:gd name="T51" fmla="*/ 31716 h 462"/>
                    <a:gd name="T52" fmla="*/ 100013 w 444"/>
                    <a:gd name="T53" fmla="*/ 51370 h 462"/>
                    <a:gd name="T54" fmla="*/ 55863 w 444"/>
                    <a:gd name="T55" fmla="*/ 31716 h 462"/>
                    <a:gd name="T56" fmla="*/ 100013 w 444"/>
                    <a:gd name="T57" fmla="*/ 16081 h 462"/>
                    <a:gd name="T58" fmla="*/ 16218 w 444"/>
                    <a:gd name="T59" fmla="*/ 39756 h 462"/>
                    <a:gd name="T60" fmla="*/ 16218 w 444"/>
                    <a:gd name="T61" fmla="*/ 39756 h 462"/>
                    <a:gd name="T62" fmla="*/ 44150 w 444"/>
                    <a:gd name="T63" fmla="*/ 39756 h 462"/>
                    <a:gd name="T64" fmla="*/ 55863 w 444"/>
                    <a:gd name="T65" fmla="*/ 94700 h 462"/>
                    <a:gd name="T66" fmla="*/ 16218 w 444"/>
                    <a:gd name="T67" fmla="*/ 39756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rgbClr val="4D576B"/>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4" name="TextBox 3"/>
                <p:cNvSpPr txBox="1"/>
                <p:nvPr>
                  <p:custDataLst>
                    <p:tags r:id="rId32"/>
                  </p:custDataLst>
                </p:nvPr>
              </p:nvSpPr>
              <p:spPr>
                <a:xfrm>
                  <a:off x="17854" y="10854"/>
                  <a:ext cx="4729" cy="188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4000" i="0" u="none" strike="noStrike" kern="1200" cap="none" spc="0" normalizeH="0" noProof="0">
                      <a:ln>
                        <a:noFill/>
                      </a:ln>
                      <a:solidFill>
                        <a:srgbClr val="000000">
                          <a:lumMod val="65000"/>
                          <a:lumOff val="35000"/>
                        </a:srgbClr>
                      </a:solidFill>
                      <a:effectLst/>
                      <a:uLnTx/>
                      <a:uFillTx/>
                      <a:latin typeface="黑体" charset="0"/>
                      <a:ea typeface="黑体" charset="0"/>
                      <a:cs typeface="+mn-ea"/>
                    </a:rPr>
                    <a:t>高校合作</a:t>
                  </a:r>
                  <a:endParaRPr kumimoji="0" lang="zh-CN" altLang="en-US" sz="4000" i="0" u="none" strike="noStrike" kern="1200" cap="none" spc="0" normalizeH="0" noProof="0">
                    <a:ln>
                      <a:noFill/>
                    </a:ln>
                    <a:solidFill>
                      <a:srgbClr val="000000">
                        <a:lumMod val="65000"/>
                        <a:lumOff val="35000"/>
                      </a:srgbClr>
                    </a:solidFill>
                    <a:effectLst/>
                    <a:uLnTx/>
                    <a:uFillTx/>
                    <a:latin typeface="黑体" charset="0"/>
                    <a:ea typeface="黑体" charset="0"/>
                    <a:cs typeface="+mn-ea"/>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4000" i="0" u="none" strike="noStrike" kern="1200" cap="none" spc="0" normalizeH="0" noProof="0">
                      <a:ln>
                        <a:noFill/>
                      </a:ln>
                      <a:solidFill>
                        <a:srgbClr val="000000">
                          <a:lumMod val="65000"/>
                          <a:lumOff val="35000"/>
                        </a:srgbClr>
                      </a:solidFill>
                      <a:effectLst/>
                      <a:uLnTx/>
                      <a:uFillTx/>
                      <a:latin typeface="黑体" charset="0"/>
                      <a:ea typeface="黑体" charset="0"/>
                      <a:cs typeface="+mn-ea"/>
                    </a:rPr>
                    <a:t>计划</a:t>
                  </a:r>
                  <a:endParaRPr kumimoji="0" lang="zh-CN" altLang="en-US" sz="4000" i="0" u="none" strike="noStrike" kern="1200" cap="none" spc="0" normalizeH="0" noProof="0">
                    <a:ln>
                      <a:noFill/>
                    </a:ln>
                    <a:solidFill>
                      <a:srgbClr val="000000">
                        <a:lumMod val="65000"/>
                        <a:lumOff val="35000"/>
                      </a:srgbClr>
                    </a:solidFill>
                    <a:effectLst/>
                    <a:uLnTx/>
                    <a:uFillTx/>
                    <a:latin typeface="黑体" charset="0"/>
                    <a:ea typeface="黑体" charset="0"/>
                    <a:cs typeface="+mn-ea"/>
                  </a:endParaRPr>
                </a:p>
              </p:txBody>
            </p:sp>
            <p:sp>
              <p:nvSpPr>
                <p:cNvPr id="47" name="Freeform 27"/>
                <p:cNvSpPr>
                  <a:spLocks noChangeArrowheads="1"/>
                </p:cNvSpPr>
                <p:nvPr>
                  <p:custDataLst>
                    <p:tags r:id="rId33"/>
                  </p:custDataLst>
                </p:nvPr>
              </p:nvSpPr>
              <p:spPr bwMode="auto">
                <a:xfrm>
                  <a:off x="17164" y="6766"/>
                  <a:ext cx="1341" cy="1050"/>
                </a:xfrm>
                <a:custGeom>
                  <a:avLst/>
                  <a:gdLst>
                    <a:gd name="T0" fmla="*/ 194710 w 506"/>
                    <a:gd name="T1" fmla="*/ 31193 h 399"/>
                    <a:gd name="T2" fmla="*/ 194710 w 506"/>
                    <a:gd name="T3" fmla="*/ 31193 h 399"/>
                    <a:gd name="T4" fmla="*/ 75372 w 506"/>
                    <a:gd name="T5" fmla="*/ 15596 h 399"/>
                    <a:gd name="T6" fmla="*/ 4038 w 506"/>
                    <a:gd name="T7" fmla="*/ 98481 h 399"/>
                    <a:gd name="T8" fmla="*/ 87485 w 506"/>
                    <a:gd name="T9" fmla="*/ 177354 h 399"/>
                    <a:gd name="T10" fmla="*/ 170932 w 506"/>
                    <a:gd name="T11" fmla="*/ 138140 h 399"/>
                    <a:gd name="T12" fmla="*/ 162856 w 506"/>
                    <a:gd name="T13" fmla="*/ 94470 h 399"/>
                    <a:gd name="T14" fmla="*/ 210412 w 506"/>
                    <a:gd name="T15" fmla="*/ 90460 h 399"/>
                    <a:gd name="T16" fmla="*/ 194710 w 506"/>
                    <a:gd name="T17" fmla="*/ 31193 h 399"/>
                    <a:gd name="T18" fmla="*/ 122927 w 506"/>
                    <a:gd name="T19" fmla="*/ 134130 h 399"/>
                    <a:gd name="T20" fmla="*/ 122927 w 506"/>
                    <a:gd name="T21" fmla="*/ 134130 h 399"/>
                    <a:gd name="T22" fmla="*/ 107225 w 506"/>
                    <a:gd name="T23" fmla="*/ 118088 h 399"/>
                    <a:gd name="T24" fmla="*/ 122927 w 506"/>
                    <a:gd name="T25" fmla="*/ 102491 h 399"/>
                    <a:gd name="T26" fmla="*/ 138630 w 506"/>
                    <a:gd name="T27" fmla="*/ 118088 h 399"/>
                    <a:gd name="T28" fmla="*/ 122927 w 506"/>
                    <a:gd name="T29" fmla="*/ 134130 h 3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53" name="Freeform 65"/>
                <p:cNvSpPr>
                  <a:spLocks noChangeArrowheads="1"/>
                </p:cNvSpPr>
                <p:nvPr>
                  <p:custDataLst>
                    <p:tags r:id="rId34"/>
                  </p:custDataLst>
                </p:nvPr>
              </p:nvSpPr>
              <p:spPr bwMode="auto">
                <a:xfrm>
                  <a:off x="23181" y="7758"/>
                  <a:ext cx="1041" cy="1033"/>
                </a:xfrm>
                <a:custGeom>
                  <a:avLst/>
                  <a:gdLst>
                    <a:gd name="T0" fmla="*/ 172604 w 417"/>
                    <a:gd name="T1" fmla="*/ 91192 h 417"/>
                    <a:gd name="T2" fmla="*/ 172604 w 417"/>
                    <a:gd name="T3" fmla="*/ 91192 h 417"/>
                    <a:gd name="T4" fmla="*/ 188460 w 417"/>
                    <a:gd name="T5" fmla="*/ 63340 h 417"/>
                    <a:gd name="T6" fmla="*/ 184836 w 417"/>
                    <a:gd name="T7" fmla="*/ 47617 h 417"/>
                    <a:gd name="T8" fmla="*/ 152671 w 417"/>
                    <a:gd name="T9" fmla="*/ 35488 h 417"/>
                    <a:gd name="T10" fmla="*/ 144516 w 417"/>
                    <a:gd name="T11" fmla="*/ 7637 h 417"/>
                    <a:gd name="T12" fmla="*/ 124583 w 417"/>
                    <a:gd name="T13" fmla="*/ 0 h 417"/>
                    <a:gd name="T14" fmla="*/ 96495 w 417"/>
                    <a:gd name="T15" fmla="*/ 15723 h 417"/>
                    <a:gd name="T16" fmla="*/ 68407 w 417"/>
                    <a:gd name="T17" fmla="*/ 0 h 417"/>
                    <a:gd name="T18" fmla="*/ 48474 w 417"/>
                    <a:gd name="T19" fmla="*/ 7637 h 417"/>
                    <a:gd name="T20" fmla="*/ 40320 w 417"/>
                    <a:gd name="T21" fmla="*/ 35488 h 417"/>
                    <a:gd name="T22" fmla="*/ 8155 w 417"/>
                    <a:gd name="T23" fmla="*/ 47617 h 417"/>
                    <a:gd name="T24" fmla="*/ 0 w 417"/>
                    <a:gd name="T25" fmla="*/ 63340 h 417"/>
                    <a:gd name="T26" fmla="*/ 19933 w 417"/>
                    <a:gd name="T27" fmla="*/ 91192 h 417"/>
                    <a:gd name="T28" fmla="*/ 0 w 417"/>
                    <a:gd name="T29" fmla="*/ 123536 h 417"/>
                    <a:gd name="T30" fmla="*/ 8155 w 417"/>
                    <a:gd name="T31" fmla="*/ 139258 h 417"/>
                    <a:gd name="T32" fmla="*/ 40320 w 417"/>
                    <a:gd name="T33" fmla="*/ 147344 h 417"/>
                    <a:gd name="T34" fmla="*/ 48474 w 417"/>
                    <a:gd name="T35" fmla="*/ 178790 h 417"/>
                    <a:gd name="T36" fmla="*/ 68407 w 417"/>
                    <a:gd name="T37" fmla="*/ 186876 h 417"/>
                    <a:gd name="T38" fmla="*/ 96495 w 417"/>
                    <a:gd name="T39" fmla="*/ 167110 h 417"/>
                    <a:gd name="T40" fmla="*/ 124583 w 417"/>
                    <a:gd name="T41" fmla="*/ 186876 h 417"/>
                    <a:gd name="T42" fmla="*/ 144516 w 417"/>
                    <a:gd name="T43" fmla="*/ 178790 h 417"/>
                    <a:gd name="T44" fmla="*/ 152671 w 417"/>
                    <a:gd name="T45" fmla="*/ 147344 h 417"/>
                    <a:gd name="T46" fmla="*/ 184836 w 417"/>
                    <a:gd name="T47" fmla="*/ 139258 h 417"/>
                    <a:gd name="T48" fmla="*/ 188460 w 417"/>
                    <a:gd name="T49" fmla="*/ 119043 h 417"/>
                    <a:gd name="T50" fmla="*/ 172604 w 417"/>
                    <a:gd name="T51" fmla="*/ 91192 h 417"/>
                    <a:gd name="T52" fmla="*/ 96495 w 417"/>
                    <a:gd name="T53" fmla="*/ 131172 h 417"/>
                    <a:gd name="T54" fmla="*/ 96495 w 417"/>
                    <a:gd name="T55" fmla="*/ 131172 h 417"/>
                    <a:gd name="T56" fmla="*/ 56629 w 417"/>
                    <a:gd name="T57" fmla="*/ 91192 h 417"/>
                    <a:gd name="T58" fmla="*/ 96495 w 417"/>
                    <a:gd name="T59" fmla="*/ 51660 h 417"/>
                    <a:gd name="T60" fmla="*/ 136362 w 417"/>
                    <a:gd name="T61" fmla="*/ 91192 h 417"/>
                    <a:gd name="T62" fmla="*/ 96495 w 417"/>
                    <a:gd name="T63" fmla="*/ 131172 h 4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67" name="Freeform 102"/>
                <p:cNvSpPr>
                  <a:spLocks noChangeArrowheads="1"/>
                </p:cNvSpPr>
                <p:nvPr>
                  <p:custDataLst>
                    <p:tags r:id="rId35"/>
                  </p:custDataLst>
                </p:nvPr>
              </p:nvSpPr>
              <p:spPr bwMode="auto">
                <a:xfrm>
                  <a:off x="22117" y="13973"/>
                  <a:ext cx="1092" cy="982"/>
                </a:xfrm>
                <a:custGeom>
                  <a:avLst/>
                  <a:gdLst>
                    <a:gd name="T0" fmla="*/ 35703 w 498"/>
                    <a:gd name="T1" fmla="*/ 67874 h 445"/>
                    <a:gd name="T2" fmla="*/ 35703 w 498"/>
                    <a:gd name="T3" fmla="*/ 67874 h 445"/>
                    <a:gd name="T4" fmla="*/ 63372 w 498"/>
                    <a:gd name="T5" fmla="*/ 75965 h 445"/>
                    <a:gd name="T6" fmla="*/ 67389 w 498"/>
                    <a:gd name="T7" fmla="*/ 75965 h 445"/>
                    <a:gd name="T8" fmla="*/ 87026 w 498"/>
                    <a:gd name="T9" fmla="*/ 60232 h 445"/>
                    <a:gd name="T10" fmla="*/ 87026 w 498"/>
                    <a:gd name="T11" fmla="*/ 56187 h 445"/>
                    <a:gd name="T12" fmla="*/ 79439 w 498"/>
                    <a:gd name="T13" fmla="*/ 48096 h 445"/>
                    <a:gd name="T14" fmla="*/ 122728 w 498"/>
                    <a:gd name="T15" fmla="*/ 4495 h 445"/>
                    <a:gd name="T16" fmla="*/ 87026 w 498"/>
                    <a:gd name="T17" fmla="*/ 0 h 445"/>
                    <a:gd name="T18" fmla="*/ 47753 w 498"/>
                    <a:gd name="T19" fmla="*/ 24273 h 445"/>
                    <a:gd name="T20" fmla="*/ 32133 w 498"/>
                    <a:gd name="T21" fmla="*/ 36409 h 445"/>
                    <a:gd name="T22" fmla="*/ 23653 w 498"/>
                    <a:gd name="T23" fmla="*/ 52141 h 445"/>
                    <a:gd name="T24" fmla="*/ 8033 w 498"/>
                    <a:gd name="T25" fmla="*/ 56187 h 445"/>
                    <a:gd name="T26" fmla="*/ 0 w 498"/>
                    <a:gd name="T27" fmla="*/ 64278 h 445"/>
                    <a:gd name="T28" fmla="*/ 0 w 498"/>
                    <a:gd name="T29" fmla="*/ 67874 h 445"/>
                    <a:gd name="T30" fmla="*/ 16066 w 498"/>
                    <a:gd name="T31" fmla="*/ 84055 h 445"/>
                    <a:gd name="T32" fmla="*/ 23653 w 498"/>
                    <a:gd name="T33" fmla="*/ 88101 h 445"/>
                    <a:gd name="T34" fmla="*/ 32133 w 498"/>
                    <a:gd name="T35" fmla="*/ 80010 h 445"/>
                    <a:gd name="T36" fmla="*/ 35703 w 498"/>
                    <a:gd name="T37" fmla="*/ 67874 h 445"/>
                    <a:gd name="T38" fmla="*/ 99075 w 498"/>
                    <a:gd name="T39" fmla="*/ 71919 h 445"/>
                    <a:gd name="T40" fmla="*/ 99075 w 498"/>
                    <a:gd name="T41" fmla="*/ 71919 h 445"/>
                    <a:gd name="T42" fmla="*/ 95059 w 498"/>
                    <a:gd name="T43" fmla="*/ 71919 h 445"/>
                    <a:gd name="T44" fmla="*/ 79439 w 498"/>
                    <a:gd name="T45" fmla="*/ 84055 h 445"/>
                    <a:gd name="T46" fmla="*/ 75422 w 498"/>
                    <a:gd name="T47" fmla="*/ 91697 h 445"/>
                    <a:gd name="T48" fmla="*/ 170035 w 498"/>
                    <a:gd name="T49" fmla="*/ 195530 h 445"/>
                    <a:gd name="T50" fmla="*/ 178068 w 498"/>
                    <a:gd name="T51" fmla="*/ 195530 h 445"/>
                    <a:gd name="T52" fmla="*/ 190117 w 498"/>
                    <a:gd name="T53" fmla="*/ 187439 h 445"/>
                    <a:gd name="T54" fmla="*/ 190117 w 498"/>
                    <a:gd name="T55" fmla="*/ 179798 h 445"/>
                    <a:gd name="T56" fmla="*/ 99075 w 498"/>
                    <a:gd name="T57" fmla="*/ 71919 h 445"/>
                    <a:gd name="T58" fmla="*/ 221804 w 498"/>
                    <a:gd name="T59" fmla="*/ 28318 h 445"/>
                    <a:gd name="T60" fmla="*/ 221804 w 498"/>
                    <a:gd name="T61" fmla="*/ 28318 h 445"/>
                    <a:gd name="T62" fmla="*/ 213771 w 498"/>
                    <a:gd name="T63" fmla="*/ 24273 h 445"/>
                    <a:gd name="T64" fmla="*/ 205737 w 498"/>
                    <a:gd name="T65" fmla="*/ 40005 h 445"/>
                    <a:gd name="T66" fmla="*/ 182084 w 498"/>
                    <a:gd name="T67" fmla="*/ 48096 h 445"/>
                    <a:gd name="T68" fmla="*/ 178068 w 498"/>
                    <a:gd name="T69" fmla="*/ 28318 h 445"/>
                    <a:gd name="T70" fmla="*/ 186101 w 498"/>
                    <a:gd name="T71" fmla="*/ 8540 h 445"/>
                    <a:gd name="T72" fmla="*/ 182084 w 498"/>
                    <a:gd name="T73" fmla="*/ 4495 h 445"/>
                    <a:gd name="T74" fmla="*/ 150398 w 498"/>
                    <a:gd name="T75" fmla="*/ 32364 h 445"/>
                    <a:gd name="T76" fmla="*/ 142365 w 498"/>
                    <a:gd name="T77" fmla="*/ 67874 h 445"/>
                    <a:gd name="T78" fmla="*/ 126745 w 498"/>
                    <a:gd name="T79" fmla="*/ 84055 h 445"/>
                    <a:gd name="T80" fmla="*/ 142365 w 498"/>
                    <a:gd name="T81" fmla="*/ 103833 h 445"/>
                    <a:gd name="T82" fmla="*/ 162448 w 498"/>
                    <a:gd name="T83" fmla="*/ 84055 h 445"/>
                    <a:gd name="T84" fmla="*/ 182084 w 498"/>
                    <a:gd name="T85" fmla="*/ 80010 h 445"/>
                    <a:gd name="T86" fmla="*/ 217787 w 498"/>
                    <a:gd name="T87" fmla="*/ 64278 h 445"/>
                    <a:gd name="T88" fmla="*/ 221804 w 498"/>
                    <a:gd name="T89" fmla="*/ 28318 h 445"/>
                    <a:gd name="T90" fmla="*/ 32133 w 498"/>
                    <a:gd name="T91" fmla="*/ 179798 h 445"/>
                    <a:gd name="T92" fmla="*/ 32133 w 498"/>
                    <a:gd name="T93" fmla="*/ 179798 h 445"/>
                    <a:gd name="T94" fmla="*/ 32133 w 498"/>
                    <a:gd name="T95" fmla="*/ 187439 h 445"/>
                    <a:gd name="T96" fmla="*/ 39719 w 498"/>
                    <a:gd name="T97" fmla="*/ 199576 h 445"/>
                    <a:gd name="T98" fmla="*/ 47753 w 498"/>
                    <a:gd name="T99" fmla="*/ 195530 h 445"/>
                    <a:gd name="T100" fmla="*/ 103092 w 498"/>
                    <a:gd name="T101" fmla="*/ 143838 h 445"/>
                    <a:gd name="T102" fmla="*/ 87026 w 498"/>
                    <a:gd name="T103" fmla="*/ 123611 h 445"/>
                    <a:gd name="T104" fmla="*/ 32133 w 498"/>
                    <a:gd name="T105" fmla="*/ 179798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sp>
              <p:nvSpPr>
                <p:cNvPr id="68" name="Freeform 116"/>
                <p:cNvSpPr>
                  <a:spLocks noChangeArrowheads="1"/>
                </p:cNvSpPr>
                <p:nvPr>
                  <p:custDataLst>
                    <p:tags r:id="rId36"/>
                  </p:custDataLst>
                </p:nvPr>
              </p:nvSpPr>
              <p:spPr bwMode="auto">
                <a:xfrm>
                  <a:off x="16092" y="12566"/>
                  <a:ext cx="1129" cy="1165"/>
                </a:xfrm>
                <a:custGeom>
                  <a:avLst/>
                  <a:gdLst>
                    <a:gd name="T0" fmla="*/ 179798 w 445"/>
                    <a:gd name="T1" fmla="*/ 71025 h 462"/>
                    <a:gd name="T2" fmla="*/ 179798 w 445"/>
                    <a:gd name="T3" fmla="*/ 71025 h 462"/>
                    <a:gd name="T4" fmla="*/ 119566 w 445"/>
                    <a:gd name="T5" fmla="*/ 3574 h 462"/>
                    <a:gd name="T6" fmla="*/ 16182 w 445"/>
                    <a:gd name="T7" fmla="*/ 110781 h 462"/>
                    <a:gd name="T8" fmla="*/ 4045 w 445"/>
                    <a:gd name="T9" fmla="*/ 142497 h 462"/>
                    <a:gd name="T10" fmla="*/ 36409 w 445"/>
                    <a:gd name="T11" fmla="*/ 158578 h 462"/>
                    <a:gd name="T12" fmla="*/ 44050 w 445"/>
                    <a:gd name="T13" fmla="*/ 154558 h 462"/>
                    <a:gd name="T14" fmla="*/ 60232 w 445"/>
                    <a:gd name="T15" fmla="*/ 166172 h 462"/>
                    <a:gd name="T16" fmla="*/ 71919 w 445"/>
                    <a:gd name="T17" fmla="*/ 193867 h 462"/>
                    <a:gd name="T18" fmla="*/ 84055 w 445"/>
                    <a:gd name="T19" fmla="*/ 201908 h 462"/>
                    <a:gd name="T20" fmla="*/ 107879 w 445"/>
                    <a:gd name="T21" fmla="*/ 193867 h 462"/>
                    <a:gd name="T22" fmla="*/ 111924 w 445"/>
                    <a:gd name="T23" fmla="*/ 185827 h 462"/>
                    <a:gd name="T24" fmla="*/ 103833 w 445"/>
                    <a:gd name="T25" fmla="*/ 174213 h 462"/>
                    <a:gd name="T26" fmla="*/ 91697 w 445"/>
                    <a:gd name="T27" fmla="*/ 150538 h 462"/>
                    <a:gd name="T28" fmla="*/ 103833 w 445"/>
                    <a:gd name="T29" fmla="*/ 138477 h 462"/>
                    <a:gd name="T30" fmla="*/ 187439 w 445"/>
                    <a:gd name="T31" fmla="*/ 158578 h 462"/>
                    <a:gd name="T32" fmla="*/ 179798 w 445"/>
                    <a:gd name="T33" fmla="*/ 71025 h 462"/>
                    <a:gd name="T34" fmla="*/ 175303 w 445"/>
                    <a:gd name="T35" fmla="*/ 138477 h 462"/>
                    <a:gd name="T36" fmla="*/ 175303 w 445"/>
                    <a:gd name="T37" fmla="*/ 138477 h 462"/>
                    <a:gd name="T38" fmla="*/ 135747 w 445"/>
                    <a:gd name="T39" fmla="*/ 91127 h 462"/>
                    <a:gd name="T40" fmla="*/ 127656 w 445"/>
                    <a:gd name="T41" fmla="*/ 27695 h 462"/>
                    <a:gd name="T42" fmla="*/ 163616 w 445"/>
                    <a:gd name="T43" fmla="*/ 79066 h 462"/>
                    <a:gd name="T44" fmla="*/ 175303 w 445"/>
                    <a:gd name="T45" fmla="*/ 138477 h 4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ysClr val="window" lastClr="FFFFFF"/>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等线" panose="02010600030101010101" charset="-122"/>
                    <a:ea typeface="微软雅黑" charset="0"/>
                    <a:cs typeface="+mn-ea"/>
                  </a:endParaRPr>
                </a:p>
              </p:txBody>
            </p:sp>
          </p:grpSp>
        </p:grpSp>
        <p:sp>
          <p:nvSpPr>
            <p:cNvPr id="26" name="文本框 25"/>
            <p:cNvSpPr txBox="1"/>
            <p:nvPr>
              <p:custDataLst>
                <p:tags r:id="rId37"/>
              </p:custDataLst>
            </p:nvPr>
          </p:nvSpPr>
          <p:spPr>
            <a:xfrm>
              <a:off x="2986" y="13295"/>
              <a:ext cx="9445" cy="16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1" lang="zh-CN" altLang="en-US" sz="2400" b="0" dirty="0">
                  <a:latin typeface="方正黑体简体" panose="02010601030101010101" charset="-122"/>
                  <a:ea typeface="方正黑体简体" panose="02010601030101010101" charset="-122"/>
                  <a:sym typeface="+mn-ea"/>
                </a:rPr>
                <a:t>通过企业真实生产系统完成高校软件测试实践教学。</a:t>
              </a:r>
              <a:endParaRPr kumimoji="1" lang="zh-CN" altLang="en-US" sz="2400" b="0" i="0" u="none" strike="noStrike" kern="1200" cap="none" spc="150" normalizeH="0" noProof="0" dirty="0">
                <a:ln>
                  <a:noFill/>
                </a:ln>
                <a:solidFill>
                  <a:sysClr val="window" lastClr="FFFFFF">
                    <a:lumMod val="50000"/>
                  </a:sysClr>
                </a:solidFill>
                <a:effectLst/>
                <a:uLnTx/>
                <a:uFillTx/>
                <a:latin typeface="方正黑体简体" panose="02010601030101010101" charset="-122"/>
                <a:ea typeface="方正黑体简体" panose="02010601030101010101" charset="-122"/>
                <a:cs typeface="+mn-ea"/>
                <a:sym typeface="+mn-ea"/>
              </a:endParaRPr>
            </a:p>
          </p:txBody>
        </p:sp>
        <p:sp>
          <p:nvSpPr>
            <p:cNvPr id="27" name="文本框 26"/>
            <p:cNvSpPr txBox="1"/>
            <p:nvPr>
              <p:custDataLst>
                <p:tags r:id="rId38"/>
              </p:custDataLst>
            </p:nvPr>
          </p:nvSpPr>
          <p:spPr>
            <a:xfrm>
              <a:off x="26684" y="7739"/>
              <a:ext cx="9718" cy="165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1" lang="zh-CN" altLang="en-US" sz="2400" b="0" dirty="0">
                  <a:latin typeface="方正黑体简体" panose="02010601030101010101" charset="-122"/>
                  <a:ea typeface="方正黑体简体" panose="02010601030101010101" charset="-122"/>
                  <a:cs typeface="方正黑体简体" panose="02010601030101010101" charset="-122"/>
                  <a:sym typeface="+mn-ea"/>
                </a:rPr>
                <a:t>免费</a:t>
              </a:r>
              <a:r>
                <a:rPr kumimoji="1" lang="en-US" altLang="zh-CN" sz="2400" b="0" dirty="0">
                  <a:latin typeface="方正黑体简体" panose="02010601030101010101" charset="-122"/>
                  <a:ea typeface="方正黑体简体" panose="02010601030101010101" charset="-122"/>
                  <a:cs typeface="方正黑体简体" panose="02010601030101010101" charset="-122"/>
                  <a:sym typeface="+mn-ea"/>
                </a:rPr>
                <a:t> MeterSphere</a:t>
              </a:r>
              <a:r>
                <a:rPr kumimoji="1" lang="zh-CN" altLang="en-US" sz="2400" b="0" dirty="0">
                  <a:latin typeface="方正黑体简体" panose="02010601030101010101" charset="-122"/>
                  <a:ea typeface="方正黑体简体" panose="02010601030101010101" charset="-122"/>
                  <a:cs typeface="方正黑体简体" panose="02010601030101010101" charset="-122"/>
                  <a:sym typeface="+mn-ea"/>
                </a:rPr>
                <a:t> 专业测试云教学平台，一站式软件测试教学环境。</a:t>
              </a:r>
              <a:endParaRPr kumimoji="1" lang="zh-CN" altLang="en-US" sz="2400" b="0" i="0" u="none" strike="noStrike" kern="1200" cap="none" spc="150" normalizeH="0" noProof="0" dirty="0">
                <a:ln>
                  <a:noFill/>
                </a:ln>
                <a:solidFill>
                  <a:sysClr val="window" lastClr="FFFFFF">
                    <a:lumMod val="50000"/>
                  </a:sysClr>
                </a:solidFill>
                <a:effectLst/>
                <a:uLnTx/>
                <a:uFillTx/>
                <a:latin typeface="方正黑体简体" panose="02010601030101010101" charset="-122"/>
                <a:ea typeface="方正黑体简体" panose="02010601030101010101" charset="-122"/>
                <a:cs typeface="方正黑体简体" panose="02010601030101010101" charset="-122"/>
                <a:sym typeface="+mn-ea"/>
              </a:endParaRPr>
            </a:p>
          </p:txBody>
        </p:sp>
      </p:gr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11245" y="4225290"/>
            <a:ext cx="17161510" cy="6803390"/>
            <a:chOff x="5695" y="6654"/>
            <a:chExt cx="27026" cy="10714"/>
          </a:xfrm>
        </p:grpSpPr>
        <p:grpSp>
          <p:nvGrpSpPr>
            <p:cNvPr id="3" name="组合 2"/>
            <p:cNvGrpSpPr/>
            <p:nvPr/>
          </p:nvGrpSpPr>
          <p:grpSpPr>
            <a:xfrm>
              <a:off x="5695" y="6654"/>
              <a:ext cx="8600" cy="10714"/>
              <a:chOff x="2629" y="6700"/>
              <a:chExt cx="8600" cy="10714"/>
            </a:xfrm>
          </p:grpSpPr>
          <p:sp>
            <p:nvSpPr>
              <p:cNvPr id="1163" name="访问官网"/>
              <p:cNvSpPr/>
              <p:nvPr/>
            </p:nvSpPr>
            <p:spPr>
              <a:xfrm>
                <a:off x="4229" y="6700"/>
                <a:ext cx="5400" cy="2000"/>
              </a:xfrm>
              <a:prstGeom prst="rect">
                <a:avLst/>
              </a:prstGeom>
              <a:solidFill>
                <a:srgbClr val="783887"/>
              </a:solidFill>
              <a:ln w="12700">
                <a:miter lim="400000"/>
              </a:ln>
            </p:spPr>
            <p:txBody>
              <a:bodyPr lIns="71437" tIns="71437" rIns="71437" bIns="71437" anchor="ctr"/>
              <a:lstStyle>
                <a:lvl1pPr>
                  <a:defRPr sz="5000" b="0">
                    <a:solidFill>
                      <a:srgbClr val="FFFFFF"/>
                    </a:solidFill>
                  </a:defRPr>
                </a:lvl1pPr>
              </a:lstStyle>
              <a:p>
                <a:r>
                  <a:t>访问官网</a:t>
                </a:r>
              </a:p>
            </p:txBody>
          </p:sp>
          <p:grpSp>
            <p:nvGrpSpPr>
              <p:cNvPr id="1169" name="https://metersphere.io"/>
              <p:cNvGrpSpPr/>
              <p:nvPr/>
            </p:nvGrpSpPr>
            <p:grpSpPr>
              <a:xfrm>
                <a:off x="2629" y="15966"/>
                <a:ext cx="8600" cy="1448"/>
                <a:chOff x="0" y="0"/>
                <a:chExt cx="5461000" cy="919480"/>
              </a:xfrm>
            </p:grpSpPr>
            <p:sp>
              <p:nvSpPr>
                <p:cNvPr id="1168" name="https://metersphere.io"/>
                <p:cNvSpPr txBox="1"/>
                <p:nvPr/>
              </p:nvSpPr>
              <p:spPr>
                <a:xfrm>
                  <a:off x="50800" y="50799"/>
                  <a:ext cx="5359400" cy="817882"/>
                </a:xfrm>
                <a:prstGeom prst="rect">
                  <a:avLst/>
                </a:prstGeom>
                <a:noFill/>
                <a:ln>
                  <a:noFill/>
                </a:ln>
                <a:effectLst/>
              </p:spPr>
              <p:txBody>
                <a:bodyPr wrap="square" lIns="91439" tIns="91439" rIns="91439" bIns="91439" numCol="1" anchor="t">
                  <a:spAutoFit/>
                </a:bodyPr>
                <a:lstStyle>
                  <a:lvl1pPr defTabSz="1828800">
                    <a:defRPr sz="3600">
                      <a:solidFill>
                        <a:srgbClr val="5E5E5E"/>
                      </a:solidFill>
                      <a:latin typeface="Trebuchet MS" panose="020B0603020202020204"/>
                      <a:ea typeface="Trebuchet MS" panose="020B0603020202020204"/>
                      <a:cs typeface="Trebuchet MS" panose="020B0603020202020204"/>
                      <a:sym typeface="Trebuchet MS" panose="020B0603020202020204"/>
                      <a:hlinkClick r:id="rId1"/>
                    </a:defRPr>
                  </a:lvl1pPr>
                </a:lstStyle>
                <a:p>
                  <a:r>
                    <a:rPr>
                      <a:hlinkClick r:id="rId1"/>
                    </a:rPr>
                    <a:t>https://metersphere.io</a:t>
                  </a:r>
                  <a:endParaRPr>
                    <a:hlinkClick r:id="rId1"/>
                  </a:endParaRPr>
                </a:p>
              </p:txBody>
            </p:sp>
            <p:pic>
              <p:nvPicPr>
                <p:cNvPr id="1167" name="https://metersphere.io https://metersphere.io" descr="https://metersphere.io https://metersphere.io"/>
                <p:cNvPicPr/>
                <p:nvPr/>
              </p:nvPicPr>
              <p:blipFill>
                <a:blip r:embed="rId2"/>
                <a:stretch>
                  <a:fillRect/>
                </a:stretch>
              </p:blipFill>
              <p:spPr>
                <a:xfrm>
                  <a:off x="0" y="-1"/>
                  <a:ext cx="5461000" cy="919482"/>
                </a:xfrm>
                <a:prstGeom prst="rect">
                  <a:avLst/>
                </a:prstGeom>
                <a:effectLst/>
              </p:spPr>
            </p:pic>
          </p:grpSp>
          <p:pic>
            <p:nvPicPr>
              <p:cNvPr id="1174" name="图像" descr="图像"/>
              <p:cNvPicPr>
                <a:picLocks noChangeAspect="1"/>
              </p:cNvPicPr>
              <p:nvPr/>
            </p:nvPicPr>
            <p:blipFill>
              <a:blip r:embed="rId3"/>
              <a:stretch>
                <a:fillRect/>
              </a:stretch>
            </p:blipFill>
            <p:spPr>
              <a:xfrm>
                <a:off x="4329" y="9733"/>
                <a:ext cx="5200" cy="5200"/>
              </a:xfrm>
              <a:prstGeom prst="rect">
                <a:avLst/>
              </a:prstGeom>
              <a:ln w="12700">
                <a:miter lim="400000"/>
                <a:headEnd/>
                <a:tailEnd/>
              </a:ln>
            </p:spPr>
          </p:pic>
        </p:grpSp>
        <p:grpSp>
          <p:nvGrpSpPr>
            <p:cNvPr id="4" name="组合 3"/>
            <p:cNvGrpSpPr/>
            <p:nvPr/>
          </p:nvGrpSpPr>
          <p:grpSpPr>
            <a:xfrm>
              <a:off x="24121" y="6688"/>
              <a:ext cx="8600" cy="10646"/>
              <a:chOff x="24121" y="6688"/>
              <a:chExt cx="8600" cy="10646"/>
            </a:xfrm>
          </p:grpSpPr>
          <p:sp>
            <p:nvSpPr>
              <p:cNvPr id="1170" name="进群交流"/>
              <p:cNvSpPr/>
              <p:nvPr/>
            </p:nvSpPr>
            <p:spPr>
              <a:xfrm>
                <a:off x="25721" y="6688"/>
                <a:ext cx="5400" cy="2000"/>
              </a:xfrm>
              <a:prstGeom prst="rect">
                <a:avLst/>
              </a:prstGeom>
              <a:solidFill>
                <a:schemeClr val="accent1">
                  <a:hueOff val="114395"/>
                  <a:lumOff val="-24949"/>
                </a:schemeClr>
              </a:solidFill>
              <a:ln w="12700">
                <a:miter lim="400000"/>
              </a:ln>
            </p:spPr>
            <p:txBody>
              <a:bodyPr lIns="71437" tIns="71437" rIns="71437" bIns="71437" anchor="ctr"/>
              <a:lstStyle>
                <a:lvl1pPr>
                  <a:defRPr sz="5000" b="0">
                    <a:solidFill>
                      <a:srgbClr val="FFFFFF"/>
                    </a:solidFill>
                  </a:defRPr>
                </a:lvl1pPr>
              </a:lstStyle>
              <a:p>
                <a:pPr>
                  <a:defRPr>
                    <a:solidFill>
                      <a:srgbClr val="5E5E5E"/>
                    </a:solidFill>
                  </a:defRPr>
                </a:pPr>
                <a:r>
                  <a:rPr>
                    <a:solidFill>
                      <a:srgbClr val="FFFFFF"/>
                    </a:solidFill>
                  </a:rPr>
                  <a:t>进群交流</a:t>
                </a:r>
                <a:endParaRPr>
                  <a:solidFill>
                    <a:srgbClr val="FFFFFF"/>
                  </a:solidFill>
                </a:endParaRPr>
              </a:p>
            </p:txBody>
          </p:sp>
          <p:grpSp>
            <p:nvGrpSpPr>
              <p:cNvPr id="1173" name="微信 / 企业微信扫码进群"/>
              <p:cNvGrpSpPr/>
              <p:nvPr/>
            </p:nvGrpSpPr>
            <p:grpSpPr>
              <a:xfrm>
                <a:off x="24121" y="15954"/>
                <a:ext cx="8600" cy="1380"/>
                <a:chOff x="0" y="0"/>
                <a:chExt cx="5461000" cy="876300"/>
              </a:xfrm>
            </p:grpSpPr>
            <p:sp>
              <p:nvSpPr>
                <p:cNvPr id="1172" name="微信 / 企业微信扫码进群"/>
                <p:cNvSpPr txBox="1"/>
                <p:nvPr/>
              </p:nvSpPr>
              <p:spPr>
                <a:xfrm>
                  <a:off x="50800" y="50800"/>
                  <a:ext cx="5359400" cy="774700"/>
                </a:xfrm>
                <a:prstGeom prst="rect">
                  <a:avLst/>
                </a:prstGeom>
                <a:noFill/>
                <a:ln>
                  <a:noFill/>
                </a:ln>
                <a:effectLst/>
              </p:spPr>
              <p:txBody>
                <a:bodyPr wrap="square" lIns="50800" tIns="50800" rIns="50800" bIns="50800" numCol="1" anchor="t">
                  <a:spAutoFit/>
                </a:bodyPr>
                <a:lstStyle>
                  <a:lvl1pPr defTabSz="1828800">
                    <a:defRPr>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t>微信 / 企业微信扫码进群</a:t>
                  </a:r>
                </a:p>
              </p:txBody>
            </p:sp>
            <p:pic>
              <p:nvPicPr>
                <p:cNvPr id="1171" name="微信 / 企业微信扫码进群 微信 / 企业微信扫码进群" descr="微信 / 企业微信扫码进群 微信 / 企业微信扫码进群"/>
                <p:cNvPicPr/>
                <p:nvPr/>
              </p:nvPicPr>
              <p:blipFill>
                <a:blip r:embed="rId4"/>
                <a:stretch>
                  <a:fillRect/>
                </a:stretch>
              </p:blipFill>
              <p:spPr>
                <a:xfrm>
                  <a:off x="0" y="0"/>
                  <a:ext cx="5461000" cy="876300"/>
                </a:xfrm>
                <a:prstGeom prst="rect">
                  <a:avLst/>
                </a:prstGeom>
                <a:effectLst/>
              </p:spPr>
            </p:pic>
          </p:gr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90" y="9721"/>
                <a:ext cx="5063" cy="506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61" name="了解更多"/>
          <p:cNvSpPr txBox="1"/>
          <p:nvPr/>
        </p:nvSpPr>
        <p:spPr>
          <a:xfrm>
            <a:off x="10532109" y="1507628"/>
            <a:ext cx="3446781" cy="1325881"/>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t>了解更多</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文本框 5"/>
          <p:cNvSpPr txBox="1"/>
          <p:nvPr/>
        </p:nvSpPr>
        <p:spPr>
          <a:xfrm>
            <a:off x="10179865" y="10475038"/>
            <a:ext cx="4024268" cy="665479"/>
          </a:xfrm>
          <a:prstGeom prst="rect">
            <a:avLst/>
          </a:prstGeom>
          <a:ln w="12700">
            <a:miter lim="400000"/>
          </a:ln>
        </p:spPr>
        <p:txBody>
          <a:bodyPr lIns="91438" tIns="91438" rIns="91438" bIns="91438">
            <a:spAutoFit/>
          </a:bodyPr>
          <a:lstStyle>
            <a:lvl1pPr algn="l" defTabSz="1828800">
              <a:defRPr b="0" u="sng">
                <a:solidFill>
                  <a:srgbClr val="FFFFFF"/>
                </a:solidFill>
                <a:uFill>
                  <a:solidFill>
                    <a:srgbClr val="0000FF"/>
                  </a:solidFill>
                </a:uFill>
                <a:latin typeface="Helvetica"/>
                <a:ea typeface="Helvetica"/>
                <a:cs typeface="Helvetica"/>
                <a:sym typeface="Helvetica"/>
                <a:hlinkClick r:id="rId1"/>
              </a:defRPr>
            </a:lvl1pPr>
          </a:lstStyle>
          <a:p>
            <a:pPr>
              <a:defRPr u="none">
                <a:uFillTx/>
              </a:defRPr>
            </a:pPr>
            <a:r>
              <a:rPr u="sng">
                <a:uFill>
                  <a:solidFill>
                    <a:srgbClr val="0000FF"/>
                  </a:solidFill>
                </a:uFill>
                <a:hlinkClick r:id="rId1"/>
              </a:rPr>
              <a:t>www.metersphere.io</a:t>
            </a:r>
            <a:endParaRPr u="sng">
              <a:uFill>
                <a:solidFill>
                  <a:srgbClr val="0000FF"/>
                </a:solidFill>
              </a:uFill>
              <a:hlinkClick r:id="rId1"/>
            </a:endParaRPr>
          </a:p>
        </p:txBody>
      </p:sp>
      <p:pic>
        <p:nvPicPr>
          <p:cNvPr id="1188" name="因为热爱-01.png" descr="因为热爱-01.png"/>
          <p:cNvPicPr>
            <a:picLocks noChangeAspect="1"/>
          </p:cNvPicPr>
          <p:nvPr/>
        </p:nvPicPr>
        <p:blipFill>
          <a:blip r:embed="rId2"/>
          <a:stretch>
            <a:fillRect/>
          </a:stretch>
        </p:blipFill>
        <p:spPr>
          <a:xfrm>
            <a:off x="4271467" y="4841877"/>
            <a:ext cx="16484955" cy="4107176"/>
          </a:xfrm>
          <a:prstGeom prst="rect">
            <a:avLst/>
          </a:prstGeom>
          <a:ln w="12700">
            <a:miter lim="400000"/>
            <a:headEnd/>
            <a:tailEnd/>
          </a:ln>
        </p:spPr>
      </p:pic>
      <p:pic>
        <p:nvPicPr>
          <p:cNvPr id="1189" name="MeterSphere-反白.png" descr="/Users/lixuejun/Library/Containers/com.kingsoft.wpsoffice.mac/Data/tmp/picturecompress_20231211113827/output_89.pngoutput_89"/>
          <p:cNvPicPr>
            <a:picLocks noChangeAspect="1"/>
          </p:cNvPicPr>
          <p:nvPr/>
        </p:nvPicPr>
        <p:blipFill>
          <a:blip r:embed="rId3"/>
          <a:stretch>
            <a:fillRect/>
          </a:stretch>
        </p:blipFill>
        <p:spPr>
          <a:xfrm>
            <a:off x="687417" y="792011"/>
            <a:ext cx="5747928" cy="1082978"/>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Users/lixuejun/Library/Containers/com.kingsoft.wpsoffice.mac/Data/tmp/picturecompress_20231211113827/output_2.jpgoutput_2"/>
          <p:cNvPicPr>
            <a:picLocks noChangeAspect="1"/>
          </p:cNvPicPr>
          <p:nvPr/>
        </p:nvPicPr>
        <p:blipFill>
          <a:blip r:embed="rId1">
            <a:lum bright="24000"/>
          </a:blip>
          <a:stretch>
            <a:fillRect/>
          </a:stretch>
        </p:blipFill>
        <p:spPr>
          <a:xfrm>
            <a:off x="3191510" y="2178050"/>
            <a:ext cx="5760000" cy="4321228"/>
          </a:xfrm>
          <a:prstGeom prst="rect">
            <a:avLst/>
          </a:prstGeom>
        </p:spPr>
      </p:pic>
      <p:sp>
        <p:nvSpPr>
          <p:cNvPr id="86" name="Freeform 5"/>
          <p:cNvSpPr>
            <a:spLocks noEditPoints="1"/>
          </p:cNvSpPr>
          <p:nvPr/>
        </p:nvSpPr>
        <p:spPr bwMode="auto">
          <a:xfrm>
            <a:off x="10106147" y="3114048"/>
            <a:ext cx="700910" cy="2214773"/>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bg1">
              <a:lumMod val="75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id-ID" sz="2400">
              <a:cs typeface="+mn-ea"/>
              <a:sym typeface="+mn-lt"/>
            </a:endParaRPr>
          </a:p>
        </p:txBody>
      </p:sp>
      <p:sp>
        <p:nvSpPr>
          <p:cNvPr id="106" name="文本框 105"/>
          <p:cNvSpPr txBox="1"/>
          <p:nvPr/>
        </p:nvSpPr>
        <p:spPr>
          <a:xfrm>
            <a:off x="10898235" y="3618456"/>
            <a:ext cx="2623820" cy="829945"/>
          </a:xfrm>
          <a:prstGeom prst="rect">
            <a:avLst/>
          </a:prstGeom>
          <a:noFill/>
        </p:spPr>
        <p:txBody>
          <a:bodyPr wrap="none" rtlCol="0" anchor="ctr">
            <a:spAutoFit/>
          </a:bodyPr>
          <a:lstStyle/>
          <a:p>
            <a:pPr algn="ctr"/>
            <a:r>
              <a:rPr lang="zh-CN" altLang="en-US" sz="4800" b="1">
                <a:solidFill>
                  <a:srgbClr val="0060BF"/>
                </a:solidFill>
                <a:cs typeface="+mn-ea"/>
                <a:sym typeface="+mn-lt"/>
              </a:rPr>
              <a:t>课堂教学</a:t>
            </a:r>
            <a:endParaRPr lang="zh-CN" altLang="en-US" sz="4800" b="1">
              <a:solidFill>
                <a:srgbClr val="0060BF"/>
              </a:solidFill>
              <a:cs typeface="+mn-ea"/>
              <a:sym typeface="+mn-lt"/>
            </a:endParaRPr>
          </a:p>
        </p:txBody>
      </p:sp>
      <p:pic>
        <p:nvPicPr>
          <p:cNvPr id="24" name="IM 24" descr="/Users/lixuejun/Library/Containers/com.kingsoft.wpsoffice.mac/Data/tmp/picturecompress_20231211113827/output_3.pngoutput_3"/>
          <p:cNvPicPr/>
          <p:nvPr/>
        </p:nvPicPr>
        <p:blipFill>
          <a:blip r:embed="rId2"/>
          <a:stretch>
            <a:fillRect/>
          </a:stretch>
        </p:blipFill>
        <p:spPr>
          <a:xfrm>
            <a:off x="3194050" y="7289800"/>
            <a:ext cx="5760000" cy="4443095"/>
          </a:xfrm>
          <a:prstGeom prst="rect">
            <a:avLst/>
          </a:prstGeom>
        </p:spPr>
      </p:pic>
      <p:pic>
        <p:nvPicPr>
          <p:cNvPr id="22" name="IM 22" descr="/Users/lixuejun/Library/Containers/com.kingsoft.wpsoffice.mac/Data/tmp/picturecompress_20231211113827/output_4.pngoutput_4"/>
          <p:cNvPicPr/>
          <p:nvPr/>
        </p:nvPicPr>
        <p:blipFill>
          <a:blip r:embed="rId3"/>
          <a:stretch>
            <a:fillRect/>
          </a:stretch>
        </p:blipFill>
        <p:spPr>
          <a:xfrm>
            <a:off x="14570710" y="7362190"/>
            <a:ext cx="5760000" cy="4367530"/>
          </a:xfrm>
          <a:prstGeom prst="rect">
            <a:avLst/>
          </a:prstGeom>
        </p:spPr>
      </p:pic>
      <p:sp>
        <p:nvSpPr>
          <p:cNvPr id="85" name="Freeform 4"/>
          <p:cNvSpPr>
            <a:spLocks noEditPoints="1"/>
          </p:cNvSpPr>
          <p:nvPr/>
        </p:nvSpPr>
        <p:spPr bwMode="auto">
          <a:xfrm>
            <a:off x="10034464" y="8081978"/>
            <a:ext cx="734785" cy="2290704"/>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bg1">
              <a:lumMod val="50000"/>
            </a:schemeClr>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endParaRPr lang="id-ID" sz="2400">
              <a:cs typeface="+mn-ea"/>
              <a:sym typeface="+mn-lt"/>
            </a:endParaRPr>
          </a:p>
        </p:txBody>
      </p:sp>
      <p:sp>
        <p:nvSpPr>
          <p:cNvPr id="6" name="文本框 5"/>
          <p:cNvSpPr txBox="1"/>
          <p:nvPr/>
        </p:nvSpPr>
        <p:spPr>
          <a:xfrm>
            <a:off x="10826750" y="8873808"/>
            <a:ext cx="2957830" cy="829945"/>
          </a:xfrm>
          <a:prstGeom prst="rect">
            <a:avLst/>
          </a:prstGeom>
          <a:noFill/>
        </p:spPr>
        <p:txBody>
          <a:bodyPr wrap="square" rtlCol="0" anchor="ctr">
            <a:spAutoFit/>
          </a:bodyPr>
          <a:lstStyle/>
          <a:p>
            <a:pPr algn="ctr"/>
            <a:r>
              <a:rPr lang="zh-CN" altLang="en-US" sz="4800" b="1">
                <a:solidFill>
                  <a:srgbClr val="0060BF"/>
                </a:solidFill>
                <a:cs typeface="+mn-ea"/>
                <a:sym typeface="+mn-lt"/>
              </a:rPr>
              <a:t>线下指导</a:t>
            </a:r>
            <a:endParaRPr lang="zh-CN" altLang="en-US" sz="4800" b="1">
              <a:solidFill>
                <a:srgbClr val="0060BF"/>
              </a:solidFill>
              <a:cs typeface="+mn-ea"/>
              <a:sym typeface="+mn-lt"/>
            </a:endParaRPr>
          </a:p>
        </p:txBody>
      </p:sp>
      <p:sp>
        <p:nvSpPr>
          <p:cNvPr id="4" name="融入 DevOps"/>
          <p:cNvSpPr txBox="1"/>
          <p:nvPr/>
        </p:nvSpPr>
        <p:spPr>
          <a:xfrm>
            <a:off x="0" y="306070"/>
            <a:ext cx="6587490" cy="1049020"/>
          </a:xfrm>
          <a:prstGeom prst="rect">
            <a:avLst/>
          </a:prstGeom>
          <a:ln w="12700">
            <a:miter lim="400000"/>
          </a:ln>
        </p:spPr>
        <p:txBody>
          <a:bodyPr lIns="0" tIns="0" rIns="0" bIns="0"/>
          <a:lstStyle>
            <a:lvl1pPr algn="l" defTabSz="914400">
              <a:defRPr sz="5000">
                <a:solidFill>
                  <a:srgbClr val="783887">
                    <a:alpha val="80000"/>
                  </a:srgbClr>
                </a:solidFill>
              </a:defRPr>
            </a:lvl1pPr>
          </a:lstStyle>
          <a:p>
            <a:pPr marL="0" marR="0" indent="0" algn="l" defTabSz="821690" rtl="0" fontAlgn="auto" latinLnBrk="0" hangingPunct="0">
              <a:lnSpc>
                <a:spcPct val="100000"/>
              </a:lnSpc>
              <a:spcBef>
                <a:spcPts val="0"/>
              </a:spcBef>
              <a:spcAft>
                <a:spcPts val="0"/>
              </a:spcAft>
              <a:buClrTx/>
              <a:buSzTx/>
              <a:buFontTx/>
              <a:buNone/>
            </a:pPr>
            <a:r>
              <a:rPr lang="zh-CN" altLang="en-US" sz="5400" b="0" dirty="0">
                <a:solidFill>
                  <a:srgbClr val="773886"/>
                </a:solidFill>
                <a:latin typeface="方正黑体简体" panose="02010601030101010101" charset="-122"/>
                <a:ea typeface="方正黑体简体" panose="02010601030101010101" charset="-122"/>
                <a:sym typeface="+mn-ea"/>
              </a:rPr>
              <a:t>课堂风采展览</a:t>
            </a:r>
            <a:endParaRPr lang="zh-CN" altLang="en-US" sz="5400" b="0" dirty="0">
              <a:solidFill>
                <a:srgbClr val="773886"/>
              </a:solidFill>
              <a:latin typeface="方正黑体简体" panose="02010601030101010101" charset="-122"/>
              <a:ea typeface="方正黑体简体" panose="02010601030101010101" charset="-122"/>
              <a:sym typeface="+mn-ea"/>
            </a:endParaRPr>
          </a:p>
        </p:txBody>
      </p:sp>
      <p:sp>
        <p:nvSpPr>
          <p:cNvPr id="17" name="矩形"/>
          <p:cNvSpPr/>
          <p:nvPr/>
        </p:nvSpPr>
        <p:spPr>
          <a:xfrm>
            <a:off x="-21273" y="-19202"/>
            <a:ext cx="4068000" cy="258797"/>
          </a:xfrm>
          <a:prstGeom prst="rect">
            <a:avLst/>
          </a:prstGeom>
          <a:solidFill>
            <a:srgbClr val="783887">
              <a:alpha val="80000"/>
            </a:srgbClr>
          </a:solidFill>
          <a:ln w="12700">
            <a:miter lim="400000"/>
          </a:ln>
        </p:spPr>
        <p:txBody>
          <a:bodyPr lIns="45719" rIns="45719" anchor="ctr"/>
          <a:lstStyle/>
          <a:p>
            <a:pPr defTabSz="914400">
              <a:defRPr sz="2400">
                <a:solidFill>
                  <a:srgbClr val="FFFFFF"/>
                </a:solidFill>
                <a:latin typeface="Calibri"/>
                <a:ea typeface="Calibri"/>
                <a:cs typeface="Calibri"/>
                <a:sym typeface="Calibri"/>
              </a:defRPr>
            </a:pPr>
            <a:endParaRPr sz="3200"/>
          </a:p>
        </p:txBody>
      </p:sp>
      <p:pic>
        <p:nvPicPr>
          <p:cNvPr id="7" name="图片 6" descr="/Users/lixuejun/Library/Containers/com.kingsoft.wpsoffice.mac/Data/tmp/picturecompress_20231211113827/output_5.jpgoutput_5"/>
          <p:cNvPicPr>
            <a:picLocks noChangeAspect="1"/>
          </p:cNvPicPr>
          <p:nvPr/>
        </p:nvPicPr>
        <p:blipFill>
          <a:blip r:embed="rId4"/>
          <a:srcRect/>
          <a:stretch>
            <a:fillRect/>
          </a:stretch>
        </p:blipFill>
        <p:spPr>
          <a:xfrm>
            <a:off x="14568170" y="2387600"/>
            <a:ext cx="5760000" cy="411136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p:cTn id="11" dur="500" fill="hold"/>
                                        <p:tgtEl>
                                          <p:spTgt spid="86"/>
                                        </p:tgtEl>
                                        <p:attrNameLst>
                                          <p:attrName>ppt_w</p:attrName>
                                        </p:attrNameLst>
                                      </p:cBhvr>
                                      <p:tavLst>
                                        <p:tav tm="0">
                                          <p:val>
                                            <p:fltVal val="0"/>
                                          </p:val>
                                        </p:tav>
                                        <p:tav tm="100000">
                                          <p:val>
                                            <p:strVal val="#ppt_w"/>
                                          </p:val>
                                        </p:tav>
                                      </p:tavLst>
                                    </p:anim>
                                    <p:anim calcmode="lin" valueType="num">
                                      <p:cBhvr>
                                        <p:cTn id="12" dur="500" fill="hold"/>
                                        <p:tgtEl>
                                          <p:spTgt spid="86"/>
                                        </p:tgtEl>
                                        <p:attrNameLst>
                                          <p:attrName>ppt_h</p:attrName>
                                        </p:attrNameLst>
                                      </p:cBhvr>
                                      <p:tavLst>
                                        <p:tav tm="0">
                                          <p:val>
                                            <p:fltVal val="0"/>
                                          </p:val>
                                        </p:tav>
                                        <p:tav tm="100000">
                                          <p:val>
                                            <p:strVal val="#ppt_h"/>
                                          </p:val>
                                        </p:tav>
                                      </p:tavLst>
                                    </p:anim>
                                    <p:animEffect transition="in" filter="fade">
                                      <p:cBhvr>
                                        <p:cTn id="13" dur="500"/>
                                        <p:tgtEl>
                                          <p:spTgt spid="86"/>
                                        </p:tgtEl>
                                      </p:cBhvr>
                                    </p:animEffect>
                                  </p:childTnLst>
                                </p:cTn>
                              </p:par>
                              <p:par>
                                <p:cTn id="14" presetID="2" presetClass="entr" presetSubtype="4" fill="hold" grpId="1" nodeType="withEffect">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cBhvr additive="base">
                                        <p:cTn id="16" dur="500" fill="hold"/>
                                        <p:tgtEl>
                                          <p:spTgt spid="106"/>
                                        </p:tgtEl>
                                        <p:attrNameLst>
                                          <p:attrName>ppt_x</p:attrName>
                                        </p:attrNameLst>
                                      </p:cBhvr>
                                      <p:tavLst>
                                        <p:tav tm="0">
                                          <p:val>
                                            <p:strVal val="#ppt_x"/>
                                          </p:val>
                                        </p:tav>
                                        <p:tav tm="100000">
                                          <p:val>
                                            <p:strVal val="#ppt_x"/>
                                          </p:val>
                                        </p:tav>
                                      </p:tavLst>
                                    </p:anim>
                                    <p:anim calcmode="lin" valueType="num">
                                      <p:cBhvr additive="base">
                                        <p:cTn id="17"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par>
                                <p:cTn id="24" presetID="2" presetClass="entr" presetSubtype="4" fill="hold" grpId="1"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1" nodeType="withEffect">
                                  <p:stCondLst>
                                    <p:cond delay="0"/>
                                  </p:stCondLst>
                                  <p:childTnLst>
                                    <p:set>
                                      <p:cBhvr>
                                        <p:cTn id="29" dur="1" fill="hold">
                                          <p:stCondLst>
                                            <p:cond delay="0"/>
                                          </p:stCondLst>
                                        </p:cTn>
                                        <p:tgtEl>
                                          <p:spTgt spid="85"/>
                                        </p:tgtEl>
                                        <p:attrNameLst>
                                          <p:attrName>style.visibility</p:attrName>
                                        </p:attrNameLst>
                                      </p:cBhvr>
                                      <p:to>
                                        <p:strVal val="visible"/>
                                      </p:to>
                                    </p:set>
                                    <p:anim calcmode="lin" valueType="num">
                                      <p:cBhvr additive="base">
                                        <p:cTn id="30" dur="500" fill="hold"/>
                                        <p:tgtEl>
                                          <p:spTgt spid="85"/>
                                        </p:tgtEl>
                                        <p:attrNameLst>
                                          <p:attrName>ppt_x</p:attrName>
                                        </p:attrNameLst>
                                      </p:cBhvr>
                                      <p:tavLst>
                                        <p:tav tm="0">
                                          <p:val>
                                            <p:strVal val="#ppt_x"/>
                                          </p:val>
                                        </p:tav>
                                        <p:tav tm="100000">
                                          <p:val>
                                            <p:strVal val="#ppt_x"/>
                                          </p:val>
                                        </p:tav>
                                      </p:tavLst>
                                    </p:anim>
                                    <p:anim calcmode="lin" valueType="num">
                                      <p:cBhvr additive="base">
                                        <p:cTn id="31" dur="500" fill="hold"/>
                                        <p:tgtEl>
                                          <p:spTgt spid="8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ldLvl="0" animBg="1"/>
      <p:bldP spid="106" grpId="1"/>
      <p:bldP spid="85" grpId="1" bldLvl="0" animBg="1"/>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1"/>
          <p:cNvSpPr/>
          <p:nvPr/>
        </p:nvSpPr>
        <p:spPr>
          <a:xfrm>
            <a:off x="3335655" y="279781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1</a:t>
            </a:r>
            <a:endParaRPr sz="8300"/>
          </a:p>
        </p:txBody>
      </p:sp>
      <p:sp>
        <p:nvSpPr>
          <p:cNvPr id="230" name="2"/>
          <p:cNvSpPr/>
          <p:nvPr/>
        </p:nvSpPr>
        <p:spPr>
          <a:xfrm>
            <a:off x="3335655" y="5201920"/>
            <a:ext cx="1863725" cy="1909445"/>
          </a:xfrm>
          <a:prstGeom prst="diamond">
            <a:avLst/>
          </a:prstGeom>
          <a:solidFill>
            <a:srgbClr val="773886"/>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2</a:t>
            </a:r>
            <a:endParaRPr sz="8300"/>
          </a:p>
        </p:txBody>
      </p:sp>
      <p:grpSp>
        <p:nvGrpSpPr>
          <p:cNvPr id="5" name="组合 4"/>
          <p:cNvGrpSpPr/>
          <p:nvPr/>
        </p:nvGrpSpPr>
        <p:grpSpPr>
          <a:xfrm>
            <a:off x="6576060" y="3246120"/>
            <a:ext cx="14594205" cy="1080135"/>
            <a:chOff x="10356" y="5112"/>
            <a:chExt cx="22983" cy="1701"/>
          </a:xfrm>
        </p:grpSpPr>
        <p:sp>
          <p:nvSpPr>
            <p:cNvPr id="228"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31"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latin typeface="Trebuchet MS Bold" panose="020B0603020202020204" charset="0"/>
                </a:rPr>
                <a:t>高校项目概览</a:t>
              </a:r>
              <a:endParaRPr lang="zh-CN" sz="5400">
                <a:latin typeface="Trebuchet MS Bold" panose="020B0603020202020204" charset="0"/>
              </a:endParaRPr>
            </a:p>
          </p:txBody>
        </p:sp>
      </p:grpSp>
      <p:sp>
        <p:nvSpPr>
          <p:cNvPr id="232" name="3"/>
          <p:cNvSpPr/>
          <p:nvPr/>
        </p:nvSpPr>
        <p:spPr>
          <a:xfrm>
            <a:off x="3335655" y="7606030"/>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sz="8300"/>
              <a:t>3</a:t>
            </a:r>
            <a:endParaRPr sz="8300"/>
          </a:p>
        </p:txBody>
      </p:sp>
      <p:sp>
        <p:nvSpPr>
          <p:cNvPr id="2" name="3"/>
          <p:cNvSpPr/>
          <p:nvPr/>
        </p:nvSpPr>
        <p:spPr>
          <a:xfrm>
            <a:off x="3335655" y="10026015"/>
            <a:ext cx="1863725" cy="1909445"/>
          </a:xfrm>
          <a:prstGeom prst="diamond">
            <a:avLst/>
          </a:prstGeom>
          <a:solidFill>
            <a:srgbClr val="535353"/>
          </a:solidFill>
          <a:ln w="12700">
            <a:miter lim="400000"/>
          </a:ln>
        </p:spPr>
        <p:txBody>
          <a:bodyPr tIns="91439" bIns="91439" anchor="ctr"/>
          <a:lstStyle>
            <a:lvl1pPr defTabSz="914400">
              <a:defRPr sz="10000">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r>
              <a:rPr lang="en-US" sz="8300"/>
              <a:t>4</a:t>
            </a:r>
            <a:endParaRPr lang="en-US" sz="8300"/>
          </a:p>
        </p:txBody>
      </p:sp>
      <p:grpSp>
        <p:nvGrpSpPr>
          <p:cNvPr id="12" name="组合 11"/>
          <p:cNvGrpSpPr/>
          <p:nvPr/>
        </p:nvGrpSpPr>
        <p:grpSpPr>
          <a:xfrm>
            <a:off x="6576060" y="5626100"/>
            <a:ext cx="14594205" cy="1104900"/>
            <a:chOff x="10356" y="5112"/>
            <a:chExt cx="22983" cy="1740"/>
          </a:xfrm>
        </p:grpSpPr>
        <p:sp>
          <p:nvSpPr>
            <p:cNvPr id="13"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4" name="持续测试的兴起与现状"/>
            <p:cNvSpPr txBox="1"/>
            <p:nvPr/>
          </p:nvSpPr>
          <p:spPr>
            <a:xfrm>
              <a:off x="10356" y="5112"/>
              <a:ext cx="22983" cy="1740"/>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en-US" b="1">
                  <a:latin typeface="Trebuchet MS Bold" panose="020B0603020202020204" charset="0"/>
                  <a:cs typeface="Trebuchet MS Bold" panose="020B0603020202020204" charset="0"/>
                </a:rPr>
                <a:t>MeterSphere </a:t>
              </a:r>
              <a:r>
                <a:rPr lang="zh-CN" altLang="en-US" b="1">
                  <a:latin typeface="Trebuchet MS Bold" panose="020B0603020202020204" charset="0"/>
                  <a:cs typeface="Trebuchet MS Bold" panose="020B0603020202020204" charset="0"/>
                </a:rPr>
                <a:t>项目介绍</a:t>
              </a:r>
              <a:endParaRPr lang="zh-CN" altLang="en-US" b="1">
                <a:latin typeface="Trebuchet MS Bold" panose="020B0603020202020204" charset="0"/>
                <a:cs typeface="Trebuchet MS Bold" panose="020B0603020202020204" charset="0"/>
              </a:endParaRPr>
            </a:p>
          </p:txBody>
        </p:sp>
      </p:grpSp>
      <p:grpSp>
        <p:nvGrpSpPr>
          <p:cNvPr id="15" name="组合 14"/>
          <p:cNvGrpSpPr/>
          <p:nvPr/>
        </p:nvGrpSpPr>
        <p:grpSpPr>
          <a:xfrm>
            <a:off x="6576060" y="8006080"/>
            <a:ext cx="14594205" cy="1080135"/>
            <a:chOff x="10356" y="5112"/>
            <a:chExt cx="22983" cy="1701"/>
          </a:xfrm>
        </p:grpSpPr>
        <p:sp>
          <p:nvSpPr>
            <p:cNvPr id="16"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17"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高校合作计划</a:t>
              </a:r>
              <a:endParaRPr lang="zh-CN" sz="5400"/>
            </a:p>
          </p:txBody>
        </p:sp>
      </p:grpSp>
      <p:grpSp>
        <p:nvGrpSpPr>
          <p:cNvPr id="18" name="组合 17"/>
          <p:cNvGrpSpPr/>
          <p:nvPr/>
        </p:nvGrpSpPr>
        <p:grpSpPr>
          <a:xfrm>
            <a:off x="6576060" y="10386060"/>
            <a:ext cx="14594205" cy="1080135"/>
            <a:chOff x="10356" y="5112"/>
            <a:chExt cx="22983" cy="1701"/>
          </a:xfrm>
        </p:grpSpPr>
        <p:sp>
          <p:nvSpPr>
            <p:cNvPr id="19" name="线条"/>
            <p:cNvSpPr/>
            <p:nvPr/>
          </p:nvSpPr>
          <p:spPr>
            <a:xfrm>
              <a:off x="10526" y="6813"/>
              <a:ext cx="22642" cy="0"/>
            </a:xfrm>
            <a:prstGeom prst="line">
              <a:avLst/>
            </a:prstGeom>
            <a:ln w="25400">
              <a:solidFill>
                <a:srgbClr val="5E5E5E">
                  <a:alpha val="50000"/>
                </a:srgbClr>
              </a:solidFill>
              <a:miter lim="400000"/>
            </a:ln>
          </p:spPr>
          <p:txBody>
            <a:bodyPr lIns="0" tIns="0" rIns="0" bIns="0"/>
            <a:lstStyle/>
            <a:p>
              <a:pPr algn="l" defTabSz="457200">
                <a:defRPr sz="1200">
                  <a:solidFill>
                    <a:srgbClr val="5E5E5E"/>
                  </a:solidFill>
                  <a:latin typeface="Helvetica"/>
                  <a:ea typeface="Helvetica"/>
                  <a:cs typeface="Helvetica"/>
                  <a:sym typeface="Helvetica"/>
                </a:defRPr>
              </a:pPr>
              <a:endParaRPr sz="3200"/>
            </a:p>
          </p:txBody>
        </p:sp>
        <p:sp>
          <p:nvSpPr>
            <p:cNvPr id="20" name="持续测试的兴起与现状"/>
            <p:cNvSpPr txBox="1"/>
            <p:nvPr/>
          </p:nvSpPr>
          <p:spPr>
            <a:xfrm>
              <a:off x="10356" y="5112"/>
              <a:ext cx="22983" cy="1594"/>
            </a:xfrm>
            <a:prstGeom prst="rect">
              <a:avLst/>
            </a:prstGeom>
            <a:ln w="12700">
              <a:miter lim="400000"/>
            </a:ln>
          </p:spPr>
          <p:txBody>
            <a:bodyPr tIns="91439" bIns="91439">
              <a:spAutoFit/>
            </a:bodyPr>
            <a:lstStyle>
              <a:lvl1pPr algn="l" defTabSz="1828800">
                <a:defRPr sz="6000" b="0">
                  <a:solidFill>
                    <a:srgbClr val="5E5E5E"/>
                  </a:solidFill>
                  <a:latin typeface="Trebuchet MS" panose="020B0603020202020204"/>
                  <a:ea typeface="Trebuchet MS" panose="020B0603020202020204"/>
                  <a:cs typeface="Trebuchet MS" panose="020B0603020202020204"/>
                  <a:sym typeface="Trebuchet MS" panose="020B0603020202020204"/>
                </a:defRPr>
              </a:lvl1pPr>
            </a:lstStyle>
            <a:p>
              <a:r>
                <a:rPr lang="zh-CN" sz="5400"/>
                <a:t>实验课程建设方案</a:t>
              </a:r>
              <a:endParaRPr lang="zh-CN" sz="5400"/>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MeterSphere 的使命"/>
          <p:cNvSpPr txBox="1"/>
          <p:nvPr/>
        </p:nvSpPr>
        <p:spPr>
          <a:xfrm>
            <a:off x="8300283" y="1524000"/>
            <a:ext cx="7783434" cy="132588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t>MeterSphere 的使命</a:t>
            </a:r>
          </a:p>
        </p:txBody>
      </p:sp>
      <p:sp>
        <p:nvSpPr>
          <p:cNvPr id="239" name="矩形"/>
          <p:cNvSpPr/>
          <p:nvPr/>
        </p:nvSpPr>
        <p:spPr>
          <a:xfrm>
            <a:off x="-43776" y="4784739"/>
            <a:ext cx="24471552" cy="5585837"/>
          </a:xfrm>
          <a:prstGeom prst="rect">
            <a:avLst/>
          </a:prstGeom>
          <a:solidFill>
            <a:srgbClr val="783887">
              <a:alpha val="80000"/>
            </a:srgbClr>
          </a:solidFill>
          <a:ln w="12700">
            <a:miter lim="400000"/>
          </a:ln>
        </p:spPr>
        <p:txBody>
          <a:bodyPr lIns="71437" tIns="71437" rIns="71437" bIns="71437" anchor="ctr"/>
          <a:lstStyle/>
          <a:p>
            <a:pPr marL="38100" marR="304800" indent="-38100">
              <a:spcBef>
                <a:spcPts val="5900"/>
              </a:spcBef>
              <a:defRPr sz="5300" b="0">
                <a:solidFill>
                  <a:srgbClr val="FFFFFF"/>
                </a:solidFill>
              </a:defRPr>
            </a:pPr>
          </a:p>
        </p:txBody>
      </p:sp>
      <p:sp>
        <p:nvSpPr>
          <p:cNvPr id="240" name="MeterSphere 是一站式的开源持续测试平台，遵循 GPL v3 开源许可协议，涵盖测试跟踪、接口测试、UI 测试和性能测试等功能，全面兼容 JMeter、Selenium 等主流开源标准，有效助力开发和测试团队充分利用云弹性进行高度可扩展的自动化测试，加速高质量的软件交付。"/>
          <p:cNvSpPr txBox="1"/>
          <p:nvPr/>
        </p:nvSpPr>
        <p:spPr>
          <a:xfrm>
            <a:off x="616454" y="5783693"/>
            <a:ext cx="23151091" cy="3587929"/>
          </a:xfrm>
          <a:prstGeom prst="rect">
            <a:avLst/>
          </a:prstGeom>
          <a:ln w="12700">
            <a:miter lim="400000"/>
          </a:ln>
        </p:spPr>
        <p:txBody>
          <a:bodyPr lIns="71437" tIns="71437" rIns="71437" bIns="71437" anchor="ctr">
            <a:spAutoFit/>
          </a:bodyPr>
          <a:lstStyle/>
          <a:p>
            <a:pPr marL="38100" marR="304800" indent="-38100" algn="just">
              <a:spcBef>
                <a:spcPts val="5900"/>
              </a:spcBef>
              <a:defRPr sz="4800" b="0">
                <a:solidFill>
                  <a:srgbClr val="FFFFFF"/>
                </a:solidFill>
              </a:defRPr>
            </a:pPr>
            <a:r>
              <a:t>MeterSphere 是</a:t>
            </a:r>
            <a:r>
              <a:rPr b="1" u="sng"/>
              <a:t>一站式的开源持续测试平台</a:t>
            </a:r>
            <a:r>
              <a:t>，遵循 GPL v3 开源许可协议，涵盖测试跟踪、接口测试、UI 测试和性能测试等功能，全面兼容 JMeter、Selenium 等主流开源标准，有效助力开发和测试团队充分利用云弹性进行高度可扩展的自动化测试，加速高质量的软件交付。</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广受欢迎的开源项目"/>
          <p:cNvSpPr txBox="1"/>
          <p:nvPr/>
        </p:nvSpPr>
        <p:spPr>
          <a:xfrm>
            <a:off x="8436609" y="1524000"/>
            <a:ext cx="7510781" cy="132588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t>广受欢迎的开源项目</a:t>
            </a:r>
          </a:p>
        </p:txBody>
      </p:sp>
      <p:pic>
        <p:nvPicPr>
          <p:cNvPr id="275" name="MeterSphere-紫色.png" descr="/Users/lixuejun/Library/Containers/com.kingsoft.wpsoffice.mac/Data/tmp/picturecompress_20231211113827/output_6.pngoutput_6"/>
          <p:cNvPicPr>
            <a:picLocks noChangeAspect="1"/>
          </p:cNvPicPr>
          <p:nvPr/>
        </p:nvPicPr>
        <p:blipFill>
          <a:blip r:embed="rId1"/>
          <a:stretch>
            <a:fillRect/>
          </a:stretch>
        </p:blipFill>
        <p:spPr>
          <a:xfrm>
            <a:off x="1624100" y="4115076"/>
            <a:ext cx="7868745" cy="1482562"/>
          </a:xfrm>
          <a:prstGeom prst="rect">
            <a:avLst/>
          </a:prstGeom>
          <a:ln w="12700">
            <a:miter lim="400000"/>
            <a:headEnd/>
            <a:tailEnd/>
          </a:ln>
        </p:spPr>
      </p:pic>
      <p:pic>
        <p:nvPicPr>
          <p:cNvPr id="276" name="github-logo.png" descr="/Users/lixuejun/Library/Containers/com.kingsoft.wpsoffice.mac/Data/tmp/picturecompress_20231211113827/output_7.pngoutput_7"/>
          <p:cNvPicPr>
            <a:picLocks noChangeAspect="1"/>
          </p:cNvPicPr>
          <p:nvPr/>
        </p:nvPicPr>
        <p:blipFill>
          <a:blip r:embed="rId2"/>
          <a:srcRect/>
          <a:stretch>
            <a:fillRect/>
          </a:stretch>
        </p:blipFill>
        <p:spPr>
          <a:xfrm>
            <a:off x="1624100" y="5763418"/>
            <a:ext cx="3317912" cy="1094622"/>
          </a:xfrm>
          <a:prstGeom prst="rect">
            <a:avLst/>
          </a:prstGeom>
          <a:ln w="12700">
            <a:miter lim="400000"/>
            <a:headEnd/>
            <a:tailEnd/>
          </a:ln>
        </p:spPr>
      </p:pic>
      <p:sp>
        <p:nvSpPr>
          <p:cNvPr id="277" name="星形"/>
          <p:cNvSpPr/>
          <p:nvPr/>
        </p:nvSpPr>
        <p:spPr>
          <a:xfrm>
            <a:off x="5558472" y="5930210"/>
            <a:ext cx="797404" cy="758377"/>
          </a:xfrm>
          <a:prstGeom prst="star5">
            <a:avLst>
              <a:gd name="adj" fmla="val 19100"/>
              <a:gd name="hf" fmla="val 105146"/>
              <a:gd name="vf" fmla="val 110557"/>
            </a:avLst>
          </a:prstGeom>
          <a:solidFill>
            <a:srgbClr val="5E5E5E"/>
          </a:solidFill>
          <a:ln w="12700">
            <a:miter lim="400000"/>
          </a:ln>
        </p:spPr>
        <p:txBody>
          <a:bodyPr tIns="91439" bIns="91439" anchor="ctr"/>
          <a:lstStyle/>
          <a:p>
            <a:pPr algn="l" defTabSz="1828800">
              <a:defRPr sz="3600">
                <a:solidFill>
                  <a:srgbClr val="5E5E5E"/>
                </a:solidFill>
                <a:latin typeface="Calibri"/>
                <a:ea typeface="Calibri"/>
                <a:cs typeface="Calibri"/>
                <a:sym typeface="Calibri"/>
              </a:defRPr>
            </a:pPr>
          </a:p>
        </p:txBody>
      </p:sp>
      <p:sp>
        <p:nvSpPr>
          <p:cNvPr id="278" name="Star"/>
          <p:cNvSpPr txBox="1"/>
          <p:nvPr/>
        </p:nvSpPr>
        <p:spPr>
          <a:xfrm>
            <a:off x="6464192" y="5951258"/>
            <a:ext cx="1049482" cy="716281"/>
          </a:xfrm>
          <a:prstGeom prst="rect">
            <a:avLst/>
          </a:prstGeom>
          <a:ln w="12700">
            <a:miter lim="400000"/>
          </a:ln>
        </p:spPr>
        <p:txBody>
          <a:bodyPr wrap="none" tIns="91439" bIns="91439">
            <a:spAutoFit/>
          </a:bodyPr>
          <a:lstStyle>
            <a:lvl1pPr algn="l" defTabSz="1828800">
              <a:defRPr sz="3600">
                <a:solidFill>
                  <a:srgbClr val="5E5E5E"/>
                </a:solidFill>
                <a:latin typeface="Calibri"/>
                <a:ea typeface="Calibri"/>
                <a:cs typeface="Calibri"/>
                <a:sym typeface="Calibri"/>
              </a:defRPr>
            </a:lvl1pPr>
          </a:lstStyle>
          <a:p>
            <a:r>
              <a:t>Star</a:t>
            </a:r>
          </a:p>
        </p:txBody>
      </p:sp>
      <p:sp>
        <p:nvSpPr>
          <p:cNvPr id="279" name="线条"/>
          <p:cNvSpPr/>
          <p:nvPr/>
        </p:nvSpPr>
        <p:spPr>
          <a:xfrm flipV="1">
            <a:off x="7634690" y="5951257"/>
            <a:ext cx="1" cy="716281"/>
          </a:xfrm>
          <a:prstGeom prst="line">
            <a:avLst/>
          </a:prstGeom>
          <a:ln w="25400">
            <a:solidFill>
              <a:srgbClr val="5E5E5E"/>
            </a:solidFill>
            <a:miter/>
          </a:ln>
        </p:spPr>
        <p:txBody>
          <a:bodyPr tIns="91439" bIns="91439"/>
          <a:lstStyle/>
          <a:p>
            <a:pPr algn="l" defTabSz="1828800">
              <a:defRPr sz="3600">
                <a:solidFill>
                  <a:srgbClr val="5E5E5E"/>
                </a:solidFill>
                <a:latin typeface="Calibri"/>
                <a:ea typeface="Calibri"/>
                <a:cs typeface="Calibri"/>
                <a:sym typeface="Calibri"/>
              </a:defRPr>
            </a:pPr>
          </a:p>
        </p:txBody>
      </p:sp>
      <p:sp>
        <p:nvSpPr>
          <p:cNvPr id="280" name="10,000 +"/>
          <p:cNvSpPr txBox="1"/>
          <p:nvPr/>
        </p:nvSpPr>
        <p:spPr>
          <a:xfrm>
            <a:off x="7755706" y="5951258"/>
            <a:ext cx="2376860" cy="716281"/>
          </a:xfrm>
          <a:prstGeom prst="rect">
            <a:avLst/>
          </a:prstGeom>
          <a:ln w="12700">
            <a:miter lim="400000"/>
          </a:ln>
        </p:spPr>
        <p:txBody>
          <a:bodyPr tIns="91439" bIns="91439">
            <a:spAutoFit/>
          </a:bodyPr>
          <a:lstStyle>
            <a:lvl1pPr algn="l" defTabSz="1828800">
              <a:defRPr sz="3600">
                <a:solidFill>
                  <a:srgbClr val="5E5E5E"/>
                </a:solidFill>
                <a:latin typeface="Calibri"/>
                <a:ea typeface="Calibri"/>
                <a:cs typeface="Calibri"/>
                <a:sym typeface="Calibri"/>
              </a:defRPr>
            </a:lvl1pPr>
          </a:lstStyle>
          <a:p>
            <a:r>
              <a:t>10,000 +</a:t>
            </a:r>
          </a:p>
        </p:txBody>
      </p:sp>
      <p:sp>
        <p:nvSpPr>
          <p:cNvPr id="281" name="线条"/>
          <p:cNvSpPr/>
          <p:nvPr/>
        </p:nvSpPr>
        <p:spPr>
          <a:xfrm>
            <a:off x="1455281" y="7289428"/>
            <a:ext cx="9003786"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82" name="线条"/>
          <p:cNvSpPr/>
          <p:nvPr/>
        </p:nvSpPr>
        <p:spPr>
          <a:xfrm>
            <a:off x="1455280" y="12137259"/>
            <a:ext cx="9003787"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83" name="累计下载次数 180,000 +…"/>
          <p:cNvSpPr txBox="1"/>
          <p:nvPr/>
        </p:nvSpPr>
        <p:spPr>
          <a:xfrm>
            <a:off x="1322813" y="7258859"/>
            <a:ext cx="9732683" cy="4897452"/>
          </a:xfrm>
          <a:prstGeom prst="rect">
            <a:avLst/>
          </a:prstGeom>
          <a:ln w="12700">
            <a:miter lim="400000"/>
          </a:ln>
        </p:spPr>
        <p:txBody>
          <a:bodyPr lIns="71437" tIns="71437" rIns="71437" bIns="71437" anchor="ctr">
            <a:spAutoFit/>
          </a:bodyPr>
          <a:lstStyle/>
          <a:p>
            <a:pPr marL="444500" indent="-444500" algn="just">
              <a:lnSpc>
                <a:spcPct val="120000"/>
              </a:lnSpc>
              <a:buSzPct val="145000"/>
              <a:buChar char="•"/>
              <a:defRPr b="0">
                <a:solidFill>
                  <a:srgbClr val="5E5E5E"/>
                </a:solidFill>
              </a:defRPr>
            </a:pPr>
            <a:r>
              <a:t>累计下载次数 180,000 +</a:t>
            </a:r>
          </a:p>
          <a:p>
            <a:pPr marL="444500" indent="-444500" algn="just">
              <a:lnSpc>
                <a:spcPct val="120000"/>
              </a:lnSpc>
              <a:buSzPct val="145000"/>
              <a:buChar char="•"/>
              <a:defRPr b="0">
                <a:solidFill>
                  <a:srgbClr val="5E5E5E"/>
                </a:solidFill>
              </a:defRPr>
            </a:pPr>
            <a:r>
              <a:t>日均下载次数 150 +</a:t>
            </a:r>
          </a:p>
          <a:p>
            <a:pPr marL="444500" indent="-444500" algn="just">
              <a:lnSpc>
                <a:spcPct val="120000"/>
              </a:lnSpc>
              <a:buSzPct val="145000"/>
              <a:buChar char="•"/>
              <a:defRPr b="0">
                <a:solidFill>
                  <a:srgbClr val="5E5E5E"/>
                </a:solidFill>
              </a:defRPr>
            </a:pPr>
            <a:r>
              <a:t>超过 350 人的 Issue 贡献者</a:t>
            </a:r>
          </a:p>
          <a:p>
            <a:pPr marL="444500" indent="-444500" algn="just">
              <a:lnSpc>
                <a:spcPct val="120000"/>
              </a:lnSpc>
              <a:buSzPct val="145000"/>
              <a:buChar char="•"/>
              <a:defRPr b="0">
                <a:solidFill>
                  <a:srgbClr val="5E5E5E"/>
                </a:solidFill>
              </a:defRPr>
            </a:pPr>
            <a:r>
              <a:t>2020 年度 OSC 中国开源项目评选 “最佳人气项目”</a:t>
            </a:r>
          </a:p>
          <a:p>
            <a:pPr marL="444500" indent="-444500" algn="just">
              <a:lnSpc>
                <a:spcPct val="120000"/>
              </a:lnSpc>
              <a:buSzPct val="145000"/>
              <a:buChar char="•"/>
              <a:defRPr b="0">
                <a:solidFill>
                  <a:srgbClr val="5E5E5E"/>
                </a:solidFill>
              </a:defRPr>
            </a:pPr>
            <a:r>
              <a:t>TesterHome 评选 “MTSC 2021 年度开源项目”、 “MTSC 2022 年度最佳开源项目”</a:t>
            </a:r>
          </a:p>
          <a:p>
            <a:pPr marL="444500" indent="-444500" algn="just">
              <a:lnSpc>
                <a:spcPct val="120000"/>
              </a:lnSpc>
              <a:buSzPct val="145000"/>
              <a:buChar char="•"/>
              <a:defRPr b="0">
                <a:solidFill>
                  <a:srgbClr val="5E5E5E"/>
                </a:solidFill>
              </a:defRPr>
            </a:pPr>
            <a:r>
              <a:t>2022 年 GVP——Gitee 最有价值开源项目</a:t>
            </a:r>
          </a:p>
        </p:txBody>
      </p:sp>
      <p:sp>
        <p:nvSpPr>
          <p:cNvPr id="284" name="注：GitHub Star 数量统计截止至 2023 年 9 月"/>
          <p:cNvSpPr txBox="1"/>
          <p:nvPr/>
        </p:nvSpPr>
        <p:spPr>
          <a:xfrm>
            <a:off x="17102576" y="12118209"/>
            <a:ext cx="5459880" cy="538481"/>
          </a:xfrm>
          <a:prstGeom prst="rect">
            <a:avLst/>
          </a:prstGeom>
          <a:ln w="12700">
            <a:miter lim="400000"/>
          </a:ln>
        </p:spPr>
        <p:txBody>
          <a:bodyPr wrap="none" tIns="91439" bIns="91439">
            <a:spAutoFit/>
          </a:bodyPr>
          <a:lstStyle>
            <a:lvl1pPr marL="457200" indent="-457200" algn="l" defTabSz="457200">
              <a:lnSpc>
                <a:spcPct val="120000"/>
              </a:lnSpc>
              <a:defRPr sz="2000">
                <a:solidFill>
                  <a:srgbClr val="5E5E5E"/>
                </a:solidFill>
                <a:latin typeface="Helvetica"/>
                <a:ea typeface="Helvetica"/>
                <a:cs typeface="Helvetica"/>
                <a:sym typeface="Helvetica"/>
              </a:defRPr>
            </a:lvl1pPr>
          </a:lstStyle>
          <a:p>
            <a:r>
              <a:t>注：GitHub Star 数量统计截止至 2023 年 9 月</a:t>
            </a:r>
          </a:p>
        </p:txBody>
      </p:sp>
      <p:pic>
        <p:nvPicPr>
          <p:cNvPr id="285" name="图像" descr="/Users/lixuejun/Library/Containers/com.kingsoft.wpsoffice.mac/Data/tmp/picturecompress_20231211113827/output_8.pngoutput_8"/>
          <p:cNvPicPr>
            <a:picLocks noChangeAspect="1"/>
          </p:cNvPicPr>
          <p:nvPr/>
        </p:nvPicPr>
        <p:blipFill>
          <a:blip r:embed="rId3"/>
          <a:srcRect/>
          <a:stretch>
            <a:fillRect/>
          </a:stretch>
        </p:blipFill>
        <p:spPr>
          <a:xfrm>
            <a:off x="11273684" y="4333448"/>
            <a:ext cx="11913312" cy="7335460"/>
          </a:xfrm>
          <a:prstGeom prst="rect">
            <a:avLst/>
          </a:prstGeom>
          <a:ln w="12700">
            <a:miter lim="400000"/>
            <a:headEnd/>
            <a:tailEnd/>
          </a:ln>
        </p:spPr>
      </p:pic>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169799_1*l_h_i*1_2_2"/>
  <p:tag name="KSO_WM_TEMPLATE_CATEGORY" val="diagram"/>
  <p:tag name="KSO_WM_TEMPLATE_INDEX" val="20169799"/>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169799_1*l_h_i*1_1_2"/>
  <p:tag name="KSO_WM_TEMPLATE_CATEGORY" val="diagram"/>
  <p:tag name="KSO_WM_TEMPLATE_INDEX" val="2016979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69799_1*l_h_i*1_2_1"/>
  <p:tag name="KSO_WM_TEMPLATE_CATEGORY" val="diagram"/>
  <p:tag name="KSO_WM_TEMPLATE_INDEX" val="20169799"/>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9799_1*l_h_i*1_1_1"/>
  <p:tag name="KSO_WM_TEMPLATE_CATEGORY" val="diagram"/>
  <p:tag name="KSO_WM_TEMPLATE_INDEX" val="2016979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4.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69799_1*l_h_a*1_2_1"/>
  <p:tag name="KSO_WM_TEMPLATE_CATEGORY" val="diagram"/>
  <p:tag name="KSO_WM_TEMPLATE_INDEX" val="20169799"/>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15.xml><?xml version="1.0" encoding="utf-8"?>
<p:tagLst xmlns:p="http://schemas.openxmlformats.org/presentationml/2006/mai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9799_1*l_h_f*1_2_1"/>
  <p:tag name="KSO_WM_TEMPLATE_CATEGORY" val="diagram"/>
  <p:tag name="KSO_WM_TEMPLATE_INDEX" val="20169799"/>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16.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69799_1*l_h_a*1_1_1"/>
  <p:tag name="KSO_WM_TEMPLATE_CATEGORY" val="diagram"/>
  <p:tag name="KSO_WM_TEMPLATE_INDEX" val="20169799"/>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17.xml><?xml version="1.0" encoding="utf-8"?>
<p:tagLst xmlns:p="http://schemas.openxmlformats.org/presentationml/2006/main">
  <p:tag name="KSO_WM_UNIT_SUBTYPE" val="a"/>
  <p:tag name="KSO_WM_UNIT_NOCLEAR" val="0"/>
  <p:tag name="KSO_WM_UNIT_VALUE" val="9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9799_1*l_h_f*1_1_1"/>
  <p:tag name="KSO_WM_TEMPLATE_CATEGORY" val="diagram"/>
  <p:tag name="KSO_WM_TEMPLATE_INDEX" val="20169799"/>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083_3*l_h_i*1_3_1"/>
  <p:tag name="KSO_WM_TEMPLATE_CATEGORY" val="diagram"/>
  <p:tag name="KSO_WM_TEMPLATE_INDEX" val="20228083"/>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083_3*l_h_i*1_3_3"/>
  <p:tag name="KSO_WM_TEMPLATE_CATEGORY" val="diagram"/>
  <p:tag name="KSO_WM_TEMPLATE_INDEX" val="20228083"/>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28083_3*l_h_i*1_3_4"/>
  <p:tag name="KSO_WM_TEMPLATE_CATEGORY" val="diagram"/>
  <p:tag name="KSO_WM_TEMPLATE_INDEX" val="20228083"/>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28083_3*l_h_i*1_3_1"/>
  <p:tag name="KSO_WM_TEMPLATE_CATEGORY" val="diagram"/>
  <p:tag name="KSO_WM_TEMPLATE_INDEX" val="20228083"/>
  <p:tag name="KSO_WM_UNIT_LAYERLEVEL" val="1_1_1"/>
  <p:tag name="KSO_WM_TAG_VERSION" val="1.0"/>
  <p:tag name="KSO_WM_BEAUTIFY_FLAG" val="#wm#"/>
  <p:tag name="KSO_WM_UNIT_TEXT_FILL_FORE_SCHEMECOLOR_INDEX" val="7"/>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28083_3*l_h_i*1_3_5"/>
  <p:tag name="KSO_WM_TEMPLATE_CATEGORY" val="diagram"/>
  <p:tag name="KSO_WM_TEMPLATE_INDEX" val="20228083"/>
  <p:tag name="KSO_WM_UNIT_LAYERLEVEL" val="1_1_1"/>
  <p:tag name="KSO_WM_TAG_VERSION" val="1.0"/>
  <p:tag name="KSO_WM_BEAUTIFY_FLAG" val="#wm#"/>
  <p:tag name="KSO_WM_UNIT_LINE_FORE_SCHEMECOLOR_INDEX" val="7"/>
  <p:tag name="KSO_WM_UNIT_LINE_FILL_TYPE" val="2"/>
</p:tagLst>
</file>

<file path=ppt/tags/tag23.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83_3*l_h_a*1_3_1"/>
  <p:tag name="KSO_WM_TEMPLATE_CATEGORY" val="diagram"/>
  <p:tag name="KSO_WM_TEMPLATE_INDEX" val="20228083"/>
  <p:tag name="KSO_WM_UNIT_LAYERLEVEL" val="1_1_1"/>
  <p:tag name="KSO_WM_TAG_VERSION" val="1.0"/>
  <p:tag name="KSO_WM_BEAUTIFY_FLAG" val="#wm#"/>
  <p:tag name="KSO_WM_UNIT_TEXT_FILL_FORE_SCHEMECOLOR_INDEX" val="14"/>
  <p:tag name="KSO_WM_UNIT_TEXT_FILL_TYPE" val="1"/>
</p:tagLst>
</file>

<file path=ppt/tags/tag24.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083_3*l_h_f*1_3_1"/>
  <p:tag name="KSO_WM_TEMPLATE_CATEGORY" val="diagram"/>
  <p:tag name="KSO_WM_TEMPLATE_INDEX" val="20228083"/>
  <p:tag name="KSO_WM_UNIT_LAYERLEVEL" val="1_1_1"/>
  <p:tag name="KSO_WM_TAG_VERSION" val="1.0"/>
  <p:tag name="KSO_WM_BEAUTIFY_FLAG" val="#wm#"/>
  <p:tag name="KSO_WM_UNIT_TEXT_FILL_FORE_SCHEMECOLOR_INDEX" val="13"/>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83_3*l_h_i*1_1_1"/>
  <p:tag name="KSO_WM_TEMPLATE_CATEGORY" val="diagram"/>
  <p:tag name="KSO_WM_TEMPLATE_INDEX" val="2022808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083_3*l_h_i*1_1_3"/>
  <p:tag name="KSO_WM_TEMPLATE_CATEGORY" val="diagram"/>
  <p:tag name="KSO_WM_TEMPLATE_INDEX" val="2022808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083_3*l_h_i*1_1_4"/>
  <p:tag name="KSO_WM_TEMPLATE_CATEGORY" val="diagram"/>
  <p:tag name="KSO_WM_TEMPLATE_INDEX" val="2022808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083_3*l_h_i*1_1_1"/>
  <p:tag name="KSO_WM_TEMPLATE_CATEGORY" val="diagram"/>
  <p:tag name="KSO_WM_TEMPLATE_INDEX" val="20228083"/>
  <p:tag name="KSO_WM_UNIT_LAYERLEVEL" val="1_1_1"/>
  <p:tag name="KSO_WM_TAG_VERSION" val="1.0"/>
  <p:tag name="KSO_WM_BEAUTIFY_FLAG" val="#wm#"/>
  <p:tag name="KSO_WM_UNIT_TEXT_FILL_FORE_SCHEMECOLOR_INDEX" val="7"/>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28083_3*l_h_i*1_1_5"/>
  <p:tag name="KSO_WM_TEMPLATE_CATEGORY" val="diagram"/>
  <p:tag name="KSO_WM_TEMPLATE_INDEX" val="20228083"/>
  <p:tag name="KSO_WM_UNIT_LAYERLEVEL" val="1_1_1"/>
  <p:tag name="KSO_WM_TAG_VERSION" val="1.0"/>
  <p:tag name="KSO_WM_BEAUTIFY_FLAG" val="#wm#"/>
  <p:tag name="KSO_WM_UNIT_LINE_FORE_SCHEMECOLOR_INDEX" val="7"/>
  <p:tag name="KSO_WM_UNIT_LINE_FILL_TYPE" val="2"/>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83_3*l_h_a*1_1_1"/>
  <p:tag name="KSO_WM_TEMPLATE_CATEGORY" val="diagram"/>
  <p:tag name="KSO_WM_TEMPLATE_INDEX" val="20228083"/>
  <p:tag name="KSO_WM_UNIT_LAYERLEVEL" val="1_1_1"/>
  <p:tag name="KSO_WM_TAG_VERSION" val="1.0"/>
  <p:tag name="KSO_WM_BEAUTIFY_FLAG" val="#wm#"/>
  <p:tag name="KSO_WM_UNIT_TEXT_FILL_FORE_SCHEMECOLOR_INDEX" val="14"/>
  <p:tag name="KSO_WM_UNIT_TEXT_FILL_TYPE" val="1"/>
</p:tagLst>
</file>

<file path=ppt/tags/tag3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83_3*l_h_f*1_1_1"/>
  <p:tag name="KSO_WM_TEMPLATE_CATEGORY" val="diagram"/>
  <p:tag name="KSO_WM_TEMPLATE_INDEX" val="20228083"/>
  <p:tag name="KSO_WM_UNIT_LAYERLEVEL" val="1_1_1"/>
  <p:tag name="KSO_WM_TAG_VERSION" val="1.0"/>
  <p:tag name="KSO_WM_BEAUTIFY_FLAG" val="#wm#"/>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83_3*l_h_i*1_2_1"/>
  <p:tag name="KSO_WM_TEMPLATE_CATEGORY" val="diagram"/>
  <p:tag name="KSO_WM_TEMPLATE_INDEX" val="2022808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083_3*l_h_i*1_2_3"/>
  <p:tag name="KSO_WM_TEMPLATE_CATEGORY" val="diagram"/>
  <p:tag name="KSO_WM_TEMPLATE_INDEX" val="2022808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083_3*l_h_i*1_2_4"/>
  <p:tag name="KSO_WM_TEMPLATE_CATEGORY" val="diagram"/>
  <p:tag name="KSO_WM_TEMPLATE_INDEX" val="2022808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083_3*l_h_i*1_2_1"/>
  <p:tag name="KSO_WM_TEMPLATE_CATEGORY" val="diagram"/>
  <p:tag name="KSO_WM_TEMPLATE_INDEX" val="20228083"/>
  <p:tag name="KSO_WM_UNIT_LAYERLEVEL" val="1_1_1"/>
  <p:tag name="KSO_WM_TAG_VERSION" val="1.0"/>
  <p:tag name="KSO_WM_BEAUTIFY_FLAG" val="#wm#"/>
  <p:tag name="KSO_WM_UNIT_TEXT_FILL_FORE_SCHEMECOLOR_INDEX" val="7"/>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28083_3*l_h_i*1_2_5"/>
  <p:tag name="KSO_WM_TEMPLATE_CATEGORY" val="diagram"/>
  <p:tag name="KSO_WM_TEMPLATE_INDEX" val="20228083"/>
  <p:tag name="KSO_WM_UNIT_LAYERLEVEL" val="1_1_1"/>
  <p:tag name="KSO_WM_TAG_VERSION" val="1.0"/>
  <p:tag name="KSO_WM_BEAUTIFY_FLAG" val="#wm#"/>
  <p:tag name="KSO_WM_UNIT_LINE_FORE_SCHEMECOLOR_INDEX" val="7"/>
  <p:tag name="KSO_WM_UNIT_LINE_FILL_TYPE" val="2"/>
</p:tagLst>
</file>

<file path=ppt/tags/tag37.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83_3*l_h_a*1_2_1"/>
  <p:tag name="KSO_WM_TEMPLATE_CATEGORY" val="diagram"/>
  <p:tag name="KSO_WM_TEMPLATE_INDEX" val="20228083"/>
  <p:tag name="KSO_WM_UNIT_LAYERLEVEL" val="1_1_1"/>
  <p:tag name="KSO_WM_TAG_VERSION" val="1.0"/>
  <p:tag name="KSO_WM_BEAUTIFY_FLAG" val="#wm#"/>
  <p:tag name="KSO_WM_UNIT_TEXT_FILL_FORE_SCHEMECOLOR_INDEX" val="14"/>
  <p:tag name="KSO_WM_UNIT_TEXT_FILL_TYPE" val="1"/>
</p:tagLst>
</file>

<file path=ppt/tags/tag3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083_3*l_h_f*1_2_1"/>
  <p:tag name="KSO_WM_TEMPLATE_CATEGORY" val="diagram"/>
  <p:tag name="KSO_WM_TEMPLATE_INDEX" val="20228083"/>
  <p:tag name="KSO_WM_UNIT_LAYERLEVEL" val="1_1_1"/>
  <p:tag name="KSO_WM_TAG_VERSION" val="1.0"/>
  <p:tag name="KSO_WM_BEAUTIFY_FLAG" val="#wm#"/>
  <p:tag name="KSO_WM_UNIT_TEXT_FILL_FORE_SCHEMECOLOR_INDEX" val="13"/>
  <p:tag name="KSO_WM_UNIT_TEXT_FILL_TYPE" val="1"/>
</p:tagLst>
</file>

<file path=ppt/tags/tag39.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198904_3*q_h_a*1_1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98904_3*q_h_i*1_2_1"/>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4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98904_3*q_h_i*1_2_2"/>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42.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98904_3*q_h_i*1_3_2"/>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4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98904_3*q_h_i*1_3_1"/>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4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98904_3*q_h_i*1_4_2"/>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4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98904_3*q_h_i*1_4_1"/>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46.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4_3*q_h_f*1_1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47.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4_1"/>
  <p:tag name="KSO_WM_UNIT_ID" val="diagram20198904_3*q_h_a*1_4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9"/>
  <p:tag name="KSO_WM_UNIT_TEXT_FILL_TYPE" val="1"/>
</p:tagLst>
</file>

<file path=ppt/tags/tag48.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198904_3*q_h_a*1_2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6"/>
  <p:tag name="KSO_WM_UNIT_TEXT_FILL_TYPE" val="1"/>
</p:tagLst>
</file>

<file path=ppt/tags/tag49.xml><?xml version="1.0" encoding="utf-8"?>
<p:tagLst xmlns:p="http://schemas.openxmlformats.org/presentationml/2006/main">
  <p:tag name="KSO_WM_UNIT_DIAGRAM_MODELTYPE" val="numdgm"/>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198904_3*q_h_a*1_3_1"/>
  <p:tag name="KSO_WM_TEMPLATE_CATEGORY" val="diagram"/>
  <p:tag name="KSO_WM_TEMPLATE_INDEX" val="20198904"/>
  <p:tag name="KSO_WM_UNIT_LAYERLEVEL" val="1_1_1"/>
  <p:tag name="KSO_WM_TAG_VERSION" val="1.0"/>
  <p:tag name="KSO_WM_BEAUTIFY_FLAG" val="#wm#"/>
  <p:tag name="KSO_WM_UNIT_PRESET_TEXT" val="添加标题"/>
  <p:tag name="KSO_WM_UNIT_TEXT_FILL_FORE_SCHEMECOLOR_INDEX" val="7"/>
  <p:tag name="KSO_WM_UNIT_TEXT_FILL_TYPE" val="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198904_3*q_h_f*1_3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5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98904_3*q_h_i*1_1_2"/>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52.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98904_3*q_h_i*1_1_1"/>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5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7"/>
  <p:tag name="KSO_WM_UNIT_ID" val="diagram20198904_3*q_h_i*1_4_7"/>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5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198904_3*q_h_i*1_3_4"/>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5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98904_3*q_h_i*1_3_3"/>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5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7"/>
  <p:tag name="KSO_WM_UNIT_ID" val="diagram20198904_3*q_h_i*1_3_7"/>
  <p:tag name="KSO_WM_TEMPLATE_CATEGORY" val="diagram"/>
  <p:tag name="KSO_WM_TEMPLATE_INDEX" val="20198904"/>
  <p:tag name="KSO_WM_UNIT_LAYERLEVEL" val="1_1_1"/>
  <p:tag name="KSO_WM_TAG_VERSION" val="1.0"/>
  <p:tag name="KSO_WM_BEAUTIFY_FLAG" val="#wm#"/>
  <p:tag name="KSO_WM_UNIT_FILL_FORE_SCHEMECOLOR_INDEX" val="7"/>
  <p:tag name="KSO_WM_UNIT_FILL_TYPE" val="1"/>
</p:tagLst>
</file>

<file path=ppt/tags/tag5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6"/>
  <p:tag name="KSO_WM_UNIT_ID" val="diagram20198904_3*q_h_i*1_4_6"/>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58.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5"/>
  <p:tag name="KSO_WM_UNIT_ID" val="diagram20198904_3*q_h_i*1_4_5"/>
  <p:tag name="KSO_WM_TEMPLATE_CATEGORY" val="diagram"/>
  <p:tag name="KSO_WM_TEMPLATE_INDEX" val="20198904"/>
  <p:tag name="KSO_WM_UNIT_LAYERLEVEL" val="1_1_1"/>
  <p:tag name="KSO_WM_TAG_VERSION" val="1.0"/>
  <p:tag name="KSO_WM_BEAUTIFY_FLAG" val="#wm#"/>
  <p:tag name="KSO_WM_UNIT_FILL_FORE_SCHEMECOLOR_INDEX" val="8"/>
  <p:tag name="KSO_WM_UNIT_FILL_TYPE" val="1"/>
</p:tagLst>
</file>

<file path=ppt/tags/tag59.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98904_3*q_h_i*1_1_3"/>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7"/>
  <p:tag name="KSO_WM_UNIT_ID" val="diagram20198904_3*q_h_i*1_2_7"/>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6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198904_3*q_h_i*1_1_4"/>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62.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6"/>
  <p:tag name="KSO_WM_UNIT_ID" val="diagram20198904_3*q_h_i*1_2_6"/>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6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5"/>
  <p:tag name="KSO_WM_UNIT_ID" val="diagram20198904_3*q_h_i*1_2_5"/>
  <p:tag name="KSO_WM_TEMPLATE_CATEGORY" val="diagram"/>
  <p:tag name="KSO_WM_TEMPLATE_INDEX" val="20198904"/>
  <p:tag name="KSO_WM_UNIT_LAYERLEVEL" val="1_1_1"/>
  <p:tag name="KSO_WM_TAG_VERSION" val="1.0"/>
  <p:tag name="KSO_WM_BEAUTIFY_FLAG" val="#wm#"/>
  <p:tag name="KSO_WM_UNIT_FILL_FORE_SCHEMECOLOR_INDEX" val="6"/>
  <p:tag name="KSO_WM_UNIT_FILL_TYPE" val="1"/>
</p:tagLst>
</file>

<file path=ppt/tags/tag6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5"/>
  <p:tag name="KSO_WM_UNIT_ID" val="diagram20198904_3*q_h_i*1_1_5"/>
  <p:tag name="KSO_WM_TEMPLATE_CATEGORY" val="diagram"/>
  <p:tag name="KSO_WM_TEMPLATE_INDEX" val="20198904"/>
  <p:tag name="KSO_WM_UNIT_LAYERLEVEL" val="1_1_1"/>
  <p:tag name="KSO_WM_TAG_VERSION" val="1.0"/>
  <p:tag name="KSO_WM_BEAUTIFY_FLAG" val="#wm#"/>
  <p:tag name="KSO_WM_UNIT_FILL_FORE_SCHEMECOLOR_INDEX" val="5"/>
  <p:tag name="KSO_WM_UNIT_FILL_TYPE" val="1"/>
</p:tagLst>
</file>

<file path=ppt/tags/tag65.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198904_3*q_h_i*1_2_4"/>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66.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4"/>
  <p:tag name="KSO_WM_UNIT_ID" val="diagram20198904_3*q_h_i*1_4_4"/>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67.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6"/>
  <p:tag name="KSO_WM_UNIT_ID" val="diagram20198904_3*q_h_i*1_1_6"/>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68.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6"/>
  <p:tag name="KSO_WM_UNIT_ID" val="diagram20198904_3*q_h_i*1_3_6"/>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69.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98904_3*q_i*1_1"/>
  <p:tag name="KSO_WM_TEMPLATE_CATEGORY" val="diagram"/>
  <p:tag name="KSO_WM_TEMPLATE_INDEX" val="20198904"/>
  <p:tag name="KSO_WM_UNIT_LAYERLEVEL" val="1_1"/>
  <p:tag name="KSO_WM_TAG_VERSION" val="1.0"/>
  <p:tag name="KSO_WM_BEAUTIFY_FLAG" val="#wm#"/>
  <p:tag name="KSO_WM_UNIT_FILL_FORE_SCHEMECOLOR_INDEX" val="15"/>
  <p:tag name="KSO_WM_UNIT_FILL_TYPE" val="1"/>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UNIT_DIAGRAM_MODELTYPE" val="numdgm"/>
  <p:tag name="KSO_WM_UNIT_RELATE_UNITID" val="layout_q1"/>
  <p:tag name="KSO_WM_UNIT_NOCLEAR" val="0"/>
  <p:tag name="KSO_WM_UNIT_VALUE" val="12"/>
  <p:tag name="KSO_WM_UNIT_HIGHLIGHT" val="0"/>
  <p:tag name="KSO_WM_UNIT_COMPATIBLE" val="0"/>
  <p:tag name="KSO_WM_UNIT_DIAGRAM_ISNUMVISUAL" val="0"/>
  <p:tag name="KSO_WM_UNIT_DIAGRAM_ISREFERUNIT" val="0"/>
  <p:tag name="KSO_WM_DIAGRAM_GROUP_CODE" val="q1-1"/>
  <p:tag name="KSO_WM_UNIT_TYPE" val="q_g"/>
  <p:tag name="KSO_WM_UNIT_INDEX" val="1_1"/>
  <p:tag name="KSO_WM_UNIT_ID" val="diagram20198904_3*q_g*1_1"/>
  <p:tag name="KSO_WM_TEMPLATE_CATEGORY" val="diagram"/>
  <p:tag name="KSO_WM_TEMPLATE_INDEX" val="20198904"/>
  <p:tag name="KSO_WM_UNIT_LAYERLEVEL" val="1_1"/>
  <p:tag name="KSO_WM_TAG_VERSION" val="1.0"/>
  <p:tag name="KSO_WM_BEAUTIFY_FLAG" val="#wm#"/>
  <p:tag name="KSO_WM_UNIT_PRESET_TEXT" val="绩效&#13;循环管理"/>
  <p:tag name="KSO_WM_UNIT_TEXT_FILL_FORE_SCHEMECOLOR_INDEX" val="13"/>
  <p:tag name="KSO_WM_UNIT_TEXT_FILL_TYPE" val="1"/>
</p:tagLst>
</file>

<file path=ppt/tags/tag71.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1_7"/>
  <p:tag name="KSO_WM_UNIT_ID" val="diagram20198904_3*q_h_i*1_1_7"/>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72.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98904_3*q_h_i*1_2_3"/>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73.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3_5"/>
  <p:tag name="KSO_WM_UNIT_ID" val="diagram20198904_3*q_h_i*1_3_5"/>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74.xml><?xml version="1.0" encoding="utf-8"?>
<p:tagLst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98904_3*q_h_i*1_4_3"/>
  <p:tag name="KSO_WM_TEMPLATE_CATEGORY" val="diagram"/>
  <p:tag name="KSO_WM_TEMPLATE_INDEX" val="20198904"/>
  <p:tag name="KSO_WM_UNIT_LAYERLEVEL" val="1_1_1"/>
  <p:tag name="KSO_WM_TAG_VERSION" val="1.0"/>
  <p:tag name="KSO_WM_BEAUTIFY_FLAG" val="#wm#"/>
  <p:tag name="KSO_WM_UNIT_FILL_FORE_SCHEMECOLOR_INDEX" val="14"/>
  <p:tag name="KSO_WM_UNIT_FILL_TYPE" val="1"/>
</p:tagLst>
</file>

<file path=ppt/tags/tag75.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4_3*q_h_f*1_1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76.xml><?xml version="1.0" encoding="utf-8"?>
<p:tagLst xmlns:p="http://schemas.openxmlformats.org/presentationml/2006/main">
  <p:tag name="KSO_WM_UNIT_DIAGRAM_MODELTYPE" val="numdgm"/>
  <p:tag name="KSO_WM_UNIT_NOCLEAR" val="0"/>
  <p:tag name="KSO_WM_UNIT_VALUE" val="39"/>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198904_3*q_h_f*1_1_1"/>
  <p:tag name="KSO_WM_TEMPLATE_CATEGORY" val="diagram"/>
  <p:tag name="KSO_WM_TEMPLATE_INDEX" val="20198904"/>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UNIT_PLACING_PICTURE_USER_VIEWPORT" val="{&quot;height&quot;:7500,&quot;width&quot;:7500}"/>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Q1Mjc1MTAzNTk1IiwKCSJHcm91cElkIiA6ICI1Njk5MDM0MjMiLAoJIkltYWdlIiA6ICJpVkJPUncwS0dnb0FBQUFOU1VoRVVnQUFCdUFBQUFSL0NBWUFBQURxNXlBbkFBQUFDWEJJV1hNQUFBc1RBQUFMRXdFQW1wd1lBQUFnQUVsRVFWUjRuT3pkZDF5VjVmL0g4ZGRoYjhXQkExVGNHNFhRM1BPYlpsWmFhR21aTTIxWVpxbVphWmFwbVNQVHpKR2FOcXpNVlk3TWtVcWFwa25peU13SjZnRzNpQ0JENEp6ZkgvdzRTUnpnb0NDTzkvUHg2QkhudXEvcnVxOXowZytuNjNOZjF3V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bmNOUTJFUFFFUkVSQ1FvS01oc1M3MDllL1prK3U2aWRyZld6bUF3RlAzenp6OWpNMTRIQmdiR0dBeUdvcm0xTTV2Ti91SGg0U2R2YUJkaE1CajhiV2hYUHp3OGZOOE43Y0lOQmtOOUc5cTFDZzhQLy9XR2Rsc01Ca09yM05xWlRLYk9lL2Z1WFpueE9pZ29hQ0hRMjRaMnZmZnUzZnZsRGUwK0JnYmIwRzd3M3IxN3ArZFdUMjZQTy9YdjNiM2VUbkVsMjNhS0svZUFPL1h2M2IzZVRuRWwyM2FLS3lJaUluYzR1OEllZ0lpSWlOemZiSjE4QWJodzZvTDV4bi9VN3RiYUxWdTA3TXFON1R3OFBIS2R6QUw0YXQ1WGtUZTJLMTJxdEw4dDdXWlBtNzMzeG5hVksxWE9kVElMWVBMNHlhRTN0cXRYdDE0clc5cU5HVG5teHh2YlBkVG1vZDYydEJzMmVOZ1hON2JyL0ZqblhDZXpBRjd1Ly9LMGpEWnpac3d4QndjSHY0bStieGNLeFpYQ2E2ZTRZcDNpeXQxUGNhWHcyaW11V0tlNElpSWljdWZUQ2pnUkVSRXBWQmtUV3V0L1hGL1lReEhKTngyZTdJREpaTUxMeThzeE5EUTB0YkRIYzc5UlhKRjdrZUpLNFZKY2tYdVI0b3FJaUVqQjBoTXVJaUlpSWlJaUlpSWlJaUlpSXZuSW9iQUhJQ0lpSXZlMzgrZlB1KzNjc2pPaHNNY2hJdmNPeFJVUnlXK0tLeUlpSWlLU1Yxb0JKeUlpSW9YS2FEUW1PanM3Ri9Zd1JPUWVvcmdpSXZsTmNVVkVSRVJFOGtvSk9CRVJFUkVSRVJFUkVSRVJFWkY4cEFTY2lJaUlpSWlJaUlpSWlJaUlTRDVTQWs1RVJFUUtWVkJRVU1KalhSOHI3R0dJeUQxRWNVVkU4cHZpaW9pSWlJamtsUkp3SWlJaVV0aGNyNmRjTCt3eGlNaTlSWEZGUlBLYjRvcUlpSWlJNUlrU2NDSWlJaUlpSWlJaTk2RXJzVmNLZXdnaUlpSWk5eXdsNEVSRVJFUkU4bG5JNHlIWTJkbE5EUTBOTlJYMldFVGszcUM0Y20rYlBYODJZeWVPemJYZXFyV3JXUG5UU2t3bTIvOFkvUEhuSDBSRlIyVXFNNXZOako4OG5yNHY5ZVhjK1hOVzI2V2twREI5MW5RdVhycG85ZnFaczJlNEhIUFo1bkhraDdTME5LTFBST2RiZjNIeGNmblcxMzhkT1hhRS9RZjM1Nm5ObzEwZjVkR3VqK2JwdisrdFVGd1JFUkVwV0E2RlBRQVJFUkVSa1h2Tjg3MmZwMUh6UnNOYnQyNnRDUzBSeVJlS0svZTJzUEF3akZIR1hPc3QvV0VwcWFtcGRPcll5YVorVTFKU21ESjlDdTd1N2t5Yk9JMGlYa1VBTUJnTVZLMVNsYTNidHpMaG93bE1uVEFWTzd2TXoyalAvV0l1YXplczVkQ1JROHorZURZR2c4RnlMVDQrbnNIREIrUG01c2JrY1pNcFVieUU1VnI3enUxdEd0dU4yclJzdy9EWGh3UHB5Y0Vyc1ZlNGRQa1M1ODZmNDh6Wk01d3luaUx5WkNTUkp5TXgyQm40NGRzZjZQOXFmNXMrTXdBL1h6OCtuL2w1cHJKdmwzekxpbFVybUR4dU1oWDlLMlpwTStyOVVadzVkeWJIZnN1VUtzTzQwZU95bEo4N2Y0NWhvNFlCOE1HN0gxQzdabTJieHBtU2tnS2tmd2EzZytLS2lJaEl3VklDVGtSRVJFUkVSRVRrRGhSOUpwbzkrL2JRc1gxSG9zOUVjLzdDZVpvMmJtcHplMGRIUjE3byt3S1RwazFpM0tSeGZEam1RK3p0N1FIbzJya3JPLy9ZeWNGREIxbStjamxkbitocWFiY3BkQk9yZmxxRnE2c3JidzUrTTFQeURjRER3NE9ubm55S3VRdm5NblRrVUtaT21Fb3g3MktXNnhVclZNd3l6a1dMRitIbDZjWGpIUi9QVW42anNQQXdScjAvS2xPWndXREFwNlFQUWZXRHFGU3hFdGV2LzNzZVg4ZjJIWFA4REg1YS81UFY4aXV4VjRpTGorT3RkOS9pb3c4K3dzL1hMOVAxTStmTzJKemcrNjlTUHFWNDR0RW4rRzdaZDR3YU80cUpZeVpTcldxMW0rcExSRVJFN2w1S3dJbUlpSWlJaUlpSTNFWm56cDVoOWMrckxhOWpZMk1CbUx0d3JxV3NmKy8rVFBsa0NvZVBIS1orM2ZxRTd3OEhJS0IyUUo3dTFiWlZXMzRKL1lVOWUvZXc3TWRsUEIzeU5KQ2UxSHJ0cGRkNCtmV1hXYnRoTFU4ODlnUU9EZzRjTzNHTWoyZCtqSU85QTZPSGo2YVNmeVdyL1laMENpSDJhaXpmTC8rZXQ5OTdtNDhtZklTN216c0FGZjByOGx5MzV6TFZYN1I0RVY1ZVhsYkxiMVN2VGoxQ09vVlF5cWNVWlVxWDRaMng3K0JiMWpmTENyWU1nMTRhbE9QN3p5NEI5OUx6TDNIMTZsVzJiTnZDaVBkR01IM1M5RXhKUlA1L0VkcjZIOWRiYlovYlNyL2VQWHB6OGZKRk5tN2V5TnRqM21iS0IxUHdMKytmWXhzUkVSRzV0eWdCSnlJaUlpS1N6NWF2WE03OEwrZS9BVXdCdEsyVGlOd3l4WlY3eTRXTEYxaStjbm1XOGh2TGlua1g0K0NoZy9UdTBScy9YejgrbmZzcEFQVUQ2dWY1ZmdQN0Q3UWsyVzVVb1h3RnhyNHpsbG8xYXVIZ2tENUY1Ri9lbjBZTkd0SGt3U1lFMVEvS3NkOCtQZnB3NXV3Wjl1N2ZTL1NaYUtwV3Jwcm5zZjJYazVNVEEvb011T1YrY21Nd0dCZ3lhQWpuTDU3bjRLR0QvTEQ2Qi9yMTdHZTVIbnMxRmxkWDExdTZ4K0NYQnhOOUpwcURodzRTdGlmc2prdkFLYTZJaUlnVUxDWGdSRVJFUkVUeTJmd3Y1Mk15bVNhMmF0VnFhbWhvcUNhMFJPU1dLYTdjV3dMcUJHUmFXZFZ2WUQrTVVVWkwyYUhEaHhnNmNpaDFhdFhoNlNlZkppNCtqdjEvN1FmZ2hVRXZaTnR2MytmNldsYTQ5UnZZTDh2MVhXRzdiQjVqeE1rSXZsbnlUYWF5LzY1Q014Z01ESHR0R0ZkaXIrQlQwc2RTdnZuWHpXeitkWE9XUG8xUnhwczZJNjZnT0RvNk12cXQwYXovWlQxUFBmbVVwZnpZaVdQRXhjZFJ2V3IxVytyZndjR0JVVytPNHErLy82SkYweGEzT3R4OHA3Z2lJaUpTc0pTQUV4RVJFUkVSRVJHNVExeU91Y3o3SDc2UHA0Y25idzk5R3pzN08zNzcvVGZTMHRJb1dxUW9IaDRlbHJvWExsd2crWG95dm1WOU1SZ01lSGw2V2E3ZDdQbGxlZVhrNUpRcCtRWlFwWElWV2pkdm5hbHMzaGZ6S09KVkpGT2lLNlA4Vm53eSs1TmJhbCswU0ZGTDBoTEFiRGF6OE91RkFEUitzSEcyN1F3R0E1ZGpMblBwOGlXS0Z5dWViYjFpM3NYdXlPU2JpSWlJRkR3bDRFUkVSS1JRblQ5LzNtM25scDBKaFQwT0VibDNLSzZJU0g3THo3ankzL1BmSVBNWmNIdjM3K1Z5ekdVQ2FnZXdmT1Z5QnZRWndNOGJmZ2JnazhtZlVNcW5sS1hkQzROZUlQSlVKTE9uemNiWnlUbkx2Zng4L2JJOU95MHZlci9ZbXpObno5aGN2N3hmZWJwMDdwS3BiTjRYOC9EMDlMUmFmcU5QWm4rUzVkeTIvNjZjdTNIMVlIWm52TjJNdExRMFpzNmRTVmg0R041RnZYbXN3MlBaMWkzblY0NVRwMC94VE45bkxHVVQzcHVRNjdhZElpSWljdjlRQWs1RVJFUUtsZEZvVEhSMnpqcGhKQ0p5c3hSWFJDUy81V2RjeWU3OE44aDhCdHorZy92WmYzQS9EN1YraU1OSEQxdXRIM3MxRm1kblo2dkp0NEx5OGFjZnMrNlhkWmJYK1pYa3l4QlVQd2dYRnhjQWpoNC95djYvOXVQcDRVbTd0dTJzMXI4eEdXZk5mN2U4SERCb0FDZFBuY3pTUjBKQ0FzUGZIYzZSbzBkd2RuTG03V0Z2NCtIdVFYYmVlT1VOUHYvcWM2N0VYc0ZzTmdQZzQrUEQ5dCszTTI3eXVFeDFTL21VNG9zNVh3RHd5WnhQMkhkZ1g0NWpIakFvK3pQdzh2T3pGaEVSa1lLbEJKeUlpSWlJaUlpSXlHM3kzL1BmQUJLVEVobnp3UmpDOTRmVHUwZHZ1bmZwYnJrMmJkWTB5OCtubzA1YlZzQWxKaVZ5SmZZSzVmeks1WHJQRDZkK3lOSGpSL004Vm12Sm5tTEZpdUhuNndka3Y4M2xyWndCMTZ4eE01bzFiZ2JBK01uakFTaFNwQWdEK21ST1NzMmFPZ3VUT2ZkankzNWMvQ04yQmp2TDZ6S2x5cENXbGdiQTJYTm5TVTFOQmNETnpZMldUVnVTY0MyQjRXOE1wMXFWYWpuMlc3TjZUYWFNbjVLbC9PelpzNWxXS1o0NWU4WnlQMGhQd09hMlBlanQyajVVUkVSRUNwWVNjQ0lpSWlJaUlpSWloU1FtSm9aM3hyM0QwZU5INmRPakQ5MjZkTE5jdTNqcEloczNiNlIwcWRLY1BYZVd3MGNQRXh3WURNRHhFOGN4bTgxVTlxOXN0ZC9WUzFaalo1ZWVlRHAvNGZ3dEpYWG1mem9ma3lrOTJkWHJtVjcwZXFZWGtIVjFXWWFLRlNyU3RISFRUR1dMRmkvQ3k5T0x4enMrbnFYY210UzBWUDRNLzlQeU9pa3B5Ykl5YnNPbURUZVZVQnc0WUNCalJvNnh2TzQzc0YrbXo2Vkw1eTVFbm9ya3AzVS84Uk8yYlczcFc5WTMwN2wyd1VIQmx0VnVrUFV6R2p0cWJMWjlaZFJkdTN3dDl2YjJOdDFmUkVSRTdseEt3SW1JaUVpaENnb0tTbmlzNjJPc1hybzY5OG9pSWpaUVhCR1IvSmJmY1NXN3hOWENSUXRadUdnaEFGVXJWNlZSZzBha3BxYlN1MGR2NWk2WXk0R0RCeXgxTTM2dVc3dXUxYjZjbkp3c1AwK2RNRFhYTWFXbXByTDB4NlY4dC9RN3JsKy9udW44TXdjSDI2ZVAzaDN4TGlWTGxLUnE1YXFaeWhjdFhvU1hseGZQZFhzdVUzbmxpcFVwV2FKa2xuNTJoKzBtSVRIOTJMMjR1RGhlSFB3aUhkdDNwT3NUWFFrTEQrUFgzMzYxZVV3WkJnNFltR3VkalpzMzVxblAyalZyWjByQWlZaUlpR1JRQWs1RVJFUUttK3YxbE91RlBRWVJ1YmNvcm9oSWZzdlh1TktqV3c5T25qckp0aDNiY0hKeW92T2puUzBKc3gwN2QzQWk4Z1FWSzFTa2U5ZnVGQ3RXakpaTlc3Smo1dzUyN054Qi9MVjRQTnc5K1BXM1h6RVlERFFNYm5qTDQ5bXpkdzh6NTg3RUdHMmtrbjhsWG52NU5XcFVxM0ZUZlRWNXNFbSsxRisvZVQwMXF0WGcwT0ZENlFsQU0zeisxZWVVTFZPV3Q0ZSt6ZHREMzg3UzVybit6M0grd3ZsY3o0WEx5Zm9mMS9QNWw1K3o1SWNsZkRUaEkrclVyR08xM3FxMXE1ZzVkeVlCZFFKdStsNGlJaUp5YjFNQ1RrUkVSRVJFUkVUa05xcGNzVExMVnk3SDFjV1ZNU1BIVUs5dVBRQitYUE1qRVNjamFOU2dFYThOZkExN2Uzc2VhZmNJQUkwYU5HTHI5cTFzMjc0Ti93citSSnlNSURBZzBPcnFzYndZUDNrOFc3ZHZ4ZG5abVg2OStoSHllTWhOYlg4WWZTYWFQaS8xeWJGT2JtZkFMVjY0R0c5dmI4NmVPOHV1M2J0NHZ0ZnpIRHA4Q0ZkWFYwWVBIODFyYjc3R3BHbVRtUGJoTkNyNlY4enpHRzNWb1YwSGx2NjRsRVdMRi9IaG1BK3pYRTlNVE9TN3BkL2g2dXBLU0tlUUFodUhpSWlJM04yVWdCTVJFWkg3VXNUSkNFd21FeFVyVkxTY2o1S2ZMbDIrUkpFaVJYQ3cxOWV0Z21hTU51TG80RWdwbjFLRlBSU0xrTWREV0w1cStkVFEwRkJUWVk5RnhCWVJKeVB3OVBDa1JQRVN0KzJlTjU3bkpMbFRYTGwzN04yL2x6RVR4dUJkMUp2M1I3NVB0YXJWZ1BRdEdyOWUvRFVOSDJqSU84UGZ5Zklkb21tanByaTZ1ckppOVFwOFN2Z0FFTkw1MXBNL1c3ZHZ4ZDNObmRuVFp0L1M3MUlQRHcrcnlhaVVsQlRXckZ0ak9VT3VpRmNSL3RmNmYxYjd5SWdKUzM1WWdwM0Jqall0MnpCMzRWd0FLcFN2d0pCQlE1ZzFieGIyRGdWN1BsclpNbVZwMDdJTm0wSTNzZm5YemJScDJTYlQ5YzhXZnNibG1Nc002RE1BVHcvUEFoMUxRVkpjRVJFUktWaWFFUklSRVpINzBtdHZ2a1p5Y2pMTEZpM0w5NG1URFpzM01IM1dkSjU5NmxtZWVlcVptK3BqNXR5WlhMaDBnZmRHdkdjcFMwaEk0UDBQMzhlL2dqOHY5bnN4bjBaN2R6T2J6VXo4ZUNKSGp4M2x3ekVmVWorZ2ZtRVBDWURuZXo5UG8rYU5ocmR1M1ZvVFdwSm4vUWIyd3hobHZLVXQxRzZVZkQyWjl5ZThUL3YvdGFkRjB4Wlc2MHlaUG9XSWt4Rjh0L0E3aW5nVnVlbDdQZHZ2V2NxV0xzdms4Wk56ckxkdHh6YW16NXJPeS8xZnpqS3hiVTFpVWlLWExsM0N6OWZQNnZVZHUzYmc2dXBLWUVCZ3JuMXQyN0VOTnpjM0hxai9RSzUxN3lTS0svZU8rZ0gxZWVhcFozajRmdzluU25oOXZmaHJpbmdWb2VQREhWbjUwMHFPbnpoTzVLbElabjA4QzBoUFRuVjRxQU1yVnEzZzFPbFRCTlFKb0VGUUE2djN5R21WbVRYWEVxN1JjMERQWE91NXU3bXo0dHNWVnE5ZHVud0ozN0srZEd6ZjBWSm1OcHY1WU1vSGxDbGRocWpvS0lvV0tZckpaTUtucEErZEgrMXN0UjlqbEpIMUc5ZlRwRkVUdkl0Nlo3cld2RWx6QXVzRjR1SHV3WnpQNTJScEd4Y2ZCMkQxV2xEOUlCbytZUHQyblgxNjlPSDNQMzdua3ptZlVLVnlGY3I3bFFkZy9TL3IrWG5EejFTcFhDWGI5M0MzVUZ3UkVSRXBXRXJBaVlpSXlQM0puUDR2QTRaODd6cWdkZ0NZNGJ0bDM5R21aUnRLbHlxZDV6NzI3TnVETWNxWXFTd2xOWVh3L2VIa2RnYU5NZHJJb1g4TzhmYy9mM1BvOENHNmRlbEdxK2F0TXRWWjhQVUNMc2RjenZPNGJqUjAwRkNyNVNQSGpMUmFYckpFU1FZUEhBekFsRSttMkh5ZlBqMzZVTHhZY2F2WDFtMWN4NUdqUjZoWHQ1NWwreTZSdTgxcDQybXVwMXluY3NYS1dhN0Z4TVRRclUrM20rcDMyc1JwMUt4ZWs4aVRrZnh6NUIvQ3dzTUkzUmJLYXkrL2xpbkpab3cyY3V6RU1SbzFhSFJMeVRlQWk1Y3UyclNxcldLRmlpUW1KakwzaTdrMGJ0Z1lWMWZYYk91YXpXYUdqUnlHTWNxWWFhdStHNDJaTUFZL1h6OCtuL201cFN5N1JPYTRTZU95MUJXNTNSNXA5d2luamFmWnNXc0hwMDZmSXZKVUpBQ3hWMk41ZC95N0FEZzdPVk8xU3RVczdWYXNTaytBOWV2Wkw5ditzMHRXVzJPTU1tSnZiMCtaMG1WeXJldm01bWExL0hqRWNVYThPNEthMVd0YUVuQm1zNWxaODJheGMvZE9waythemt1RFg4TER3NE8rUGZveWR0SlluSjJjNmRDdVE1YSs1bjg1bjlTMFZMcDFzUjc3UE53OUFQaGg5US9aanRQYU5SY1hseHdUY0dhem1hVS9MS1ZSdzBhVTl5dFB5UklsZVdYQUsweWFOb21SWTBZeWFkd2tEdjF6aU9tenArUGg0Y0dvTjBmZDFGYWRBR2xwYWNURngxRzBTTkdiYWk4aUlpSjNCeVhnUkVSRTVMNWsvamNEbHljWkU3bzJTWU5lTC9US3Rkck5UZ1NiVENhTTBVWWlUMFp5SXZJRUp5Sk84TStSZjRpOUdndUFnNzBEMWF0VnQ1cXcyNzV6dSszdkl4dlpKZURDd3NOd2NuTENyK3kvazM4bklrOWttZ3pjdUhtanpmZnA5WXoxei9DVThSUnpGcVEvNGI3dndENGVmdUpobS91RWY4K1pFU2xzNzAxNEw5c1ZiMDdPVGp6VTVpR3I3VFp1M29pYm14dE5HelcxZWoxallyZDYxZXJNbmphYmlWTW5zbjNuZHY3KzUyOG1qWjFFK1hMcHF6bFdybGtKd003ZE8yMWVOVFBveFVGMGZMaGo3aFd6NGVmclI0ZDJIZmo3bjc4NWQrRWMvdVg5czYxck1CZ1krdHBRQnI4NW1GRmpSekg2cmRIWnJ2b1J1VnNNSFRtVXMrZk9BdWwveG4zTCtBTHBmMjhIRGhoSXBZcVY4QzNqaThIdzd4Y1ZrOG5FekhrekxhOFhMbHJJK0hmSFc5M3VPaS9mSzlwM2JvOTNVZStiVGtwZmliM0NtNlBlSkRFcDBiTEtOalV0bGFrenBySXBkQk5EQmcyaGtuOGxTLzJtalp2eXhHTlBNRzNXTk02ZVAwdXZaM3BsMmc2OGVMSGlORy9TM09wRENUZXlGak9mNi84YzV5K2N6L01LNHVnejBYejB5VWY4ZGVndnFsV3BabG50MXJaVld5SlBSYkpreFJKZUhmSXE4ZGZpY1hGMlljemJZeWhUS3ZlRXBUV0hqeDdtNDVrZjA2bGpKem84bERVQktTSWlJdmNPSmVCRVJFVGt2bVJLUzk5cHg5N3U1cDVjSHZUaW9Id1p4eWR6UHNsem0xT25UekZ3eUVCT25UN0Y5ZXYvSnRkS2xpaEpyWnExcUZHMUJyVnExS0o2MWVwY3ZIU1I1T3ZKMmZaMU0xdmMyWktFOUN2cngreHBzeTJ2clUzcTU1WjRIRDk1UEZ1M2I3VTg2WDZqaElRRXhrOGFUMUpTRWdDTkgyeE0yZEpsY3gzN3J0MjdNRVliY1hGeHdjblpLZGY2TjJ2NXl1WE0vM0wrRzhBVVFOczZ5VTF6ZDNQUE50bTljZk5HaW5rWHkvYjZqWHhLK2pCcDNDUVdMbHJJOFlqamxvVDRtWE5uK0huanovaVc5YVZSZzBhVytnZitQc0NSbzBkbzI2cHRwaFVhb2R0Q3VYVDVFcDZldG0vZG16RWhucDBYQnIxZ3RmekcrT1JmM3A5aGc0Zngvb2Z2ODk0SDcvSHVXKy9TTU5qMnJlVHVCWW9yOTVaT0hUdGhNcG1vVnJVYVZTdFZ4ZFhWbGZhZDIrUGg0V0YxcTlpMHREUW1UNTlNK0w1d0dqVm9oTmxzWmxmWUxzWk5Hc2ZiUTk3R3lhbmdmcWRsSnlZbUJvRDQrSGdjSFIwWi9kWm9HalZveElXTEZ4Zy9lVHlIRGgraTF6TzlhTmVtWFphMkEvb01JRFkybHNYTEZyUC9yLzBNZm5rd0ZjcFhBT0RSaHgvRjNkMzl0cnlIK1BoNEFGNGMvQ0xKeWNrMGZLQ2haUndaNnRXcHg4cWZWbHEydDN3ZzhBR3FWcTZhcGE5YzczVXRuaThXZmNHYWRXc3dtODNZR2ZML0RPSzhVbHdSRVJFcFdFckFpWWlJeUgwcHpaUUdrT21KNjd5d3R2TGpqUkZ2MEtwNUt4NS81UEZNNWF2V3JpSjBXeWhUSjB6TjB1YkdCTnl3a2NPNGZDVjlXOGlNcCtMN0RmeDNlNm1NOW9sSmlUallPOUM2UldzcWxLdEFKZjlLVktwWXllcldjVHQyN1dEK2wvTjU2NDIzYU4yaTlVMjgwOEp6N3Z3NW5KeWNzbXhubDN3OW1kSGpSeE41S3BMV0xWcXpiZnMySWlNamVmV0ZWN1BkcWhMU3R3UTFScWR2c3pYcXpWRzR1eFhjNU43OEwrZGpNcGttdG1yVmFtcG9hS2dtdE9TT1lHOXZ6L085bnNka01tRm5aNGZaYk9iVHp6NGxKU1dGRi91K21DbWg5Zlo3NlJQNnI3MzhHczVPemtENk5uVS9yUDRCbjVJK05HblV4T2I3UHZ5L2h5MFQxN2VpYWFPbWhIUUtZZm5LNWF6N1pkMTlsNEJUWExtM1BQbjRremJYVFVoSTRNT3BIN0lyYkJkVktsZmhyU0Z2Z1JtR2pocks3N3QrWjlpb1lZd1lNdUttdHJ5K0ZUK3Qvd2xJM3lyenZiZmZJN0JlSUJzMmJXRHV3cm5FeGNmUnZVdjNiTS9DelZqWjZ1bnB5WTlyZnVURndTL1N0bFZidW5UdVFrWC9pcmRsL0gvOCtRZFhZcThBNE9qZ3lLQVhCL0cvMXYrelhBL2ZIODczeTc4bmZGODRBQTJDR25ENDZHRisrLzAzRGg4OXpGTlBQRVc3dHUxeTNIWTNNVEVSZ0t0eFYrbjNjait1eEY2aFRLa3l2UExpS3dRSEJoZmd1N09ONG9xSWlFakJVZ0pPUkVSRTdqdG1zeG16T1gwTHlyeWUzZUZmM2g5WEYxZE9HMDludVhidzBFRjh5L3BtdVhiMCtGRU9IanFZcGR5bnBBKzFhOWJHcDZRUEFORm5vN2w0NldLbU90WldtbFd2V3QxcU1zK2FVOFpUQUpUeksyZFQvY0tTbUpTSWk3T0xaYXV0L1FmM2MrekVNU3I1VjhxMC9WWnljakx2VDN5ZkF3Y1AwSzVOTzRZTUdrS2RXbldZTVdjR2c0Y1BadnpvOFpadDlUTEVYbzFsMnN4cDdOaTFBMmRuWjBhOU9VcmIxOGw5TFNFeGdhKysvWXJhTldzVHRpZU1vUHBCbVpKWkowK2RaTSsrUFJnTUJnNGZPVXhBblFBQUZpMWVoTWxrb2x1WGJsYTN2TXZPczA4L1MySmlJZ3NXTGFDY2I3a3NEeWxrK09LYkwwaE1UT1NacDU3SjlpeTZ2ajM3NHU3dVRyZVFtenNYVCtST2xiRks5TDhQQmgwK2VwZ0pIMDNnek5relZLOWFuUS9lL1FCWGwvUXpFeWUrUDVHUlkwYnl6NUYvZUhId2kvVHMzcFBIT2p5R282Tmp0dmM1YlR5Tmg3c0hycTZ1T0RrNXNYZi9YaUE5QVpWWC8ydjlQMzdlK0RPdkQzeWRvUHBCekpnemd6WHIxbUF3R0hpeDM0czg4ZGdUT2JhM3M3UGpwZWRmb25LbHlzeVpQNGVObXpjU0dCQ1k0NWEwa1A3ZFp2WGExVmF2WlNUN1o4NmRhZlU2d01BQkF3RndkSFRFWURCUXQzWmRocjgrbkJMRlMzQTU1akpidG01aHc2WU5sblA1L012NzA3OTNmNEtEZ29tNUVzT3NlYlBZdW4wck0rZk5aT0UzQzJuY3NERk5IMnhLbmRwMXNzU3UzMzcvRFlDa3BDU3VYNy9PVTA4OFJZL3VQU3dQTm9pSWlNaTlUUWs0RVJFUktWVG56NTkzMjdsbFowSis5WGZqaWpGYnZQQ2E5YTNQL3V1UmRvOFEwaW1FZDRhL0ExamZVaEZndzZZTmJOaTB3ZXExNTE5NVB0UHJ5ZU1tWjBxa2ZmUDVONWFmTTdaNXZIRUx0b1NFOUkvcGF0eFZtOFlNOFBjL2YrUGs1SVIvQlgrcjEyMDk3eWs3Q1FrSk9EazU0ZUJ3YTE4clo4eVp3YSsvL1lxbnB5ZjJkdlpjdW53SnM5bk13dy85ZTY1YjdOVllSbzhielQ5SC9xRmhjRU1HRHh3TXBHOVZsWnljekx3djV2SEswRmNZMEdjQUhkdW5yMURjdUdVajg3K1lUK3pWV01xV0tjdklvU09wVXJuS0xZMVY3bno1SFZmdUJGTSttV0sxL0hMTVphdlhzdHVXTXZKVUpHTW1qQ0g2VERUVnExYm5qVmZlb0g1QWZjdjErUGg0Sm53MEFRQlBEMC9HVHg3UFJ4OThoSit2SDcyZTdVWHBVcVZwM3paejNQaHZIREZHR1MxbEdWdk5wcG5TMkxWN0YydlhyYVZTeFVyVXFWa25jNXRvSTB0L1dFcGFXaHFOR2pRaXNGNmcxZkU3MkR2dzdGUFBXcjBtVXBBS0lxNU1tem1OUC9mK2lhT2pJNWRqMGxmQVZ5ajM3L2FITStmT1pQWFBxekdiemJSdTNwclhYM2tkWitkL0V6Y2U3aDVNR2plSjZiT21zeWwwRTU4dCtJeW82Q2hlZmZIVmJPODVldnhvb3M5RVp5bXZWYk5XbnNkZnVsUnA1bjg2SDFmWDlJUmc5NjdkT1hUNEVDLzBmWUY2ZGV2WjNFKzdOdTBJRGd4bVUrZ20yclpxbTJ2OTgrZlBzMnJ0cWh6cjVIUTlJd0VYR0JESWgyTStwRjdkZWh3OWRwUXhINDdoNkxHamxvZTBhbGF2eVpPUFAwbnpKczB0RHdONUYvVm01TENSUFBuNGszenovVGVFaFlleEtYUVRtMEkzNGVycXl0eFA1bG9lcklMMGg2c0FLbGFveUpCQlEyNXE2MG9SRVJHNWV5a0JKeUlpSW9YS2FEUW0zamlaZE12OTVYSTIyYzNXejlpaUtJTzFzOVBhZDI1UFNLY1FCdlFaa0tsODdzSzVMRis1L0tiT1c3dVJtNXNibmg2ZW5EYWVabFBvSmxvMmE1bHQ0aXN4S1pHVmExWmlqRExTNU1FbTJhNVdlZmgvRDFzdHo4bTJIZHU0bG5BTmdGKzMvOHFDcnhid1hMZm5lTHpqdjZ0YVlxL0dzdXpIWlRiMzZWL2VuOS9zZitQS2xTc1lEQVpLbGloSngvWWRMWWswZ0VPSEQzSGsyQkdhTm03SzIwUGV6clI2TWFSVENLVjlTalAxMDZuTW1ET0RuemY4VEZwYUdoRW5JekFZREhSOHVDUDllL1czVEJMS3ZTMi80OHFkWU9QbWpWYkxFeWNQdXE0QUFDQUFTVVJCVkJJU3JGNnpsb0RiL090bXBzK2VUbEpTRXExYnRLWnBvNmFadGs0N2Vlb2tIMHo1Z01oVGtYVHYwcDFtalp2eHh0dHY4TXJRVnhqeTZoQ2FOMmxPN3g2OXMvU2JjWjRjcE1kVUJ3Y0h5MVo0WlVxVkFkSVRCU09IamVUMXQxNW53cFFKeko0Mkd5OVBMMHU3R1hObWtKcWF5ck5QUFp0dDhrMmtNQlZFWENsUnZBUng4WEdrcGFWaFoyZEhRTzBBbnUvMTc4TTZycTZ1dUxtNjBiOTNmenEwNjJDMUQyY25aOTRjL0NiQmdjRjg4YzBYZE8vYVBjZDcxcTFkRjRQQlFGcGFHaWFUQ1dkblorclVySlBwdm5seDQrL1ZFc1ZMTU92aldUZlZUekh2WW5SOW9xdE5kWU9EZ20vNU8xV0dqQWNRS2xXcVJGcHFHa1dMRnFWRmt4YTBhOXVPS3BXeWYyQ25adldhakJzOURtTzBrUTJiTnJCdHh6WjZQdE16VS9JTm9NZlRQU2hhcENnZDIzZTg1WWVWUkVSRTVPNmozLzRpSWlKeVQ3RmxRdVo0eEhGZWZ2MWxBTDVkOEcyTzU0WlpZektaaUlxT3Nub3RMajR1eTFhVEdkc2hXZHUyMHNmSEowL2JFSFhwM0lXRml4WXlhZG9rSmsyYmxHdDlOemMzZWozYks5dnJyNy95dXMzM3psQzVZbVZpNDJJQk9ITDBDRmZqcm5JOTVYcW1PcGN1WDJMZUYvTnM3dk9wSjUvaXFTZWZBdEszQ0wxeDI4a01qUm8wWXVMWWlkU3BXU2ZMRmwxbXM1bVNKVXJTNU1FbWJOaThnV01uamxtdXRXcldpcWVmZkZySk43bnJaYXdteTlDK2Mvc3NaUm1yWjIrVW1KVElwNTk5eWk5YmZzSEIzb0dYKzc5TXA0NmRMTmZQbkR2RGlsVXJXTHQrTGFtcHFUd2Q4alM5bnUyRndXQmczRHZqR0R0eExPTW1qYU51N2JvOCsvU3pCQVprVHBEOWQweWxTNVhPVkphaGV0WHFkQXZweHFxMXF6aCs0cmdsMGJaaDh3YjI3dDlMdmJyMTZOR3RSNlkyWXllT3RXemhsaUcvSnQ1RkNsdVBiajJ5L0ptLzBiTlBQMHVuanAxcytwN1NwbVViV2pacm1ldlcybSs4OGthZXg1bGYxaTVmYS9YM2UyNCtIUE5oanVlczVRY0hld2Ntalp1RXU1dDduc2JvVjlhUHZzLzFwZTl6ZmExZXQ3ZTN6eFJ2YzZQNEppSWljbTlSQWs1RVJFVHVPeG5ub2dFY09IaUFWczFiNWFsOWJHeHNsdTBrTStSbEMwcUFqeVo4bEdVcnRweDA2OUtOeXBVcWMrRGdBZUxqNDdPdForOWdUMm1mMHJScDJRYnZvdDVacnJzNHAwOWtuVGFlenZQNWNCa3IzUklTRXRnVnRndUFvUHBCbWVwVThxL0U3R216TGEvenN0VmxUaE5mQWJYVHo2Skt2cDdNaVlnVEhENTZtQU1IRDNEZzRBRmlyNlluQmQzZDNHblVzQkZKeVVucy9uTTNXN1p0WWN1MkxmaVg5NmRPclRyVXFsR0xDdVVxNE9mclYrQVRlaUtGTGZwTU5LUEdqaUlxT2dwdmIyL2VlZk1kYXRlc0RjRGFEV3Zac25VTEJ3NGV3R3cyVTk2dlBBUDZEc2gwUm1KQW5RQSsvZWhUcHMyYXhwNjllM2hyOUZ1VUtGNkN4ZzBiODF6MzU3STlxeTNEdmdQNytQMlAzeTJ2VTFOVGFmQkFBM2FGN2JMRWo0MWIwbGZ3ZVJmMVp1N0N1Wm5hbHloZXdyTEM3dXk1czZTbXBtWjdyNXVaMkJlNWt6azdPZU5jelBhSGRQSjZydTN0ZHJQanUxMnJZajNjUFc3TGZVUkVST1Qrb1FTY2lJaUlGS3Fnb0tDRXg3byt4dXFscTIvYlBROGZPV3o1T1N3OExNOEpPRzl2Nzl1NkJlWDE2OWRKVEVxMFRIUTNDR3FRYVlMOFpnVFVDZURZaVdNTWVYc0lBWFVDY0hSMHpGUDc1T1JrRGg0NnlKWFlLMVNyVW8xSy9wWHlQSVliejRuS1NXQkFJS1BmR3MyU0ZVczRIWFdhVThaVEdLT01tRXdtUzUwSzVTdlFyRWt6NHVMaWFObXNKYzBhTndNZ01UR1JzUEF3d3ZlRnMrK3ZmZnkwL2lmV3JGc0RwRS9XZTNsNlVieFljVVlNSFVGNXYvSjVmZys1aVkrUGZ5TW9LR2lpRFZXbjdObXpaMWpHaXdjZWVHQ28yV3llckhZMzNTNzFkc2VWTzFYeFlzVnhkSENrUnJVYWpINXJkS2FWTkk0T2p1ei9hejkxYXRYaGtYYVAwTHBGNnl5clN3RksrWlJpd25zVCtPUFBQMWl5WWdrSERoN2dsUEZVcGkwa3MzUDArRkYrV1AyRFRXTU4zUmFhcGV6R3VHbHRkUjlnT2EvcGZrbkFLYTRVV2p2RkZSRVJFUkhKRXlYZ1JFUkVwTEM1L25mN3dvTDIreCsvWXpBWThDM3J5N1lkMnhnNFlDQ3VMcmx2VHhoL0xaNlFaME55ckxOODVYS1dyMXh1OVZwT3lhYmwzeXkzUEhtZGxwWkdXbG9hQU1OSEQrZnZmLzZtWi9lZWRIMmlLMTh2L3BxWW1KaGN4NXJCMjl1YjU3bzlsNlc4MXpPOXVKWndqUjA3ZDdCdHh6YWIrOHRnTUJqdzlQQ2tkWXZXV1JLT3R2THk5T0toTmcreGZPVnlBdXNGVXFOYWpVelhkLzZ4azRpVEVYaDRlT0RtNWtiRXlRaDI3dDVKeVJJbENRNE1wa3JsS3RTb1ZvTWExV3BReEtzSXhtZ2ovVjd1eDdWcjF5d0pPRmRYVjVvM2FVN3pKczBCdUpad2plTVJ4NG1NakNUNmJEVFJaNklKRGd3dWtPU2JGQ3FIMngxWDhwVTUvNUpKenM3T2pCczlqcUpGaXVMbzZNakVqelBuYmVyV3JrdkpFaVVKQ3c4akxEd3MxLzZtakorQ01kcUlpN09MVFdQczBya0xYVHAzdWVueDJ5SWxKUVc0ODFmL3lGM3Y3bzRySWlJaUluTGJLUUVuSWlJaTk1VzkrL2R5OXR4WmFsYXZTWnNXYlpnNWJ5YnJmMWxQNTBjNzU5cld4Y1dGTndlL21hWDg5ejkrWjl1T2JmaVU5T0dacDU3QnlkRXBTNTFmZi91VlhXRzdMQ3ROL3N2ZTNwN0Z5eFp6NE9BQkRoNDZTR0pTb21XOEZTdFVwSlJQS1NCOWhZaTFGU0RaOGZQMXM1cUFjM0Z4NFkxWDNzanpXVEFYTDEzRTNzNGViKytzMjFybWxaZVhGd1A2REdEejFzMTRGL1dtOTdPOU0xM2Z0ajA5TWZoZzhJTUFESDk5T0FhRElkdXozQzVjdUFCZytheXNjWGR6SjZCMmdHVXJ5NExtNGVFeE5UUTBOUGZEK3Y3anp6Ly9uQUpNVWJ1YmF4Y1VGR1RPYTk5M2t1c3AxL084S2pVbkpVdVV0UHk4K2RmTnQ5VFg4TmVINDFmVzcxYUhsSytTa3BPQWY3Zld2ZGNwcmhST3U3czlyb2lJaUlqSTdhY0VuSWlJaU54WHZsMzZMUUFQUC9Rd1RSczFaY0hYQy9oMnliZTBhOU1PTnplM0hOczYyRHZRdGxWYnkrdVltQmptZlRtUGJUdTIwYUpwQ3dhOU5BaFBEMCtyYlZ1M2FNM25YMzNPc2grWDRlamdTUDgrL2FsY3NiTGxlbHBhR2w5Kyt5VW1rNG15WmNwaWpqR1RsSlRFZHd1L281aDNzU3o5MmJLZFpWN09YYlBWcy8yZXBVVHhFbnp6K1RjNTFvdTlHc3V5SDVmWjFHZmRXblVKMnhOR2Ftb3FEZzdwWDA4aklpUFNWOW00dU5ENHdjWUF1TG01RVJVZHhlaWhvNjMyazVpWW5yVGN0bU1iK3cvdXovR2VicTV1ekpneXc2YngzWXlReDBOWXZtcjUxTkRRVUZQdXRVVXl1M2J0bWsycmNtK1duNjhmbjgvOFBFdDVURXdNYWFZMFNoUXZrZVZhZHRzLzJtcktKM25MaXd3ZE5OVG11aG5uWWJxN3VlZnBIbmNieFJVUnlXK0tLeUlpSWdWTENUZ1JFUkc1YjJ6K2RUUDdEdXlqZUxIaXRHM1pGa2RIUng3dDhDaExmMWpLWndzKzQvVlhYcmVwbi9qNGVINWM4eVBMVmk2ekpIMjJidC9LMXUxYmJXb2Z2aitjZ1c4TXBPRUREWG04NCtNRTFRdkMzdDZlRVVOR1VMTjZUVXFXS0dtWjdMYVdmTHRaNGZ2RCtmU3pUMis1bjVnck1mUWIyQzlMK1kwVCtwY3VYMkxlRi9OczZxOUYweFpzM2I2VkhidDIwS0pwQ3dCVy81eCt4azZIaHpwWXR1WUVTRWxOeVRVSkVCY2ZSMXg4WEk1MXJDVVk4dFB6dlorblVmTkd3MXUzYnEwSkxjbVQ1T1JrcmlWY3c3KzgvMjIvOTZBM0IzSGg0Z1hXL2JBdTMvdmV1SGxqbnVyYmtvQXptODBZREFZdVhiNEVRSkVpUlc1cWJIY0x4Ulc1M3htampUZzZPT2E0MGwzeVJuRkZSRVNrWUNrQkp5SWlJdmVGcytmT01uUGVUQUFHOUJsZzJkNnRXMGczZnRueUMrdCtXVWV0R3JWby83L3NWNDJkTnA1bTFkcFZiTnl5a1pUcktYUityRE9YTGwxaXk3WXR6UDkwZnFhNmYvMzlGMG5KU1FRSEJtY3FmLzZWNTNtb3pVUDRsdlhsKytYZnN5dHNGMFdMRkdYUWk0TXN5U2RiZkwzNGE1dnJaa2hNVEx5bEZTd1owdExTc3Uwbk9Ua1pnR3BWcXpGajhyOHJ6SEphamZkZzhJTjRGL1ZtOGJMRk5HL1NuSFBuejdGKzAzcmMzZHg1K3Ntbk05WDFMKytmN2VxL2ZpLzNJK3BNRk44dCtDN0hMVElmQ1hrazE5V09Jb1hsdFBFMEFHVktsN250OTA1SlNjbjNiUnd2eDF5MlBFaVEzY3E3RzltNjB1N1U2Vk9zV3J1S1YxNTRoYWd6VVFENGxQUzU5UUdMeUIzSmJEWXo4ZU9KSEQxMmxBL0hmRWo5Z1BxRlBTUVJFUkdSWENrQkp5SWlJdmU4bUNzeGpIaHZCUEh4OFRSdDNKUld6VnRacm5sNGVQREtDNjh3ZHVKWXBzK2VqcE9URTYxYnRMYmFUK3pWV05adVdFdWJGbTNvMXFVYnZtVjkrV1QySndDVTh5dVhxZTd3MGNPSnZ4YlBFNDg5a2FVZkowY251bmZwenFNUFA4cWFuOWZ3K3grL0UxUS9LRS92YWRIaVJYbXFEOURrd1NaWmtsZWgyMEk1ZHVJWS9YcjJ3MkF3NU5wSCs4N3RjOXlDTXVNc3ByeHNuK2ZrNUVSSXB4RG1mem1mTmV2V3NQT1BuYVNtcHZKeS81ZHRQbXN1TER3TVk3U1JXalZxNWRnbUtTbUp0TFMwYkxjS0ZTbHNSNDRmQWNDL2duK2UyeVpmVHlZdUxzNm12OHYvbFpxYXlwWFlLNVF1VlRyUGJmOHJLU21KNzVkL3o0NWRPemg4OURBL0xmdnBsdnU4MGQ3OWV4azdhU3hsUzVjRjRPaXhvd0NVOHkyWFV6TVJ5V2NqeDR5MFdsNnlSRWtHRHh3TTVHMzcyVDQ5K2xDOFdIR3IxOVp0WE1lUm8wZW9WN2NlOWVyV3kvdGdSVVJFUkFxQkVuQWlJaUp5VDR1S2ptTDArTkZFbjRtbWZMbnlEQnMwTEV1ZFpvMmI4ZFNUVDdGa3hSSW1manlScytmUDBpMmtXNVpKN0RxMTZyRDRpOFc1Sm0rdXhsM2xjc3hsS3BTcmtHTTlUdzlQdW5mdFR2ZXUzZlA4dnZMakRMaTB0RFMrWGZvdEowK2Q1TlRwVTR3WU91S1d6NTA2ZCs0Y1FLWnRJMjNSK2RIT2JOaTBnVm56Wm1FeW1XalRzZzBkMjNlMHFXMWlVaUt6NTg4R29Fdm5Mam5XdlJwM0ZhREFFM0RMVnk1bi9wZnozd0NtQU5yV1NYTDAzb2ozdUo1eUhZQTllL2NBVUxkMlhadmJUNXMxamIvKy9vdVlLekhFeDhkVHRrelpQSS9oNzhOL1l6YWJLZVpkREpQSmhKMmRuYzF0RTVNUzJidC9MN3ZDZGdGdzhkSkZGbnk5QUVpZmlNOVlHWHVyMGxMVGdQUkpmdzhQRDE3bzl3Sm1zNW13OERBQXFsV3BsaS8zdVZNcHJzaWRKaXc4RENjbkoveksrbG5LVGtTZXdNLzMzOWQ1Mlg2MjF6TzlySmFmTXA1aXpvSTVBT3c3c0krSG4zZzRUK05jdkhDeHpRLzAzRzhVVjBSRVJBcVdFbkFpSWlKeXovcjlqOStaOHNrVTR1UGo4ZlAxWStMN0UzRjF0WjVnNnZ0Y1g2NWR1OFpQNjMvaWkwVmY4R2Y0bnd6c1A1Q0svaFV6MWJNbGNmUEQ2aDh3bTgyNHU3dHorT2hocWxhdW1xZko3TnZGM3Q2ZXllTW1NK0xkRWV3SzI4V1FFVU1ZTjNyY0xaMDdGM2s2RW9EeTVjcm5xWjJqb3lQQlFjR2NNcDRDb0YzYmRqYTFTMGxKWWZ5azhSaWpqRFI4b0NGTkd6WE5zWDdNbFJpZzRNK0ttdi9sZkV3bTA4UldyVnBORFEwTjFZU1c1Q2hqQmUyMWhHdjhFZllIcnE2dTFLbFZ4K2IybnU2ZUdLT01sZ1RhUzgrL2xLZjdtMHdtdmwzeUxRQUhEeDJrZTUvdXRHaldndGJOVzFPemVzMGNWOVJGbm9wazRPc0RTVTFMdFpSVnJWeVZ4ZzgycG5IRHhsVHlyNVNuc1dUbi9JWHpuRDEvRm9BSzVTdnczdHZ2NFZQU2h6LysvSU96NTg1U3VsVHBMQ3VSN3pXS0szSW44aXZyeCt4cHN5MnZyVDM4azl2MnMrTW5qMmZyOXExV0g5NUpTRWhnL0tUeEpDV2xyN0J2L0dCankrclhuT3phdlF0anRCRVhGeGVjbkoxc2VTdjNKY1VWRVJHUmdxVUVuSWlJaU54elltSmltTE5nRHFIYlFnR29XYjBtNzQ1NEYrK2kyVC85YkRBWUdQVFNJSXA1RjJQUjk0czRjUEFBTDczK0VxMmF0NkpUeDA3VXJGN1RhcnNHRHpUQXk4c0xnRXVYTDdIMGg2WDh1T1pIWEZ4YytQdWZ2eGswYkJBZTdoNEUxQWtnTUNDUXAwT2VwbkhEeHZuK25tOVdFYThpVEJvM2laRmpSdkxQa1grWVBIMHlFOTZiWUxWdWFtcXExZkliL1JuK0p3QlZLMVcxZVF5cHFhbk1uRHVUdFJ2VzR1ZnJ4N256NXhnNVppUWhuVUo0NXFsbnNsMlZkK0hpQmNaUEhzK2h3NGZ3OC9WajJPQ3NxeHYvNjNqRWNRQksrOXo2Tm5zaStXM056MnRJdnA1TWg0YzY0T3prbk9tYVQwa2ZTaFF2WWJWZHYxNzk2TnV6TDJtbU5CenNjLzVmdlArdW5qMTYvQ2lmTGZpTUF3Y1BVTW0vRXNGQndXd0szY1NxbjFheDZxZFYrSlQwb1ZXelZvd2VQcG9LNWJPdTZxMVFyZ0pGaXhhbFRPa3lOR3ZjakthTm1sS3lSTWs4dnZQYzdkNnpHN1BaVEhCZ01LT0dqOExWeFpYcjE2L3oyWUxQQUhqNG9ieXRpQkdSTzhlNTgrZHdjbkxDeFNYekdaVEoxNU1aUFg0MGthY2lhZDJpTmR1MmJ5TXlNcEpYWDNnMTI2MHFBYjViOWgzR2FDUDI5dmFNZW5NVTdtN3VCZjBXUkVSRVJLeFNBazVFUkVRSzFmbno1OTEyYnRtWmtCOTlYWTI3eXVKbGl5MlQyQWFEZ2NjNlBNYUFQZ053ZEhTMHFZOGUzWHBRcDFZZHBzK2VUdlNaYUxaczNjS1dyVnRvMjdJdGI3NytwcVdlMld6bS9JWHpHQXdHREFZRGI0eDRnME9IRDJFeW1ham9YNUdSUTBmaTVlVkYySjR3ZG9YdElteFBHRHQyN1FEU3oxMXJFTlNBQmc4MG9IN2QrcFlKcDVpWUdEdzhQSWk5R3N2RlN4ZXpUTURmS0xmdEpmUEN3OTJERDhkOHlOUlBwOUsvZDM4Z2ZVdTVhOWV1NGU3bWpvdUxDeWtwS2Z5MFB2MGNwK3hXRWNiRng3RXJiQmV1THE0RUJ3Vno4ZEpGaWhZcGFrbDYvWGRpRFNCOFh6aWZmdllweG1nalFmV0RHRDE4TktlalRqTjI0bGlXckZqQytsL1cwNmxqSjlxMWJXZVoxRTlPVG1ibDJwVjgrLzIzSkNZbFVxVnlGZDRmK1Q1ZW5sNldmbzlISE1mTjFRMHZMeTljWFZ3eEdBd2NPM0dNNzVaK0IwQkFuWUI4Ky96a3pwT2ZjZVYyaVltSlljbUtKUmdNQnF0YnFYNDk3K3NjMnhzTWhseVRid0R4OGZFY1BYR1V2LzcraTUyN2QzTHMrREVBYXRXb3hUdkQzNkdZZHpINjlPakRuM3YvWk1PbURmeit4KzhzK1dFSlMzNVlRdldxMVduWHRoMnRtcmV5ckZReEdBd3NuTDBRSjZmY1Y1Z1lvNHczSGJzZWFmY0lack9aRGc5MXdON2VIcFBKeE1TUEoyS01NbExNdXhpZEgrMThVLzJLMk9wdWpDdDNvc1NrUkZ5Y1hTd3JhL2NmM00reEU4ZW81RjhwMDJyYjVPUmszcC80UGdjT0hxQmRtM1lNR1RTRU9yWHFNR1BPREFZUEg4ejQwZU96ckxhUHZSckx0Sm5UMkxGckI4N096b3g2Y3hRTmdocmMxdmNuSWlJaWNpTWw0RVJFUktSUUdZM0dSR2ZuN0JOTmVXRTJtL250OTk5SXZwNU0yVEpsR2ZUU0lBSURBdlBjVC8yQStzejlaQzZyMXE1aXhhb1Z1THU3ODFML2x5ejNlT3ZkdC9qN243KzVmdjI2cFUzR0ZvcnQyclNqV2VObWxrbWt0cTNhMHJaVlcxTFRVamx3OEFEYmY5L09qbDA3V0xOdURXdldyY0hWeFpWRjh4Zmg0ZUhCTytQZTRlanhvNVkrQTJwbm55U3k1WHkwaklTWkxWeGRYUms1YktUbGRWUlVGQU9IRExSYU43dkpyQjA3ZDVDWW1Fakg5aDF4ZG5ibXRUZGZJK0praE9YNmYvOWJtTTFtWnMyZlJkU1pLRUk2aGRDM1oxOGM3QjJvVnFVYU02Zk9aTmE4V1lSdUMrV3I3NzVpeGVvVmZQRGVCK3pZdVlPZk4veE03TlZZREFZRFR6NytKTDE3OU02U3JKd3had2FIRGgreXZMYXpzOE5rU3Q5WnFXRnd3enh0N3lkM24veU1LN2VEeVdSaTB2Ukp4RitMNS9HT2oyYzZQeWsvTFBoNkFmdi8ycytaczJlNEVudkZVbTR3R0toZHN6YWRPbmFpUmRNV2xyaGxaMmVYL3BCQVVBUGk0dVBZRkxxSm45Yjl4T0dqaHpsODlEQ2ZMZmlNSWE4T29WWHpWZ0EySmQ4Z1BkbmZwbVdiSE90cy9uVXo4ZGZpczVRYkRBWWVmZmhSSUQxMmpCNDNtdDE3ZG1Nd0dCank2aENySzJXblRwaUtLVTA3cWtuK3VOdml5cDFxeHB3Wi9QcmJyM2g2ZW1Kdlo4K2x5NWN3bTgyWlZySEdYbzFsOUxqUi9IUGtIeG9HTjJUd3dNRUFQUHJ3b3lRbkp6UHZpM204TXZRVkJ2UVpZUGsrdEhITFJ1Wi9NWi9ZcTdHVUxWT1drVU5IVXFWeWxVSjVqeUlpSWlJWmxJQVRFUkdSZTBZUnJ5SzhPK0pkOXU3ZlM2ZU9uWEJ3dVBtdk9vNk9qb1IwQ3FIVG81MUlURXkwblAxbU1CaG8xYXdWQ1lrSitKWDFvMktGaWxTdldwMGExV3ZrdUdMTndkNkJ3SUJBQWdNQ0dUaGdJUDhjK1lkZmYvc1ZSd2RIUER6U1Y1SUUxZ3NrS1RrSmc4RkFPZDl5UE4vcitXejdHL1RTb0Z6ZlExNFNjUDlWdmx4NXlwUXVnOWxzeG13MkErRG01a2FEb0FZODErMDVxMjNhdFczSGtXTkg2UGxNVHdDNmRlbEd4TWtJVENZVDVmekswYlpsVzB0ZEwwOHZ2RHk5Nk51ekwvWjI5dFN1V1R0VFgxNmVYcnoxeGx0MGZhSXJDNzVld0NQdEhzR1VabUxwRDBzeG04MDBhOXlNbnQxN1d0MFNEeUE0TUppa3BDUlNVbEpJVFV2RllERGdVOUtIaGc4MHBGUEhUamY5dVlnVUJJUEJRSEJnTUxHeHNmUjlybSsrOTErclJpMitYLzQ5RHZZT1ZLeFFrYXFWcTFLblZoMGVDSHdnMjIwdE0zaDZlTkw1MGM1MGZyUXordy91WisyNnRldy91Si9nb09BOGpjSEwwd3Zmc3I0TUhHQTlzWjhoOG1RazBXZWpjNnhqTUJoNHFNMUQ3Tm0zaDVlZWZ5bmJzUlR4S3RpekhrVWtQVm0yN01kbE50ZjNMKy9QYi9hL2NlWEtGUXdHQXlWTGxLUmorNDZaSGl3NmRQZ1FSNDRkb1duanBydzk1RzNzN2UwdDEwSTZoVkRhcHpSVFA1M0tqRGt6K0huRHo2U2xwUkZ4TWdLRHdVREhoenZTdjFmL2JGZnJpNGlJaU54TzJaK21MU0lpSW5LYlhEaDF3VnpZWTdoYlJFVkhrWkthZ245NS8xenJScDZLeE5IQkVkK3l2Z1Uvc050azk1N2QrSmYzTDVBenB2SlRoeWM3WURLWjhQTHljZ3dORGMzOThEekpkM2RqWEVsTFM4czAwWnlmenB3N1E2bVNwYkN6czd2bHZncHluSGx4NXV3WnlwUXVVOWpEdUcwVVZ3cmYzUmhYQ2xKMlc4cjYrZnJ4K2N6UExYVnVmSDBqczltY2FkdkpHKzAvdUo4Nk5ldGtpVmxtczVtang0NnkrdWZWYk5pOElkTzExczFiMCtlNVBwVHlLWFV6YitlK3BMZ2lJaUpTc0xRQ1RrUkVSQXBWVUZCUXdtTmRIMlAxMHRXRlBaUzdRbDZTYWJZazZlNDJPc3RGYkhHM3hwV0NUR3FWS1pWL2lhbzdJZmtHM0ZmSk55bDhkMnRjS1dpVi9Dc3hlOXBzeSt1OG5QT1lYZklOL3QyR08vbDZNaWNpVG5ENDZHRU9IRHpBZ1lNSGlMMGFDNEM3bXp1TkdqWWlLVG1KM1gvdVpzdTJMV3padGdYLzh2N1VxVldIV2pWcVVhRmNCZng4L2F5ZVF5c2lJaUpTMEpTQUV4RVJrY0xtZWozbGV1NjFSRVJzcDdnaUl2bE5jZVVtR2FPTU5pWG1BZ01DR2YzV2FKYXNXTUxwcU5PY01wN0NHR1cwbk9FS1VLRjhCWm8xYVVaY1hCd3RtN1drV2VObUFDUW1KaElXSGtiNHZuRDIvYldQbjliL3hKcDFhNEQwUkorWHB4ZkZpeFZueE5BUmxQY3JYekJ2VkVSRVJPUS9sSUFURVJFUkVSRVJFWkVDNGVYcHhVTnRIbUw1eXVVRTFndWtSclVhbWE3di9HTW5FU2NqOFBEd3dNM05qWWlURWV6Y3ZaT1NKVW9TSEJoTWxjcFZxRkd0QmpXcTFhQ0lWeEdNMFViNnZkeVBhOWV1V1JKd3JxNnVORy9Tbk9aTm1nTndMZUVheHlPT0V4bVpmcTVrOUpsb2dnT0RsWHdURVJHUjIwb0pPQkVSRVJHUmZCYnllQWpMVnkyZkdob2Fhc3E5dG9oSTdoUlg1RzdsNWVYRmdENEQyTHgxTTk1RnZlbjliTzlNMTdkdDN3YkFnOEVQQWpEODllRVlEQVpjWFYydDluZmh3Z1dBSE05NmMzZHpKNkIyZ0dVclM3Rk9jVVZFUktSZ0tRRW5JaUlpSXBMUG51LzlQSTJhTnhyZXVuVnJUV2lKU0w1UVhKRTdVZXpWV0piOXVNeW11blZyMVNWc1R4aXBxYWs0T0tSUFIwVkVSbUNNTnVMaTRrTGpCeHNENE9ibVJsUjBGS09IanJiYVQySmlJZ0RiZG14ai84SDlPZDdUemRXTkdWTm0yUHAyN2p1S0t5SWlJZ1ZMQ1RnUkVSRVJFUkVSRWNtelM1Y3ZNZStMZVRiVmJkRzBCVnUzYjJYSHJoMjBhTm9DZ05VL3J3YWd3ME1kOEhEM3NOUk5TVTNCR0dYTXNiKzQrRGppNHVOeXJGT2llQW1ieGlZaUlpSlNFSlNBRXhFUkVSRVJFUkVSbXlVbkp3TlFyV28xWmt6K2Q0VlorODd0czIzellQQ0RlQmYxWnZHeXhUUnYwcHh6NTgreGZ0TjYzTjNjZWZySnB6UFY5Uy92ei9vZjExdnRwOS9ML1lnNkU4VjNDNzdEMjlzNzIvczlFdklJYm01dWVYbGJJaUlpSXZuS3JyQUhJQ0lpSWlKeXIxbStjam5EaGcxN0EzM2ZGcEY4b3JnaWQ1S2s1Q1FBWEYyc245Tm1qWk9URXlHZFFqZ2VjWncxNjlZd1k4NE1VbE5UNmRlclg0Nkp0QnVGaFlkaGpEWlNzM3JOSE5za0pTV1JscGFHcDRlbnplTzdIeW11aUlpSUZDejlnaFVSRVJFUnlXZnp2NXlQeVdTYTJLcFZLMzNmRnBGOG9iZ2lkNUp6NTg0QlpObzIwaGFkSCsxTWViL3l6Sm8zaTdEd01OcTBiRVBIOWgxdGFwdVlsTWpzK2JNQjZOSzVTNDUxcjhaZEJWQUNMaGVLS3lJaUlnVkx2MkJGUkVSRVJFUkVSTVJta2FjakFTaGZybnllMmprNk9oSWNGSXpKWkFLZ1hkdDJOclZMU1VsaC9LVHhHS09NTkh5Z0lVMGJOYzJ4ZnN5VkdBQ0tGQ21TcC9HSmlJaUk1Q2NsNEVSRVJLUlFuVDkvM20zVjk2c0tleGdpY2c5UlhCR1IvS2E0a3RtZjRYOENVTFZTVlp2YnBLYW1NbjNXZEZhc1dvR2ZyeCtPam82TUhET1N6Ny82bk1Ta3hHemJYYmg0Z1dHamhyRjd6Mjc4ZlAwWU5uaFlydmM2SG5FY2dOSStwVzBlbjRpSWlFaCtjeWpzQVlpSWlNajl6V2cwSmpvN094ZjJNRVRrSHFLNElpTDVUWEhsWDNIeGNld0syNFdyaXl2QlFjRmN2SFNSb2tXS1dwSmVMaTR1V2RxRTd3dm4wODgreFJodEpLaCtFS09IaitaMDFHbkdUaHpMa2hWTFdQL0xlanAxN0VTN3R1MG9XYUlrQU1uSnlheGN1NUp2di8rV3hLUkVxbFN1d3ZzajM4ZkwwOHZTNy9HSTQ3aTV1dUhsNVlXcml5c0dnNEZqSjQ3eDNkTHZBQWlvRTNBYlBoRVJFUkVSNjVTQUV4RVJFUkVSRVJFUm0rell1WVBFeEVRNnR1K0lzN016cjczNUdoRW5JeXpYQXdNQ005VTNtODNNbWorTHFETlJoSFFLb1cvUHZqallPMUN0U2pWbVRwM0pySG16Q04wV3lsZmZmY1dLMVN2NDRMMFAyTEZ6Qno5ditKbllxN0VZREFhZWZQeEpldmZvamJOVDVpVG9qRGt6T0hUNGtPVzFuWjJkWlh2TGhzRU5xVk9yVGdGK0VpSWlJaUk1VXdKT1JFUkVSRVJFUkVSczBxNXRPNDRjTzBMUFozb0MwSzFMTnlKT1JtQXltU2puVjQ2MkxkdGE2bnA1ZXVIbDZVWGZubjJ4dDdPbmRzM2FtZnJ5OHZUaXJUZmVvdXNUWFZudzlRSWVhZmNJcGpRVFMzOVlpdGxzcGxualp2VHMzcE1LNVN0WUhVdHdZREJKU1Vta3BLU1FtcGFLd1dEQXA2UVBEUjlvU0tlT25RcnVReEFSRVJHeGdhR3dCeUFpSWlMM3Q2Q2dvQVFuUnlmWDFVdFhGL1pRUlBKTmh5YzdZREtaOFBMeWNnd05EVTB0N1BIY2J4Ulg1RjZrdUZLNEZGZHVyOTE3ZHVOZjN0K3lIYVVVRE1VVkVSR1JncVVWY0NJaUlsTFlYSytuWEMvc01Zakl2VVZ4UlVUeW0rTEtiZFFncUVGaEQwRkVSRVRrbHRrVjlnQkVSRVJFUkVSRVJFUkVSRVJFN2lWS3dJbUlpSWpJLzdGMzUzRTJsdjhmeDEvWG1aMng3NHhVa29ReGN3NGxhVkcvVW1raEVaSklXbFJVU0tLMFVhR1NRbWxSVW1rUlNyNUpTU2xSenBreFNMSnI3UHMrTSthYzYvZkh5VFRUakZrNFo0N2wvWHc4UEp4N3VhN1BaK294dC92Y24vdTZMZ213dGplMnhlRnd2RHhuemh4ZnFITVJrVk9EcmlzaUVtaTZyb2lJaUFTWDFvQVRFUkdSa0hJNm5SWmc1dFNab1U1RkpLQ1dyRm9TMGFKRkM2Mm5FZ0s2cnNpcFVveW5EQUFBSUFCSlJFRlVTdGVWME5GMVJVNVZ1cTZJaUlnRWowYkFpWWlJaUlpSWlJaUlpSWlJaUFTUUNuQWlJaUlpSWlJaUlpSWlJaUlpQWFRQ25JaUlpSWhJZ0UyZU5wbCsvZm85Z3U2M1JTUkFkRjBSa1VEVGRVVkVSQ1M0dEFhY2lJaUloTlNSTlZXKy9PUkxvcUtpc3ZiZjBQNEdNakl5Q213L2RkSlVZcUpqc3JadmJIOGo2Um5wQmJmN2VDb3hNZisydStuV20waExUeXV3M1pTUHAxQWlwc1MvN1RyY1JGcGF3ZTIrK09nTFNwWW9tYlhkdWtOckRxVWRLckRkNUE4bkUxc3lObXU3VGNjMkhEeDBzTWp0YnU1ME13Y09IaWl3M1lSeEU2aFN1VXJXOWoyOTdtSHQrclVGdGhzN2NpeG5uM2wyMXZZakF4NWg2YktsQmJZYk1YUUVEYzl2bUxYOXhMTlA4SnY3dHdMYlBmcndvMXg1MlpWWjJ5Kzg5QUkvelAyaHdIWVAzUE1BTjF4N1E5YjJhMis4eHZSdnBoZllybHZuYm5TNHBVUFc5cnNUM3VXVEx6NHBzRjNwMHFVajVzeVpvM1ZWaXBtdUsvblRkU1Z2dXE1SWZuUmR5Wit1SzNuVGRVVkVST1QwcGdLY2lJaUloRlJpWXVJQ1k4d0ZXN2R1TFpHYW1wcjFoTWZwZEI0QVN1VFRGSURNek16WWxKU1VyQ2MxaVltSis0MHhKZk5yQTVDZW5sNXE2ZEtsKzdPMTIyZU1pYzJ2RGNDQkF3ZEtMMSsrZkYrMlBQY0NwUXBxdDNmdjNqSXJWNjdjbTYzZEhxQjBRZTEyNzk1ZGR2WHExWHV5dGRzTmxDbW9uYy9uSzVlY25MeTdxTzNTMDlOckxWMjZkSDIyZGlsQXczeWFBSEQ0OE9INHhZc1hMODdXYmk3UXZLQjJYcS8za2tXTEZ2MmNyZDEwb0ZWQjdYdyszMjNKeWNrZkhkbE9URXo4MEJqVHFhQjIxdHFlU1VsSlk3TzFHMk9NdWE4UTdRWWtKU1c5a0szZDg4YVl4d3BvdHRqajhjUVgxTGNFbnE0citkTjFKVys2cmtoK2RGM0puNjRyZWROMVJVUkVSRVJFUkVUa05PQjBPdTJSTi9oRlJFUkVUa1M2WHhFUkVaRlRoZVo0RmhFUkVSRVJFUkVSRVJFUkVRa2dGZUJFUkVSRVJFUkVSRVJFUkVSRUFrZ0ZPQkVSRVJFUkVSRVJFUkVSRVpFQVVnRk9SRVJFUkVSRVJFUkVSRVJFSklCVWdCTVJFUkVSRVJFUkVSRVJFUkVKSUJYZ1JFUkVSRVJFUkVSRVJFUkVSQUpJQlRnUkVSRVJFUkVSRVJFUkVSR1JBRklCVGtSRVJFUkVSRVJFUkVSRVJDU0FWSUFURVJFUkVSRVJFUkVSRVJFUkVSRVJFUkVSRVJFUkVSRVJFUkVSRVJFUkVSRVJFUkVSRVJFUkVSRVJFUkVSRVJFUkVSRVJFUkVSRVJFUkVSRVJFUkVSRVJFUkVSRVJFUkdSNEhFNm5kYnBkTnBRNXlFaUlpSnlOTHBmRVJFUmtWT0ZJOVFKaUlpSWlJaUlpSWlJaUlpSWlKeEtWSUFURVJFUkVSRVJFUkVSRVJFUkNTQVY0RVJFUkVSRVJFUkVSRVJFUkVRQ1NBVTRFUkVSRVJFUkVSRVJFUkVSa1FCU0FVNUVSRVJFUkVSRVJFUkVSRVFrZ0ZTQUV4RVJFUkVSRVJFUkVSRVJFUWtnRmVCRVJFUkVSRVJFUkVSRVJFUkVBa2dGT0JFUkVSRVJFUkVSRVJFUkVaRUFVZ0ZPUkVSRVJFUkVSRVJFUkVSRVJFUkVSRVJFUkVSRVJFUkVSRVJFUkVSRVJFUkVSRVJFUkVSRVJFUkVSRVJFUkVSRVJFUkVSRVJFUkVSRVJFUkVSRVJFUkVSRVJFUkVSRVJFZ3NmcGRGcW4wMmxEblllSWlJakkwZWgrUlVSRVJFNFZqbEFuSUNJaUlpSWlJaUlpSWlJaUluSXFVUUZPUkVSRVJFUkVSRVJFUkVSRUpJQlVnQk1SRVJFUkVSRVJFUkVSRVJFSklCWGdSRVJFUkVSRVJFUkVSRVJFUkFKSUJUZ1JFUkVSRVJFUkVSRVJFUkdSQUZJQlRrUkVSRVJFUkVSRVJFUkVSQ1NBVklBVEVSRVJFUkVSRVJFUkVSRVJDU0FWNEVSRVJJNlRoYkJRNXlBaUlpSWlJaUlpSWlJbkRoWGdSRVJFanBHdFc3ZVVkYm1ld2VVNmFGMnV2cUhPUjBSRVJFUkVSRVJFUkU0TUp0UUppSWlJbkd3c2hPRjBkc1NZNFVEVmYzYnZBK29hdDN0VENGTVRFUkVSRVJFUkVSR1JFMEI0cUJNUUVSRTVtVmluc3luR3ZBcGNBRUNEQm1BTUxGNWNDbmdKNkJUSy9FUkVSRVJFUkVSRVJDVDBOQUpPUkVTa0VHeWpSalVJRHg4S2RBR2djbVc0LzM2NDdqcllzQUhhdFlPTURCL0dORE51OTRMUVppc2lJaUlpSWlJaUlpS2hwRFhnUkVSRThtRmRyaExXNVhxTThQQVZRQmVpbzZGclY1Z3lCVnExOG85K2k0dURPKzRBWXh6QUtLc1hYRVJFUkVSRVJFUkVSRTVyZWtBb0lpS1NCd3NHcDdNTjhETEcxQUtnUlF0NDVCR29WaTEzZ3dNSG9FMGIyTGtUckwzVGVEemppemRqa1lJNW5VNEw0UEY0ZEE4b0lpSWlKeVRkcjRpSWlNaXBRaVBnUkVSRS9zTW1KamJDNVpxTk1aTXhwaFoxNnNDYmI4THc0WGtYM3dCS2xvU0hIejZ5OWF5Tmp5OVpYUG1LaUlpSWlJaUlpSWpJaVVVRk9CRVJrWC9ZK1BqSzF1VWFnOE9SQkZ4T3VYTFF2ejk4OUJHNFhBVjMwTElsMUs4UHh0UWdQSHh3MEJNV0VSRVJFUkVSRVJHUkU1SUtjQ0lpY3RxejU1d1RaVjJ1QjRtSVdBSGNSMFNFNGRaYlllcFVhTmZPdjg1YllUZ2MwSytmLzdNeEQ5aUVoRE9EbGJPSWlJaUlpSWlJaUlpY3VGU0FFeEdSMDVwMU9xK2hUSmxGd0NpZ05CZGRCSk1tK1F0cEpZOWhGc2tHRGVENjZ3RmlDQXNiR2Roc1JVUkVSRVJFUkVSRTVHU2dBcHlJaUp5V2JIeDhYZXR5VGNlWS93RjFxVlVMUm82RTExNkRXcldPci9PZVBTRTZHdUFtNjNLMUNFQzZJaUlpSWlJaUlpSWljaEpSQVU1RVJFNHJ0bUhEY3RicEhFNUV4RktnRmFWS1FhOWU4T21uMEx4NVlJSlVyZ3c5ZXZ3VDBJNjArdmRXUkVSRVJFUkVSRVRrdEtJSGdpSWljbHF3RUc0VEU3c1RHYmtDWS9vU0ZoYkdUVGZCbENuUXBRdUVoUVUyNEsyM1F0V3FZRXc4VG1mUHdIWXVJaUlpSWlJaUlpSWlKeklWNEVSRTVKUm5FeE12dytsY2lNUHhObENCeEVUNDRBTjQ0Z2tvV3pZNFFhT2pvVStmSTF0UFdwZXJUSEFDaVlpSWlJaUlpSWlJeUlrbVBOUUppSWlJQkl0TlNEaVRzTEJoUURzQXFsWHpUemQ1MVZYRms4RGxsNFBMQlc1M0phd2RBanhRUElGRlJFUkVSRVJFUkVRa2xFeW9FeEFSRVFrMFc3OStMRkZSZllFQkdCTkppUkxRdVROMDZ3WVJFY1diekY5L1FhZE9BQmtjUGh4dlVsS1dGMjhDSWlJaUlpSWlJaUlpVXR3MEJhV0lpQnczR3hjWEUrb2NBQ3c0YkdKaVI2S2lsbVBNWUJ5T1NGcTJoTW1UNGU2N2k3LzR0bU9IUDdaZkpPSGhiWXMzQVJFUkVSRVJFUkVSRVFrRlRVRXBJaUxIeGNiSE55QThmS0d0VXVWTjQzYjNEbGtlQ1FsTmNEaGV4WmlMQURqL2ZPamJGK0xqaXorWmpBeC80VzNzV0RoNEVLeE54NWh4Yk40OHN2aVRFUkVSRVJFUkVSRVJrZUttQXB5SWlCeWZzTERXR0JNRjlMS05HbzB6aXhZdExjN3dOakd4T3NZOGh6SGRBS2hZRVhyMmhCdHVBRlBNTXkxYkMvUG13VXN2d2ZyMUFCWnJaK0wxOWphTEZ2MVZ2TW1JaUlpSWlJakk2Y3JXcng5TFpHU01TVXJhRnVwY1JFUk9WeXJBaVlqSThYRTRXbVo5RGc5L0RiaWlPTUxhdUxnWUtsZCtFR01HQXlXSWlvTDI3ZjFUVGNhRVlFYk10V3ZoNVpmOUJUaS81WGk5ZlV4eTh0ZkZuNHhJM3B4T3B3WHdlRHhhQjFoRVJFUk9TTHBmRVRrMkZzS3BXemVHVXFYYTRQTU53cGc2QURZeDhUcVRsUFMvVU9jbkluSTZVZ0ZPUkVTT21YVzV5Z0FYRVI0T0pVckEzcjB0ck5ONXMvRjR2Z2hhVERBa0pOeElXTmdyd0ZrQVhIb3A5T2tETldvRUsrelI3ZGtENzc0TEgzM2tId0ZuN1M3Z2VUeWVsdzE0aXo4aEVSRVJFUkVST2RWWmNPQnlSV090Q3hpTU1WZjZEOWpzczhGNGdUOUNsS0tJeUdsUEJUZ1JFVGwyUGw4ekhJNHc2dFh6VC9rNGRDakFNRnUvL25TemRHbEdvTU5abDZzaDFyNlM5Y1dpZG0xLzRlMkNDd0lkcW1DWm1mRFZWL0RhYTdCM0w4QmhZQUlIRC9ZM2YvNjVvL2dURWhFUkVSRVJrVk9aUGZQTWFNcVhqOE9ZUjdHMkt4Q1JWV3d6QnFLaW9FNGRXTGJNLzUwVnhwaWtwSFdoeTFoRTVQU21BcHlJaUJ3N2g4TS8zYVRUQ1RmZUNKTW13ZXJWdFltTWZCUjRMbEJock10VkVXc0hZKzM5R0dNb1d4YnV1c3MvNWFUREVhZ3doVXpHZ3NjRHc0ZkR5cFZIOXYyRXRiMU1VdEtpNGsxR1JFUkVSRVJFVGxYVzVZb0F5dUR6ZGNmaDZBdFV6RHBvREVSRyt0ZEI3OUlGYnJvSklpTGcrKytoZjMvLzdDekc5QWxaOGlJaW9nS2NpSWdjbHhzQXVPUVNDQStIUngrRmUrOEZoNk9mYmREZ0xiTmt5WmJqNmR6V3J4OUpWRlFQWUFqR2xDRThITnEwZ1o0OW9WU3BRT1JmTkJzMndLaFIvaTgwQU5hdUJmb2JqK2ZUNGs5R1JFUkVSRVJFVGtVMk1mRmFqSGtlYUFUa2ZQRTBQQnh1dmhtNmQ0Y0tGWEkyOVBuZ3hSZi82Y1ErWlR5ZXc4V1RzWWlJNUVVRk9CRVJPU2EyUVlPYVFGMWlZeUUrM3IremNXTm8wUUorK0tFMGtaRWpnTnVQdWY5R2phNG1QSHdrVUErQUN5K0V2bjNockxPT1AvbWlPbkFBSms2RThlT1BUT094RDJ0ZklqMzkrV0JNdFNraUlpSWlJaUtuRCt0eW5RY01CZHJrZVVMVHB2REFBM0RlZWZsMzlPR0hzSE1ud0JLVGxEUXF3R21LaUVnUnFRQW5JaUxISmpxNk9kYjZpMi9aMzhicjNSdm16b1hEaHp2WmhJUlJKam41OTZKMGF4TVM2dUJ3dklReC90RjFOV3ZDUXcvQlpaY0ZOUDFDOFhyaDIyOWg1RWpZc1FQOEMxaC9DdlF4SHMrbTRrOUlSRVJFUkVSRVRuYTJZY055UkVROGhqRzlnT2hjSjlTc0NmZmZEMWRlU2RZYWJ3WFp0Y3MvWXd0QVptYXZ3R1VySWlMSFNnVTRFUkU1Tmw1dlN4d09hTklrNS82NE9QLzg4KysrNjhEaEdBVmNWSmp1YkVKQ1djTENIZ1A2QU9IRXhrTFhydEM1czMrS2plSzJaQW1NR09IL0c4RGEzN0cydDBsSytyWDRreEVSRVJFUkVaR1RsWVZ3RWhNNzRYQThCcHlKdFZFWTgrK2JyQ1ZMUXNlTzBLNmRmN21GaUlqQ0Y5Nk9HRFBHdjJZNWZHMFdMZm9oa1BtTGlNaXhVUUZPUkVTS3pJSURZNjRENE5KTGM1L1FwUXRNblFvN2R6YTFpWWxkVEZMU2hIejZDc2ZwdkIwWUJsVEU0WURycnZPUHBDdFhMa2cvUVQ2MmJ2Vi9jWmsrL1o4RTdVWmdrUEY0eGhkL01pSWlJaUlpSW5JeXN1ZWNFMFhwMGxPQVN6RW1HZ2pMT2hnV0JpMWIrbDg2all1RHlNaWlGOXl5Ky9OUG1ESUZyUFdSbVhudjhlWXVJaUtCb1FLY2lJZ1VuY3RWSDZoRWxTcFFxMWJ1NDdHeC9ta2puM3dTSEk0aHRucjF6ODNHalFmL2U1cDF1Wm9EbzRCRXdEK2RaYjkrVUs5ZWNQUFBTMW9hZlBJSmpCc0g2ZWtBaDdEMmRUWnZmaXF2M0VWRVJFUkVSRVNPcW5UcFZoaHpiZFoydzRadzk5MlFrT0F2dUlXRjVkTzRpSVlOTy9McE5aT1NraHE0amtWRTVIaW9BQ2NpSWtWbjdhVVk0Ly9pY0RUWFhBTWZmd3pMbHNWUnJkb1RiTnc0SUt1NXkzVUcxcjRJZEFDZ1NoVjQ4RUgvRzRESDg5YmZzYkFXNXN5QmwxK0dUWnZBV29zeFgzTDQ4TU1tSldWTjhTWWpFbHdlajZlWWY4RkVSRVJFaWtiM0szTEtDQXY3SFo4UG9xTDgzem5EdzRQemZmZjc3eUVsQldBSHh2UUxmQUFSRVRsV0tzQ0ppRWpSSFhtTDc2SjhsbmR6T1B5ajJlNjhFNkNYclY5L0xMQ1Q2T2hIc1BaeGpJa2lKZ1k2ZFlMdTNmMXZBQmEzRlN2Z3BaZGc0Y0lqZXhZRER4bTNlM2J4SnlNaUlpSWlJaUtuQ3ZQNzczOWJwM01GNmVsMStPTVBhTlFvOEVFeU0ySDRjUDluYXdjYmorZHc0SU9JaU1peFVnRk9SRVNLeEo1NVpqUndKY1pBczJiNW54d2Y3MS9QYmNhTUVrUkhmNGExTllBYU9CeHc1Wlh3OE1QKzBXL0ZiZWRPZU9zdCtPd3ovN2ExMjRCbjhIaEdHN0RGbjVDSWlJaUlpSWljY296NUNuaUVuMzRLVGdIdXd3OWgrM2F3ZGhFZXo5akFCeEFSa2VPaEFweUlpQlJOK2ZKTmdHaHExNGJ5NVFzK3YyZFBtREVENEFLTWdicDEvU1BqOHB1K01sZ3lNdndMVTQ4WkF3Y09nTFhwd052czNmdTRXYmx5Yi9FbkpDSWlJaUlpSXFldzJjQWpKQ1VGdnVjZE8yRHNQelUzYTNzYjhBVStpSWlJSEE4VjRFUkVwR2lNdVJ5QXhNVENuVisxNnI5RnVOdHVnOWF0UTdQTzIvejVNR0lFckZ0M1pPOHNvTGZ4ZUpZVmJ6SWlvZU4wT2kxb2JSVVJFUkU1Y2VsK1JVNHB1M2I5VExseXNIUXBwS2Y3MTRNTGxOUlUveFNVQUE3SFpPdDBkak1lejFlQkN5QWlJc2ZMRWVvRVJFVGtwSE05QUJkZlhQZ1dkOTRKbjM4T2Jkb1VmL0Z0M1RyL1ZKY1BQdWovYk8wS3JMM1J1TjFYcS9nbUlpSWlJaUlpd1dKV3I5NERMTURyaFFVTEF0dDVmRHk4OXg1VXJneFFBWmhxbmM3ZmJJTUdOUU1iU0VSRWpwVUtjQ0lpVW1pMmZ2M3lXTnVFeUVobzBpVFU2ZVJ2NzE0WU5RcmF0WU9mZndacmR3T1A0ZkhVMDF1QklpSWlJaUlpVWl4OHZ1a0EvUEpMWVBzMUJobzBnS2xUNGVtbklUemNnVEZOaUl4Y1lWMnVpUllpQWh0UVJFU0tTZ1U0RVJFcHZLaW9pekhHVUw5K1lLZk9DS1RNVEpnMnpUL2Fic0lFOFBreXNYWTh4dFF4YnZlTEJyeWhUbEZFUkVSRVJFUk9FOGI4Q0VCeWNuRDZqNHlFVnExZzFpeTQ5Vll3SmdxNERhZHpxM1c1ZWdjbnFJaUlGSVlLY0NJaVVuakcvQjhBVG1lSUV6a0tqd2U2ZElGbm40VTlld0IrSmpQekF1UHgzR25jN3UyaFRrOUVSRVJFUkVST016dDMvbzYxR2F4ZURidDJCUzlPNmRMUXR5OTg4Z21jZno0WVV4WVlhWjNPcGJaUm93dUNGMWhFUkk1R0JUZ1JFU2tLLy9wdmwxd1M0alQrWStOR0dEQUE3cjRiL3ZvTHJGMkh6OWZSdU4yWG1FV0xra0tkbm9pSWlJaUlpSnllek5xMWFjRDNXT3RmSGlHb3dRelVyZzNqeDhQSWtmNmluREhuRXg3K2kzVTZaOWp6enFzUTNBUkVSQ1E3RmVCRVJLUlFiTU9HWndOblU3bzAxSzhmNm5UOERoNkV0OTZDdG0zOTAyMVl1eDk0bHZUMGMwMVMwcVJRcHljaUlpSWlJaUlDekFCZy92emlpUllXQnMyYncvVHAwTHMzUURqR1hFdUpFbXV0eXpYQzZwbXdpRWl4ME1WV1JFUUtKenk4T1FBSkNmNjM2a0xKNTRPWk0rSG1tK0hOTnlFanc0ZTFuK0Qxbm1mYzdpZk4wcVVab1UxUVJFUkVSRVJFSk10UFFQRFdnVHVhRWlYZzl0dGh4Z3k0Nmlvd0poYm9nOVA1dDAxTTdGQzh5WWlJbkg1VWdCTVJrY0p4T0ZvQzBLUkphUFA0NHcrNDZ5NFlPQkMyYndkdzQvTmRhanllRG1iUm9nMmhUVTVFUkVSRVJFVGtQenllcGNCT3RteUI5ZXVMUDM3bHlqQjBxSDhHbVRQT0FHT3FZOHhIMXVXYWF4czNybHY4Q1ltSW5CNVVnQk1Sa1FKWkNNUGFhd0c0OU5MUUpMRnRHenp6REhUcEFpa3BBSnZ3ZW5zWXQ3dXhTVTcrSlRSSmlZaUlpSWlJaU9UUGdCZHIvd2ZBVHorRktBa0RpWWt3YVJJTUhnd3hNUVpvanMrM3lMcGM3OW40K0pLaFNVeEU1TlFWNGpuRVJFVGtaR0FiTjA3RVdnODFhc0MwYWNVYlBDME5QdjBVeG8zemY0WkR3QmdPSHg1c1VsSU9GRzh5SWlJaUlpSWlJa1ZuRXhOdngrR1lRUFBtTUhKa3FOT0IzYnZodmZkZzRzUWplM1pnN1l2RzR4a2V3cXhFUkU0cEdnRW5JaUlGczlZLzdLMVJvK0tNQ1QvK0NPM2J3NmhSY09pUXhkcXZ5TWhvWU56dXZpcStpWWlJaUlpSXlFa2pNOU0vYzB0S2l2LzdicWlWTFFzUFBRUWZmZVFmR1FjVk1HYVlkYmtXMmNURUVFMTlJeUp5YWxFQlRrUkVDcU1WQU0yYUZVKzBWYXZnL3Z1aFR4L1l1QkZnS1Q1ZlMrUHgzR2dXTDE1ZFBFbUlpSWlJaUlpSUJNWS8zMlhYc0hjdkxGMGE2blQrZGU2NThPYWJNR0tFZjYwNGlNZVlINnpMTmRYR3g4ZUZPajBSa1pPWkNuQWlJcEl2NjNLVkFDN0Q0UWgrQVc3M2JoZytIRHAwZ045K0E5Z09QSVRiSFcrU2syY0ZON2lJaUlpSWlJaElVSDBGRkc0ZHVNMmJvVlVyNk40ZGxpOFBibFlPQjF4K09YeitPZlRxQlJFUkR1QW13c1AvdEkwYkQ3UDE2MGNHTndFUmtWT1RDbkFpSXBJL2E1c0NrZFNwQTZWTEJ5L083Tm5RdWpWODhnbjRmQm5BV0x6ZU9zYnRmdFdBTDNpQlJVNGZUcWZUT3AzT0UyQytHeEVSRVpHODZYNUZUbWsrMy9jQWVEd0ZuL3Y2NjdCbEN5eGFCRjI2d0pOUHdwNDl3YzJ2UkFsL3JHblQ0THJyd0ppU1dOdVA2T2hWdG5IakxzRU5MaUp5NmxFQlRrUkU4bWZNNVFBNG5jR05NM1VxN044UHNBWnJFNDNiM2RNa0orOE9ibEFSRVJFUkVSR1JZdUp3ekFNc2Yvd0I2ZWxIUDIvSkV2am1HNEEwckIxSFpxYVBHVFBnNXB2OWE3YjVndnlPYXBVcThQVFQvcWtwNjlRQmlNUGE5NjNUT2NjNm5mSEJEUzRpY3VwUUFVNUVSQXB5QXdBWFh4emNLRjI3K3YrMnRoSU94NjdnQmhNUkVSRVJFUkVwWHNidDNvNjFIakl5WU9IQ3ZFL3krZnpyc1FGWSs3cnhlTzRoTTdNUjFuN0huajN3OHN2K1pSdm16dzl5c2daY0x2amdBeGc0MEQ4ampqR1hZY3hDNjNLOVpldlhMeC9jQkVSRVRuNHF3SW1JeUZIWitQaktRQUxSMGY0YjcyQnlPdUhLSzhHWVdLeDlPYmpCUkVSRVJFUkVSRUppT2dDLy9KTDMwVysvOVkrQXMzWWptWmxQQVppVWxDWEc0N2tLbis4bVlEV3JWOE1ERDhEREQwTnFhbkN6RFErSE5tMzhzOWJjZGhzWUV3SGNSVlRVU3V0eTliVVFGdHdFUkVST1hpckFpWWpJMFlXSE53ZWdRUU9JaUFoK1BQOWl6d0MzV3FlemFmQURpb2lJaUlpSWlCU3Jud0JJVHM1OTVOQWhHRFhxeU5ZekppWGxRUGJESmlucFN6WnRhb2kxVHdHSG1Ec1hicjBWM25nRDB0S0NtalNsUy9zTGZoOTlCSTBiZ3pIbGdPRTRuVW5XNmJ3aXVNRkZSRTVPS3NDSmlNalJHZk4vQURSc1dEenhhdFR3VDBWcGpBRkdXVERGRTFoRVJFUkVSRVNrR0dSbUxzRGFERmF1aEQxN2NoNzc2Q1BZdWhVZ0NZOW5YRjdOemNhTkI0M0g4elNIRDUrTHRaTklUNGUzMy9hdkQvZk5OMkJ0Y1BPdlV3Zkdqb1Zody96ZjRZMXBpREhmV2FkenNtM1k4T3pnQmhjUk9ibW9BQ2NpSXZtNUVvQVBQNFNISG9MUFBvT1ZLNE83NEhQbnpsQ2hBaGpUaE1URWJzRUxKQ0lpSWlJaUlsSzhURXJLQVl6NUVaOHY1elNVbXpiQk8rK0F0UlpyZXh2SXQ1Sm1VbEpTamNmVEVhKzNPZFl1Wk90V0dEUUl1bmVIUC80SThnOWg0SW9yNE5OUG9XZFBpSWt4R0hNemtaRkxiV0xpVUJzZlh6SzRDWWlJbkJ3MHNrQkVSSTdLdWx6M1llMjlRQU9NK2ZlbGpiSmxvWGx6YU5vVUVoS2dhdFhBQnY3bUcvOFhCLytjOStmK2Q5b05PYlU1bmM1Q3ZiTHA4WGh5M01lb1hjSHQ3RDl2dy9vSG1lWmtqQ25yZHJ1elhzRk5URXpjWll3cFcxQThhKzJaU1VsSjY3SzFTekxHSkJTaVhVSlNVdEtpYk8xK01NWmNYb2gybHljbEpmMTRaTnZwZEU0QldoZlV6dWZ6ZFUxT1RuNC9XN3Z4UU5kQ3RIc29PVG41MVd6dFhnRWV5cWRKbXRmcnZXN1Jva1UvRk5TM0ZBK24wL2s5b0dtUjVHU202OG9KNkdTOER6aFoydWwrUmZjcnB3UHJjdlVHUm5MdHRmRHNzLzZkQXdmQ3pKa0FueHUzdTEyUitnTUhqUnQzeGRvaFFGV01nZXV2aC92dmg0b1ZBNTErYnR1MndXdXZ3WXdaL3lSa04ySHRZeVFsZlZCUUlWRkU1RlNtRVhBaUluSlV4dTBlYXp5ZVJsaGJGZjhYdjQrQnY5bTlHNlpQOXhmSnJyOGUycmFGa1NQOWIrL3QyM2Y4Z2ErK0d1clhCMk9xRXg0KytQZzdsSk5GWVIvYUFHeGJ2ODFtLzZOMkJiY3p4dVQ1TUF2Zzg0bWY3ODdlTGpZMnRzQ0hXUUFUM3Bxd05udTcybWZYTHZCaEZzRFlrV09UczdkcjFMRFI1WVZwTjN6SThEbloyMTEwNFVVRlBzd0M2UGRRdi9leXQ3dnFpcXU2RnFaZHp4NDlSMlp2MS9xRzF2azl6QUtJRGdzTHU3UXdmVXV4VWZGTlRuYTZycHhnZEw4UzNIYTZYOUg5eW1uQjJwOEJTRW54Ynk5ZWZLVDRkaEN2dDE5UnV6UGdNd3NYdmd1Y0I0ekIyc044OVJYY2NvdC9sTnJod3dGTFBVK1ZLc0V6ejhCYmIwSGR1bUJNTlJ5TzkzRTZmN1NOR2lVR043aUl5SWxMSStCRVJLVEliSHg4WFNJaWJzRGFLNENMeVA3V3FjTUI4ZkgrRVhKT0o5U3JCeEVSUlEreVpJbC9QVGhJdyt1dFo1S1Qxd1ltZXptUkhYbWdOWFBxekZDbklsSmtiNy8vTnA5TitReWd2OGZqR1JicWZNVHZ5SFdsWFlVaXZVZ3Vja0pJT1pqQzhrUExRZGVWRTRydVYrUmtwdnVWRTRPRk1GeXVIVUFacGt6eHY5eTZkQ2xZTzh4NFBQMlB1MytYNnp5c2ZTMXJYZmRhdGFCZlAvOHNOc0htODhHVUtmRG1tN0J6SjFqckE5NGlJMk93V2JKa1MvQVRFQkU1Y1dnRW5JaUlGSmxKU1ZsdTNPNFJ4dU81RG8rbklwbVpsd0F2WU8ydmVMMFpKQ2ZENjYvRG5YZENpeGJRdHk5ODhRV3NXVlA0QmFFYk5QQ1Byb05vSEk1WEN6cGRSQ1RVN3VoMEI1UGVuelRJR1BOS3FITVJFUkVSeVl2dVYwNE1CcnhZK3cwQWd3Y2ZLYjV0Wk92V3B3TFN2OXY5cC9GNHJzTG51d240aTNYcjRJRUg0T0dIWWQyNkF0c2ZGNGZEUDB2T2xDblFzU05FUmpvdzVoNmlvdjZ5TGxkdlc3OStaSEFURUJFNWNhZ0FKeUlpeDhXQTF5eGE5TE54dXdjWWo2Y1ptWm5sZ1RaWSt4YldMaU10elRKbkRnd2RDdTNhd2JYWHdwQWg4TjEzc0gxNy9wMzM3QW5SMFdETWpkYnAxQlJpSW5KQ2k0aUlvRXpwTW9mZGJuZVE1L2dSRVJFUk9UYTZYem1oK0F0d1I2YWhoSUVtTmZWUUlBT1lwS1F2Y2JzYkFBT0EzY3lkQyszYis5ZHJDOFR5RWZrcFdSTDY5SUZQUG9GbXpRQktBeU9KaWxwcUV4S3VDMjV3RVpFVGd3cHdJaUlTVUNZbDVZQnh1NmNhaitkdTQvR2N6OEdETmJEMmJxejlETmpFOXUzK04rRWVld3l1dVFZNmRJRFJvMkhCQWpoNE1HZG5sU3REang1SHRsNngrbmRMUkVSRVJFUkVUZ1UrM3k5Wm42MzFHSS9udldDRU1YRFl1TjB2a0o1K0h2QTVtWmsrM24vZlAwcHQxaXp3ZW9NUjlsOW5uQUdqUnNHSUVSQVhCOGFjUTFqWTE5YmxtbXBkcnRyQkRTNGlFbHA2a0NraUlrRmxsaTNiWkR5ZXQ0ekgwOTY0M2RXQmVPQnhZQmF3ajVVcllmeDR1UDkrLzNTVjk5NExFeWZDSDM5QVppYmNlaXRVclFyR3hPTjA5Z3p0VHlQQlpxM2RHVnN5TnRScGlJaUlpQnlWN2xkRUpCQk1jdklLWUF2KzZTZ2ZDWHE4SlV1MkdMZTdIY1kwQTl6czNBa0RCa0MzYnY3djM4RjIrZVh3K2Vkd3p6MFFHd3R3RTdETXVselBXSmVyVFBBVEVCRXBmaWJVQ1lpSXlPbkxRamd1MXlWQUs2eTlGR01TZ2ZDc0UwcVc5RTlWNGZYQzdObGc3VGFNcVdQYzdqMGhTMXFDYnR2NmJZVmNLRkRreFBMZXhQZjRkTXFuR1Y2dnQ3L0g0eGtaNm56RXorbDBXb0IyRmRxRk9oV1JJa3M1bU1MeVE4c0IrbnM4bm1HaHprZitwZnNWT1ZucGZ1WEVZaHMxT2hkamFwbms1Rm5GSGpzeHNUdkdQSTB4TlFDNDRRYTQ3ejcvVERUQnRtdVhmMFRjckZuZzg0RzEyekdtTjI3M0p3YUNQQ1JQUktUNGFBU2NpSWlFaklGTTQzYi9ZTnp1dnNianVZRHc4QXBZZXl2V2pzZmFGUnc0NEw4aG56Mzdud2FtRXRhK0dOcXNSVVR5bHVuTnhPdjFSZ0phV0Y1RVJFUk9TTHBmT2JHWVJZditDa1h4RGNBa0piMkRNZWRpN1RnZ2phKytnalp0WVBKa1NFOFBidkJ5NWZ4cnc3LzdMcHh6RGhoVEVmZ1FsMnVlZFRyamd4dGNSS1Q0cUFBbklpSW5ETE5nd1Y3ajhYeHFQSjQ3amNkekxsQUxheC9BMmluQUR2OUpKaUdrU1lxSWlJaUlpSWljQW96YmZkQjRQUGR3K1BENXdCelMwaXpQUHcrMzNBSUxGNElOOG1EZkJnM2c0NDloNEVDb1VBSGdBb3haWkozT2NiWisvYXJCRFM0aUVud3F3SW1JeUFuTHVOM3JqY2N6Mm5nOE4rTjJWOExydlJpNFB0UjVTZkEwYk5pdzNMNzkrMEtkaG9pSWlNaFJuV3ozSzE2dkY2OVhNN3FKeU5HWmxKUTF4dTF1QVZ5SHRTdlp0TW0vUHZ1REQ4TDY5VUVPYnZ3ajc3NzhFdHEzaDZnb01LWUgwZEZyck5QNWdJMkxpd25SSU5jQUFBQWdBRWxFUVZSdUFpSWl3YU1DbklpSW5CUU1XSk9jUE0rNDNkdERuWXNFVDBSRXhNNWJPdDhTNmpSRVJFUkVqdXBrdTEvNTdvZnZ1TzJ1Mi9oaDdnOTVIdCsrWXp2WHQ3dWUzby8yenRvM2V0eG92cDM5YlhHbFdHaGVyNWVObXpZR3ZOL3U5M2VuWmV1V0FlLzNpTEZ2aitYWkY1OHQ4THd2WjN6SnRLK240ZlA1Z3BhTFNINk14L01OSGs5ZDRIRmdKL1BuUTl1MjhOcHJzQ2ZJUzdGSFJjR2pqL3Fud0x6d1FqQW1HbU5lbzBxVjVUWWg0U29MSnJnSmlJZ0VYbmlvRXhBUkVSRVJFUkVSa2VENDRzc3YyTFZyRjNIVjQvSThIaFVWeGVIRGgwbExTd05nejk0OUxQbGpDVi9PK0pKNTgrZlJwMWNmU3NXV0tyWjhyYlhzM3JPYkhUdDNzR1hyRmpadDNzVDYxUFdzWGJlV3RldldZaHlHS1I5Tm9jZURQVWpka0Zxb1B1TnF4UEhPNkhleXR2OU8vWnVNd3huVVBxdDJybk4zN2RwRmgyNGRqaW4za1MrT3BGN2Rlcm4yTDB4YVdLaGNQNXZ5R1ptWm1kelU2cVpqaWk4U0NBWjh1TjNQMjRZTjN5QXljanpXdHVMOTk4T1pQQmtHRDRaTExvSHdJRDVTcmxvVlJvK0dYMytGb1VOaDA2YWFoSVY5aTlQNWpiWDJYcE9VdEM1NHdVVkVBa3NGT0JFUkVSRVJFUkdSVTlCdkMzOWo3ZnExWE56MFl1clVycFBuT1pHUmtRQWN6andNUUpuU1pYaDEyS3U4OXVacmZQdjl0L1I4dUNlalh4NU42VktsYzdTN3ZjZnRBY3N6TWlLU2Q4YjRDMlFMa3hZeTZKbEJPWTRiWTZoY3FUTE9CQ2RubjNVMkdSa1pXY2RhdFd5VmI5OWZ6L3c2MTc2bm5uK0sxQTJwekp3Nk0zY3VVWkZjZGNWVmVmWTFhL1lzU3BRb3djVk5MODd6ZU5reVpmUE41YjgyYnRxSVo1R0hWaTFic1hIVFJyWnUyOHJGRitYZHQwaHhNNHNYN3dKYVc2Y3pIcGpJL3YwTjZkY1BhdGVHWjUrRk9uWDgwMGNHeTBVWCthZWxmUGRkK09BRDJMLy9Hb3haWTEydUlYaTlMNW5rNU4zQkN5NGlFaGdxd0ltSWlJaUlpSWlJbklJKy9QUkRIQTRIWFcvcmV0UnpvaUtqTU1ia0tHcEZSa2JTNThFK25IM20yV3pmc1QxWDhRMWc2N2F0QWNzeklpSWk2M09qQm8xb2UxTmJxbFN1UXJXcTFYamkyU2VvVWIxR2poRnMyZlc2cjFlK2ZlZFZnTXRQeVJJbDZkdXJiNTdIWnMyZVJmbHk1WTk2L0loTm16ZngxZisreXRyZTg4L1VmZVBHajh2YTE2TnJEMGFNR3NIeXY1YVQwRENCcEpRa0FPTHJ4eGNwWDVGZ014NVBDaEJ2RXhOdngrRjRrVldycXRHcEUxeHpEVHowRUZTc0dNVGdCcnAzaHc0ZC9FVy9PWE1NbVptRENBdnJaVjJ1dTRDcHh1MCtITHdFUkVTT2p3cHdJaUlpSWlJaUlpS25tUG0veitmUHYvN2ttdis3aGpOcW5nRkFlbm82VVZGUnVjNk5qbzdPVVlBRC8xU1FsemUvbkszYnQvTHpyejhEMFB5aTVsbkg4eG85bHQzK0EvdHBlMXZiUXAyYlhXUmtKSGQzdTd2UTU1K0l0bTNmeHVScGszUHR6NzZ2ZkxueUxGMjJsSzZkdXhKWEk0N1h4NzBPUUVKOFFySGxLVklVSmlucEErdHlUUUxHQUxmeHpUY3h6Sm9GL2Z0RHExYitOZHlDcFdSSmVPRUZXTFhLdjA3Y3VuV2xnVStCSlRZKy9oYVRrckk4ZU1GRlJJNmRDbkFpSWlJaUlpSWlJcWNRcjlmTE94UGVJVG82bWp0dXV3T0FYK2Ivd3F0alhxVkgxeDVjZGNWVjdOMjNsMjNidDdGdCt6WWN4c0dCZ3djWTlzb3d0bTdmeXJidDI5aStZenVabVpsWmZjWlZqOHRSZ0pPamkyOFFuNlBvMlAzKzdqbW12RnkyZkJsOUIvYWx3ZmtOdVBYbVc5bTNmeDhwUzFJQXVLZlhQVWZ0OTg3YjcrVFd0cmNHTjNtUmZQd3oycXlIclZmdlNXSmlKcE9aZVNGRGh6cDQ4MDBZTmd3YU5nU0hJM2dKMUs0Tmt5ZkRqQm53OHN1d2UzY0RJaUwrdEU3blJJeDUyTGpkMjRNWFhFU2s2RlNBRXhFUkVSRUpnRHM2M1VIYjFtMEhkZXphOFpWUTV5SWlJcWUzYVY5UFkvM2Y2K2w2VzFmS2x5dVB6K2ZqdlEvZlk4L2VQV3phc29rYjI5OUlla1o2cm5iZi8vZzlNVEV4VktwWWlZVDRCQ3BWckVUbGlwV3BWTEVTMWFwV0svNGZwQkJHalIwVmxINUhqQnFSNS82ZHUzYm1lYXlnYVNtenQzL21oV2NvRlZ1S3gvcytqc1BoNE9kZmY4YnI5VksyVEZsaVkyT3p6dDIyYlJ2cEdlblVxRjREWTB5ZVU0RVdsZTVYSkJETXNtV2JnR1kyTWZGU2pKbklqaDAxNmQ0ZEVoTGd1ZWVnYXRYZ0puRGRkZEN5SmJ6MEVreWJCdW5wbllHTzF1bDhpSzFiM3pHcHFZZUNtNENJU09Hb0FDY2lJaUlpRWdBUkVSR1VLVjNtc0Z2clVJaUlTQWh0MnJLSjl6OTZueHJWYTNCTDYxdkl6TXhreHJjeldQLzNlaTVzZkNFM3RicUpsQ1VwVks1WW1jcVZLbE9wVWlVbWZEU0JmZnYzOGVtRVQ0a3RHVnR3a0NBYU5YWlVyblhiVWplazBySjF5Nnp0N0tQTGlyckdXMkhObWowcnovMEhEeDdNODlpUkF0eC8xMytEbkd2QUphY2tzM1BYVHVMcnh6TjUybVR1N25ZMy8vdjJmd0NNR2o2S0twV3JaTFc3cDljOXJGMi9sckVqeHhJVkdaanAvWFMvSW9Ga2twSitBczZ3TGxkZnJCMUljbkpacnI4ZU9uV0NIajJnVktuZ0JROEw4MDlIMmFPSGZ4ck1wS1F3NERVcVYzN1NWcXJVanFTa3VRWjh3VXRBUktSZ0tzQ0ppSWlJaUlpSWlKd2lmcDczTTJscGFXemVzcGtiYjcwUm44Ly8vRGtxTW9yN2V0eEhtZEpsR0RFazV3aXU2ZitienU0OXU0a0lqd2hGeWprNEU1eEVSMGNEc0dMVkNsS1dwRkFxdGhSWFgzbDFudWNYdEw1YzlzSmRVY1hWaU9PZDBlL2s2T3UvKzQ1TUwzbkUwZFovZzV4cndLVXNUU0ZsYVFwWHRiaUs1U3Z5WHI1cXo5NDlSRVZGQmF6NEpoSXN4dTBlWWVQaVJsTzU4cWNZY3cwZmZSVE81NS9EODgvRHhSZERlQkFmUVpjckIrUEdRWEt5dnlDM2MyY2xqSm1EeS9XTFRVOXZhNVlzMlJLODRDSWkrVk1CVGtSRVJFNFkxdHFkcFdKTGxROTFIaUlpSWlKSGM3ejNLMTZ2bDBOcHdac2RyWEZpWTl6SmJzcVdLVXVwMkZMODd2bWRUWnMzMGJGZFI2cFZ5WHNheVRKbHlnQ3dlOC91SENPd01yMlpiTjZ5bVkyYk5ySngwMFlhTldqRVdXZWVGYlRjQVpwZjFEeHJyYmtodzRkazVYZDN0N3R6bkRmbTVUSDRiTUdEVzZaT21vckRCSEZOcXYvNDcvcHZBSWZTRHZIMDBLZEpTa21pYStldWRMeWxZOWF4a1dOR1puMytlOFBmV2YvOUQ2VWRZdmVlM2RTTXExazhpWXNjSjVPYWVvalUxQnRzZ3dhMWlZejhIK25wNTlDbmo2RkdEUmcxQ3M0NEE0d0pYZ0lKQ2ZEdHR6QnhJcno1Smh3NmRERlJVWnV0MDluZmVEekRnaGRZUk9Ub1ZJQVRFUkdSRTBaU1VsS0ZiZXUzMlZEbklYSXMzcHY0SHA5TytmUlpwOU9aNGZGNFJoYmNRa1JFVGtiSGU3K3lNR2toVHo3M1pDQlR5bUhtMUptODhQUUxBS3hadTRhdlozNU5yVE5xMGE1TnV6elB6OGpJb0VSTUNRQysrUElMdkY0dkd6ZHRaTU9tRFd6ZHRqVnJCQjNBM2QzdURub0I3b2hNYnlidUpIZldkbHBhV3RiSXVHKy8vNVlWcTFZVXVjLzc3NzQvWVBrVjFxNWR1M2ppdVNkWXNXb0YzVHAzbzhNdEhiS09iZCt4blZteloxRzFTbFUyYjluTThoWExhWnpZR0lCVnExZGhyYVgybWJVRG1vL3VWeVRZekpJbHE0QnpiYU5HYlFnTGU0Y05HOHJSdGkxY2Vpazg5UlNVUHY2MURQUFZ1VE8wYncrMzN3NnJWZ0ZjQ2FnQUp5SWhvUUtjaUlpSWlFZ0FaSG96OFhxOWtVQmtxSE1SRVJIeGVyMjg5TnBMV0d2cDgyQWZ3ditaQWk1bFNRby8vUFFER3padFlPT21qV3pmc1Ixci9mWEVxZE9uQWhBWkdVblZ5bFc1d0hVQjFhdFZ6L3BUKzZ6QUZvUHk4L3ZDM3psNDZDQUErL2J0NDk2SDdxVlZ5MWEwYTlPT2hVa0wrZkhuSDR2YzUxRUxjQlpNQUVmbUhHM2F5L0VUeHpOKzRuZ0E2dFN1UTlNbVRjbk16S1JyNTY2TWUzY2NpNWN1empyM3lPZUc5UnNHTEMvUS9Zb1VIN05vMFJRTFUwbE1ISTNEY1JjLy9SVEJGVmY0cDRtOCtlYmdUa3U1WTRlLytHYXREMnNIQmkrUWlFaitWSUFURVJFUkVSRVJFU2ttRnphK3NNQjF5d0xoZzBrZnNHTFZDdHEzYVUvZE9uV3o5bS9jdkpFWjM4NGdQRHljYWxXcmNZSHJBb3d4elA5OVBsZGRjUlZkT25haFVzVktXUVdwWHhmOFNyM3o2bEcyVE5tZzU1emR6Tmt6T2UvYzgxaTJmSm0vZUdqaG5RbnZVTDFhZFI3dit6aVA5MzA4VjV2YmU5ek8xbTFiaS96Zk4rTndCaEVSZ1Z2L3JuT0h6cXhidjQ2NTgrWVNHUmxKNit0YkV4bnByM2ZObXorUDFXdFhjMWF0cytqWXJpUGx5NWZuc29zdlk5NzhlY3liUDQvOUIvWVRXektXSDMvK0VXTU1GelMrSUdCNWlSUTNBNWFrcEo0MkllRnhISTV2QVJmRGhqa1lNd1plZngzT1B4OGNBWjRpMWxwNDVaVi9FakNUak1lek1MQUJSRVFLci9nbXdSWVJFUkVwUU1PR0RjdnQyNzh2MUdtSWlJaUlITlhKY0wveXUrZDNKbjAraWJQTzlCZDUxcXhidzQ4Ly84aUVqeVlRVnoyT0NlTW1NUDJ6NmJ6OSt0czhNK2daZW5UckFjREJnd2VwWEtseVZ2RXRLU1dKWjRjOVMrOUhlNU9Sa1ZGcytXL2VzcGtGdnkvZ2ttYVhBQkFURThQVEE1OG1PaXFhWVNPSHNXYnRtb0RHTzNEZ0FESFJNUUhyci9aWnRWbVl0SkNZNkJpZWUrSTV1bmZwenUwZGJxZFViQ25XckZ0RDB5Wk42WDEvYjhMQ3dyanU2dXR3T0J6KzBYRGVUT2IrTXBkbHk1ZXhadDBhRWhvbVVLbGlwWURsSlJJcUpqbDV0L0Y0THNEcmJRenNZUDkrUzlldWNOdHRzR3VYdjJnV0tHNDN6SjROMXFZRFBRUFhzWWhJMGFrQUp5SWlJaWVNaUlpSW5iZDB2aVhVYVJ5MzFJMnA3TjZ6TzlScG5EWlNONmF5WmV1V1VLY2hjdEp3aE9YOU5UQXlKcElTWlVzVWN6WWlKNThUL1g0bExTMk5JY09IWUsxbDg1Yk4zSHpiemR6YisxNkdqaGpLaDU5K1NJa1NKYWhTdVVxT0tSZHJWS3RCcWRoU0xGMjJOR3M2eWlYTGx2RDAwS2Z4K1h4MDc5STlhd1JYY2ZoMHlxYzRqSU1yTHJzaWExK3RNMnJScDFjZlNzU1VJQ3c4TEdDeDB0UFRPWER3QU9YS2xndElmOGtweVR6OS9EL0Z3bWVIMGFoaEl3QW1UcHJJMkxmSDBzVFpoQ2Y2UDBGNFdNNUpxUzV1ZWpFeE1URjg4ZFVYVEp3MEVZQzJyZHNHSkNlUkU0Vlp0Q2pKdU4wVjhmbDZZbTA2SzFiQVZWZkJrQ0VRaUNLL3p3Y3Z2SEJrNjNuamR1ODUvazVGUkk2ZHBxQVVFUkVSQ1NCckxZT0hEQ1oxUXlyalJvMmoxaG0xQXRwL3k5WXRpYXNSeHp1ajN6bm1QcXkxUlY3bnhGckxrME9lcEh6Wjhqejh3TU9rWjZRVEZSbDF6RGtFaXJXV0YxOTVrUlVyVi9EQzB5K1FFSjhRNnBSRWprdW40WjJJTEJGSjJ2NDBKdldmZE5UellrckgwT2FKTmh6WWRZRDlPL2N6NSswNWVETzlCZlpmclc0MWJoeHdJek5lbXNIZmkvOEdvR1Q1a2pScDNZU0U2eFBZOU9jbVBubjhrMXp0cnJqbkNyYXQzc2FTNzVaa1Bad1BwZEtWU3ROdFREZGl5dmhIck16L1pENXozcGtUMnFSRVRoRFIwZEZFUlVaeDZOQWhTcFlvU2IyNjlhaFpveVpuMUR3ajYrLy9Nc1lRM3lDZVgrYi93cXJWcTlpMll4dlBqM2llak1NWlBQTGdJMXg2OGFYRmxuL3FobFJtenBwSnM2Yk5jaFhGTG1sMkNZbU5Fb2t0R2NzYjc3eVJxKzJSa1lsNUhYTW1PTG5BbFhzNng3OVQvZGZDYWxXckJTSjlFdUlUNk5TK0U5ZjgzelZVcVZ3bGEvOEhrejZnVE9reXRMcW1GZE8rbnNhcTFhdFl1MzR0WTE0WkEvai92MTE3MWJWODhlVVhyUDk3UGZFTjRtbmliQktRbkVST05DWXA2UTBMYitGeVRRWnVZdXBVK1BKTGVQRkZhTkhpMkR2KyttdFl1eGFzM1dnOG5xY0RsYStJeUxGU0FVNUVSRVJPR1JzMmJ1RHJtVjhYcVUzVktsV1pOMzlldnVlODhNd0wrUjdQYnM3Y09hUnVTS1Z4WXVPQUY5K0tJajA5bll6REdaU0tMWlZqLytxMXF4a3lmQWg5ZS9XbFh0MTZoZTdQV3N0dkMzK2plclhxN051L2o0Y2VmWWpMTHJtTUxoMjc1RHAzNE5ONXIzTmVxV0lsSHJyL0lRQkdqQnBSNk5qZE9uZWpRdmtLZVI3N1p0WTMvTFhpTHhvMWJKVDFocm5JeWF6S09WV0lLaG5Gb2IySDhqMnZab09hbk5ISS94Qjk5OGJkZlAvRzl3WDJYYTF1TlRxLzBwbXc4RERhUE5HR2QrOTdsLzA3OWxPaFpnV2FkbWdLd0ZtTnorSzhTODdqejdsL1pyV3JkM2s5TG1qcmYyamRwRzBUWnI4NW03VkphM1AwL2RpM2p4MDE3czdVbll5N2MxeSs1K1RsaGF2enZ2Wkd4MFp6eTdPM1pCWGZOcS9Zek56MzV4YXBiNUZUM1V2UHYwU0Y4aFdLTksxaTB5Wk4rV1grTDR4NGJRUnIxNjBsUER5Y2dmMEdja216UzlpL2Z6K3pmNXhOaTh0YTVMcTNDTFMzMzMrYlRHOG1IVzdwa09meDJKS3hBRXo1YXNwUis4anJXSFIwZEo0RnVMOVcvUVhBbWJYT0xIS3U2Um5wN051M0w5ZUxUZGRkZlIxL3AvN052QVh6V1AvM2V0YXVYd3ZBbnIxN0dEeGtNQUJSa1ZIVU9hZE9yblpmZlBrRkFOMjdkQzl5UGlJbkV3TmUzTzdXdG43OXFrUkZMY0RuTzROKy9hQjhlWGp2UGFoZXZXZ2RwcWYvTy9yTjJqNEJUMWhFNUJpb0FDY2lJaUtuakszYnRqSjUydVFpdFdsOWZldXNoeUwvdFdmdkhudytYNDU5TTcrYnlicS8xeDIxdjlrL3pnWWdJaUtDY2VQSEZUcVB1N3ZkWGVoekMzTG8wQ0VHUFR1SWZmdjM4ZnhUeitjb1hxMWVzNW9OR3pmdytOT1A4K0l6TDNMdU9lY1dxczhqRDVZY0RnZlJVZEZVcjFhZER6LzVrSzNidHZMSUE0L2d5TFo0K3NLa2hVUkdSaEpYUGU3ZnVHdFhFMWZqMysxWnMyY1YrdWU1bzlNZGVlNWZuN3FlTjk3MXYrRythUEVpcm1selRhSDdCSmcwZmhMbHlnVm11aW1SNDNGdXMzOS9EeDNoL3QrbHNJaXdyUDFiVm0waHRrSXNVU1dqV1AzN2FnQnF4dGZNYXJOdTBkR3ZTZGx0L21zenFVdFRxZFdvRmlYS2x1RDZSNjluMG1PVFdMOW9QWC85OGhmblh1eVAxK0x1RnF4Y3NKTE1qRXpLVkNsRHkxNHRzL3FvZEdhbHJCeUR5ZWYxNWJtL1JKa1N0Qi9hbnNwblY4N2FWN1ZPVmZyTjZGZm92cGY5dUl4cFE2WWRkNDRpSjdMcy93Wm50MmZ2SGpadTJwam5TemhIUnNhdFdidUdpaFVxTXVqUlFWbm5iZGkwZ2RGdmpXYnBuMHNaMEdkQThCSUhLcFN2d0NYTkxxSDJXYlh6UFcvbTFKbTU5dDNlNDNhMmJ0dWE1N0hzbmhyd0ZCbUgvZFBkZVpJOUFEU3MzN0RRT1k0Y001SWxmeXhoMSs1ZDdOKy9uK3JWY2hZSytnN3N5K1l0bXdIL1BWU05halVBS0Z1bUxQZmZmVDlubjNVMk5hclZ5Rkc0OC9sOGpINXJkTmIyK0luakdUSjRTSzZwS2tWT05XYnAwczFBTGV0eXRRQytaZWZPY0c2OEVaeE9HRE1Hd2d2NU96QnVuTDhJWisxY2s1UjA5R2tFUkVTS2tmNFZGeEVSa1ZOR1lxUEVIQTljUHBqMEFSTW5UY3phMTdKMVN6cDM2TXp0SFc3UDBlNit1KzdMczcvdTkzY25kVU5xam4wL3ovK1ozeGIrVm1BdXYvNzJhNUZ5ejE2QXk4akk0SWIyTnh6MTNOUU5xYlJzM1RMWC9wbFRaN0o3ejI2ZWVQWUovbHI1RnczcU5jaTFYc3YvdGZnL2R1M2V4ZHZ2djgzQXB3ZnkwdENYOHB5SzZyK09QQ0F5eGhBUkVjSGdBWU41OHJrbitlbVhuMmgvYzN2T2lNdlpSMXoxT01hT0hKdTFuVmUrQlUybE9XVDRFSDc2NWFlc045MnpPM2p3SUVPR0RTRXRMUTJBaXk2OGlPcFZDMzVMZHNIdkMwamRtRXAwZERTUlVjVzNsbzFJZm01KzZ1WmMreUpqSXJQMnp4NDNHK2YxVHNwV0w4dXlINWZ4N2V2ZmNzNkY1MlNkdThhenBsQnhyTFY4UGV4cnVvL3JUbFRKS0txZlY1MUtaMVppMjVwdC9QVGVUOVJwVmdkakRPa0gwaWxUdFF3N1UzZHk0NEFiaVk2Tnp1cmp1emUreXlvQ0hvK2RxVHR6N1l1SWpxQlVSZi9JR3UvaDNOTnBWcWxkaFRhRDIxQzJhdG5qamk5eXV0aXlkUXQvL1BrSGkvOVl6T0lsaTFtZnVoNW5ncFBubjNvKzY1ejlCL1l6NmZOSlRQbnkzMUZqVjF4NlJZNGkzWWFOR3dBNDg0d3pnNTd6OWRkY1Q4bVNKWU1hbzJhYy95V0dBd2NQOE52QzM0aUppYUhCK1EwSzNiNVV5VktrYmtqRldrdjVjdVZ6M1V2ZTFPb21mRDRmNTlZNWx6cG4xeUVtSm9hV3JWc1NHeHViNTNTZVhxK1g0YThPSjJsUkVrMmJOTVZheTRLRkMzaHUySE04M3VmeFlsMS9UeVJVak52OWczVzVTbUR0Y3hqektCNFBORzhPOTl3RDNicmwzM2pEQnBnd3dmL1o1K3NWL0d4RlJBcEhCVGdSRVJHUkluaDIwTE81OXFXbHBmSFU4MCtSdENpSlpoYzI0OG5IbnN6eFJ2T1JRbUN6QzVzeG9NK0FBaCtpaElXRjBhcGxxenlQZlQzemEySkx4bkpaODh0eUhkdXdjUU1EbnhuSXBzMmJhSDVSYy9vLzNEL1BXTzNhdEdQemxzMU0vMlk2QTU0YXdCdXZ2bEdvNmFTeS8wemg0ZUU4OGRnVHJGcTlLbGZ4TFZDMmJOMUNaR1FrMGRIUk9mYW5aNlR6NUpBbldidCtMUzB1YmNIY1grYXlkdTFhSHJ6bndhTk9WUW53OGVjZms3b3hsYkN3TUFZOU9vaVNKWUw3Y0U4a1VKcmUycFFTWlVvQVVQR01pcFNwVklaeU5mNGR2ZGw2WUd2SVkrYlhDYjBuc0hIWlJtbzJxRW1ydnY5ZVU0ekQvN3ZzOC9wb083aHQxbjdycytDQXlPaEkyajNUanJESXNLeUNtUDhFYU5LNkNVMWErOWNrK21yWVYyejRZME9PbUZ0WGIrWGRlOThGOHArV2N0eWR1VWNJSjE2Zm1EWGFMbTEvMnIvNUdrT1R0azI0ck50bGhFV0UvWnVPdGZ6NTA1K2s3MDgvYXB4eU5jcFJLeUhuZE1DN04rMCs2dmtpcDRKRml4Y3hiY1kwbHYyNWpKMjcvaTEybHk1Vm1tWVhOcVBGcGY3MWxmYnUyOHRYLy91S0w2Wjl3ZjREK3lsWHRoeWQyblhpM1ludk12bkx5VGdUbkNRMlNnVDhJOW1CWEZNbUJzTlpaNTRWOUJoSFRQL2ZkTkl6MHJuMnFtdHpyVzFidVZKbEtsYW9tR2U3N25kMDU4NHVkK0wxZWZNY29YYnpqYmxmckRpYWd3Y1A4c0xMTDdCZzRRTE9xWDBPai9WNURDejBIZFNYWHhmOFNyOUIvUmpRWndCVnExUXQyZzhuY2hJeWJ2ZGhvTDl0MlBBRklpSytKRE96T2FOSHcvdnZ3OHN2KzBmRjVXWGtTTEFXclAzUUpDY25GMnZTSWlMNVVBRk9SRVJFNURoczNyS1pvU09Hc256RmNzNnRjeTc5SCs2ZmF4MlF6cmQyWnRtZnk1aTNZQjREbmhwQS80ZjdVN2xTNWFQMDZDL0E5Ym92N3hjM3Y1NzVOV1hMbHMxMTNKM3NwdGVqdmRpL2Z6KzN0TDZGdSs2NEsxY2UyZlhzMFpQMWY2L252SFBQbzFSc3FUeEhxT1hsNzlTLzh6ejM3ZGZmem5xYi9GZ2NTanRFZEZSMFZzNHBTMU5ZdVhvbFo1OTVkbzZmSXowOW5XZGVmSWJGU3hkejlSVlgwNmRYSHhxYzM0RFgzbmlOaC9vL3hKQW5oK1FhMGJkbjd4NUdqaDdKdkFYemlJcUtZdENqZzJqaWJITE11UjdOSFozdW9HM3J0b002ZHUzNFNzQTdsMVBhMk52L0hTM2FmVngzSW1NaVNkdWZ4dmo3eG5QK0ZlZHpXVGQvd1QxdFh4cGZQUDBGRGY2djhLTTBBQ0ppSWloYlBmZW9zZWpZNkJ5ajI0N0k2MXdBVE01akVkRVJSY3Jqdnk2Nzh6THFYRlNIakVNWk9CeU9ITk5LN3ZoN1IxWXVyUjl2VGRWemN6OTROc1lRVnorT0g5NzZnVC9tL0FIMjMyUFJwYUpwMnI0cGNmWC9uWWJQNS9VeGQ4SmNmdjI0YUNPVVJVNDI2ZW5wL1BMckw4VEd4dExzd21Za3hpY1MzekNlV2pWcllZeGg1YXFWakhwakZOLzk4QjNwLzgvZW5jZEZWZlYvQVA5Y1lHRFlSY0VWQVJGM1FSbHgzN1hVSWhPM1JIUE44dkd4ZlRFdGZUUXR5NnhmMm1OcXFaV1dwby83a3Z1dVNiZ3dJeENoaUxJTktJdXlNd3pNelAzOU1URXdNakNEWXFoOTNxK1hyNWYzM3ZNOTU4eUk0L1YrNTN5UFdnMDdXenU4TVBJRmhJNE5oYU9ESXh3Y0hQREYxMTlnNGFjTDhlL3AvNFovQjMrYytlME1iS3h0MEtGdEJ5ei9aamtPSHo5Y296bFplcDlocm5Ra29DOUJ2Zi9nZnBQWDhndnlBUUNyMXE0eWVSMEFYcDN4S2dBZ096c2IyM1p0Z3lBSUdCTXlwbEs3bjlmOVhPMDhCRUd3dUR4a1JtWUdBQmlWN0FhQWE5ZXY0YlAvK3d5M2J0OUNtMVp0OE9uQ1R3Mzc5bjIrK0hQTVd6UVBWK091WXVaYk16RjUvR1FNZjJZNEpKSUgrK3psL1FvOURvVG82R3dSNkFkLy80Nnd0VDJGZ29JR21ERUQ4UFVGdnZzT3FGaEcvdElsNE5RcEFDaUdSREtycnVaTVJHUUtFM0JFUkVUMFJGbTFkaFgySGR4bmRLN2lRNTlOV3pkaDA5Wk5BSUNSdzBkaTV2U1o5eldPVHFmRDRlT0hzZmJIdFZDcFZBanNGSWlGSHl5c3RGb0wwRCtnV2ZqQlFzeGZQQjlSTVZHWThmb01UQm8vQ2NGRGcwMjJyd2xSRkxGMXgxYjh0T1VuMk5qWVlNN2JjekNvL3lDemNkYlcxdmo0UHg4YnhxKzRQMXRWVXROU1lXVmxoU2FObTFTNjlxQVBnMVordXhKbmZqc0RaMmRuV0Z0WjQ4N2RPeEJGRWNPZUx0L1hMVGN2RndzK1dZQ3JjVmZSTGFnYjNucjFMUUQ2VWxWcXRScnJOcXpEYSsrOWhoblRaaGhXRUI0N2RRenJONnhIYmw0dW1qWnBpbm52ellOZlN6K1RjM2hRRW9rRXJpNnVwUkg2Yis0U1djVEIxUUZXMXFiM1ZITnI1b1plRTNycEQwUjlLY3JzVzlub01MaURvVTErVmo2MEpmcHlqZmIxN0dIbm9GL0JVWENud0hEK1VaV2RtZzEzYjlPclM2S09SQUVBOGpQelVWSmNZamovNTZrL0ViRTNBcy9OZmc1dXpkemc3TzZNNXo5NEhqMURlK0xpem92SVRNaUUveEIvQkF3Tk1Fb1FaaVptNHRCWGg1QjJOZTNodmlpaVIwRG5nTTVZK2VWS3RHclpxdEtYY1M3TEwyUGVZdjJTV2FsVWlsSFBqOEtZa0RGR0s4aWZHdmdVY3ZOeXNXN0RPcXhZdmNKd2ZsRC9RYkMzdDBmOSt2VXR1bTk0V0RJeU1pcmQ2OTJydXV1dnpuZ1ZPcDBPeTc1ZWhvTENBandmL1B4RGVUMHJWcTFBeEpVSVNDUVN3MHBFNytibEszSlhyVjJGL1lmMlF4UkZET3c3RUcrLzlqYnM3TXBYNFRrNU9tSFpKOHZ3OWVxdmNlTDBDWHozdzNkSVRVdkY2ek5mZjZCNThYNkZIaGNDSUNJNk9sb0VHa0VtQzRVZy9JeWJOd1VNSFFvODlSVHd5U2VBSUFDZmZxb1AwT21XQ0JjdTVOWHRySW1JakRFQlIwUkVSRStraWFFVEVSVWRoYWlZS0V3TW5RaEFuM3dMNkJDQUFQOEFReEt1cGtSUlJGaDRHRGI4c2dISktjbUc4NHBJQlVKQ1E4ekd0L0JwZ1pTVUZLejljUzAyLzI4ekJnOGNqSzZCWGRHaGZRZVVxRXV3WWZNR3MzMWtaMmRqK1RmNkx5MHJVNVg0SS9ZUEFQcDlXU0tqSXhFWkhWa3BadXpJc1pVZUxsVk0vbFczRjF1WmNWUEd3ZHJhMnFLMnVYbTUyTEZuaDlsMlpYeThmUENiOVcvSXljbUJJQWp3Y1BkQThOQmdvMUtjc2RkaUVSY2ZoOTQ5ZStQRGR6K0V0WFY1S2JyUkkwYWpjY1BHK09xYnI3RHkyNVU0ZFBRUXRGb3RFcElTSUFnQ2dvY0Y0NVVwcjhEZTN0N2lPUkg5SGZwUDc0OU93enBWT2k5MWtpSjBhV2o1Q1FGNDl0MW5rWmVaaDNwTjlLdlFTdFdsV1AveWVxaUw5Q1VZUSthSG9HMi90Z0NBYmZPMkllTm1oc2t4bHc1WmVsOXp0Yksyd3Z1SDNxKzJUVVBmaHRXV25xd28vVWE2ZnRXYW9QOXMxWlpva1orVmo0aTlFZmp6NUo4QTlIdkI3VnEwQzZNWGpVYkU3Z2hjUFhjVkFMRGgxUTBZOFBJQUJBWUhBZ0xnMGNMRHFNeG1tYUtjSW9UOUVnYjVmamwwV2wzTlhqRFJZOHJXMWhhdC9WcWJ2QllrQzBMb21GQzR1cmhpeU9BaEp2ZFpCZlQvcnJacjB3Njc5KzlHU21vS2ZMMTlNV3VHZm1ISmxBbFRNR1hDbEljMmYzT0NaRUVXclpTcmppQUlDQW9NUW01dUxsNmE5Rkl0emN5WWV3TjM1QmZrUTZ2VndzcktDZ0VkQXZEeWxKY04xKzN0N2VGZzc0QlhwcjZDWjRZOFk3SVBPMXM3dlAvVyt3Z0tETUtHelJzd2Z1ejRoekpYb2tlWkFHZ2hsMjhXL2Z6Mnc5bDVKWURKT0hvVU9IOGVhTk1HU0VrQlJERVJDc1g5M2VBUUVUMUVUTUFSRVJIUkkwTVV4YnZPVHM3MWE2T3ZTYUdUc0ZHM0VjdWUvaE1BQUNBQVNVUkJWTkYvUm1OUzZDUUFmeVhnL0FNd0tYVFNmU1hnRGgwOWhDMDd0aUE5SXgxV1ZsWVkvc3h3aEY4S1IyWldwaUhKWjA3M29PNXdkbkxHeGw4MjRzeHZaN0R2d0Q3c083QVB3NTRhaGpFaFl5d3E2VlJZVkdpeVhWeDhIT0xpNDB6R0RCNHdHR3ZXcjhGbHhXWERPYzltbmhZbDA4cElwVklVRkJaWTFQYk8zVHRZdDJHZHhYMi9NT29GdkREcUJRRDZCL0dteW1mMjZOb0RuMy84T1RxMjYxaXBoSk1vaXZCdzkwQ3Y3cjF3OU9SUnhOK01OMXdiMEdjQXhvMGF4K1FiUFJHNmppb3ZueXBBUUltcWZIV1lpNGVMNGZkNUdZLytGOERUNDlPeGRLajVaMlhGK2NYWS9NNW0yTmpad01QSEErN2U3bWpvMnhCdVRkMmcxV2lOOW9XN2w2WlVBNjlPWG5Dczc0amMyN2tvdUZ1QW90d2lsQlNWb0NpbkNFVzVSYlg1a3VnZm9qYnZWK3JDdEluVExHclh2bTE3dEcvYi9pSFB4cnlsaTVZK2NNV0Fld21DZ05FalJpUGt1UkNqTC9TWVU1UEUzOFRRaWRYZUg3NDQ3a1dNQ0I1UjdmNjFaUWIxSDRUK2ZmclhhSzVFVHhvaFBqNFB3QlF4SU9BalNDVDdVRmpZRVhMNVh4ZUY5d1ZBVTZjVEpDSXlnUWs0SWlJaWVtUUlnbEJnWTJOVGF3KzBDZ3NMcS94bWQwWFRYNTBPWmFyU2JEdDNkM2RrWkdhZ2Q0L2VtREpoQ3J5OXZLR0lVZ0NBSWNsbnFibnZ6TVhNNlROeDZ1d3BoRjhLeC9RcDArSGk3R0wyd1U1Q1lnSldmcmNTTWJFeGtFcWxtUFh5TEF4OXlySjlWVTZlT1dsWUJXZko2NzJYdmRRZVdWbFpGclgxOWZIRm1oWGwrMXBadXZjTGdHcjNyZ3ZvRUFBQVVKZW9jVFBoSnE1ZHY0Ym9tR2hFeDBRak55OFhBT0RvNElnZTNYcWdXRjJNU3hHWGNPcmNLWnc2ZHdvK1hqN28yTDRqMnJkdEQrL20zdkJzNWxtckQvUTJiTnFBYmJ1M2ZTeVR5VXJrY3ZrSzh4RkVRTVNlQ0Z3L2Y5MXdiQ08xd2JBM2hrSHFyUC9adkhIaEJoUy82ajlubXJacmlsN2plNVczdGJOQmZjLzYrdjNTQktDQnQvNGhycnBRamVLQ1lrTTdiWWtXaGRtRmh1TkdMUnRoMmhyTEhzQlg5UG13ejQzNk1aUzRyUEJYVmx1cVJXNjYvdTlpZmMrcVA4NW4vREREN0hoSFZ4NkYxRm1LN21PN3c5bmRHVTcxbll6R3VwY3FUd1d0UnF0djl4Y1hEeGVqeEdSRis1ZnVSOHpKR0xQeklMcVhRcUZva0ptY0tacHZTYlVoc0ZQZ1ErdTdMaE5hZHJaMnNLdHZaNzdoWDJwcnJyeGZvY2VkRUJXVklBS2RFUkRRSHpZMmV3RmNFT1R5N1hVOUx5SWlVNWlBSXlJaW9rZUpWMDV1VHExMXBreFZXdlN0NGpMMzdwMFdmaWtjUlVYbHF5TzZ5cnBpMC9wTmNHOVFlYytpbWlTWUFHRDE4dFZvMmFJbFJnNGZpWkhEUjVwdG41ZWZoODMvMjR4OUIvZEJwOU9oWFp0Mm1QM21iRFJyMnN6aU1jdjJURE0xMyttdlRxODI5c3NsWDhMWnlSa2FyUVpxdGRwb2o1TDdwVXhWV3ZTK0JRWUVZc0hjQmRpMmF4dFNVbE9RckV5R01sVUpuYTY4bkp5M2x6ZjY5T3FEL1B4ODlPL1RIMzE2OWdFQXFGUXFYRlpjaGlKU2djZy9JbkhneUFIOGV2aFhBUHBFbjR1ekN4clViNEFQM3ZzQVhwNWVEL1I2TkZvTnRGcXRMWURsTXBsc3VVYWpjWXFLaWpKa0t3SURBd3NFUVhBMDJ3L2phalh1VVdmdllnK0pmZmxlWlFGREF3ekpONDFhZzdpd09NTjFqeFllbFJKUXpmMmI0MDdLSGRSdlZ0K3cvMXQ2ZkxwUm02VElKS3djdDlKdzNLaGxvL3VhcTZnVGpmb3BVekZwbnBXVWhSOW4vUWdBMVphaXJDNDVWOGJXM2hiS0dDV0d6eDBPYTV2S0Q1NUZVVVRHelF6Y3Vub0w4ZUh4U1BrakJhWEZwV2pjdWpIOHV2dWh1WDl6TkduZEJEWjJsZi9iVzNpM0VMRm5ZODNPNFJHeVZDYVRkWmZMNWFQTFRzaGtza0dpS0I0VEJLRmlJa2dFQUZFVXhRckhseFFLUloreUJnRUJBVzFzYkd3VTFiUXZrNlpRS05xVUhiUnIxNjZKdmIzOW40YUI3b21wTUE5UkxwZDdWSnk4VENiTHZLZnZzbkNqV0xsYzNod1ZWakRJWkxKRVVSVEwvZ0RGaW1OVTdDZzdPN3R0WW1LaUllc2NHQmdZSXdpQzlKNjJGYVlNRVlCb1pXVVZHQkVSWWZpSFhpYVRYUVpROFpzNzk0NG5pcUlJVzF2Ym5pQjZURlc0WDdHdDY3a1EzUzhCMENJcTZxVFlwVXQ5UkVTd3hqUVJQYktZZ0NNaUlxSkhoaWlLSjlxMWFUZTROdnBTbDZnUkd4ZHJTTVFBZ0kyMURaSlRrcEdla1c0eVpzN2JjNHlPdCs3WWluc1RncWFTYndBc0xrRlpwbjQ5eXhiNnFkVnE3TnEvQzl0M2JVZGhVZm5LazlocnNYaHBsdms5Uy9yMDdJUC96UG1QMlhibVZzUnB0Vm80dXpnRDBDY0RQZXc4cW0xdkNSZG5Genc5NkduczNMc1RnWjBDMGJaMVc2UHI0UmZEa1pDVUFDY25Kemc0T0NBaEtRSGhsOExoNGU2Qm9NQWcrTFgwUTl2V2JkRzJkVnU0dXJoQ21hYkU5Rm5UVVZoWWFQaHp0N2UzUjk5ZWZkRzNWMThBK3ZLZE54SnVJREV4RVdtMzA1QjJLdzFCZ1VFUG5Id2p1bCs5Si9hR1Y0RHBuejhiT3hzODgzYjV2a0JyWDFvTHIwNWVoa1FiQUxRSWFvRXJCNi9BdDZ1djRWemExYlJxeDlTVWFwQ1RWdjJYSGVvMXFWZHBaVnRWS3BhRUZWRjdpNEpFaUNpNFU0Q3JaNjZpM1lCMnlMbVZnOHpFVEtUSHArTlczQzNjdW5vTDladlh4K1N2SjZOemNHY0ErdmNvTFRZTmFiSDY5OERLeGdvTm1qZUFoNDhIR25nMWdHc2pWN2g0dUNBK1BCNDZ6V1AxdkU3QVBlbFhVUlFGUVJDc1REYXVrQlFWUlZGUzhab29pZ0lBKzZyYVYyaG5sT0MydGJXMUFsQ3Z1cGhxVlBySDAxUjhseTVkaElpSWlJcW5tZ3FDSUtuVThKNStHalJvWUpXWW1GanhuQThBQjNOakZoY1gzL3YrK1FGd05UZGVVVkVSNndBU0VUMENoSWlJMHJxZUF4RlJkWmlBSXlJaW9rZUdScU1aKzhtQ1QrN1dSbDhuVHA5QVVWRVJldmZvYlRqWHRrMWJuRDEvRm1mUG43V29qOUF4b1JhUFY5TVNsT1lVRmhWaTM4RjkyTDF2dDZHMG9wK3ZIK0p2eHNQSHl3Y2Qybld3cUIrL2xuNFd0YXRZK3JLc0pPZTk1VERMa29iWjJkbndjSytGQkp5TEMyWk1tNEdUWjAvQ3JaNGJwcjQ0MWVqNnVmUG5BT2ozelFQMENWSkJFS3JjeXkwek14TUEwS2hoMWF0N0hCMGNFZEFod0ZESzhpR1pJNWZMbDkxN1VxRlFtSytIYWdMakhpeE9KcE05TVdYaTdpcnY0dmlxNCtnd3VBT2tMbEkwOW11TWxsMWJ3dGJlRm0zN2xpZXdVNkpUcXUzblR2SWRmRHYxVzVQWG12czN4NkFaZzFDdnFUN1BJb29pWW83SDROeFA1NnJzejhxbVFnSk9hOW5idlhUSVVqaTdPeU5nV0FET2J6b1BBTEN4dGNFYjI5K0FyYjErVVVaV2tyN2s3ZUd2RCtQQS94MHdtVEJyMEx4OGxiT29FNUY3Tzlmb3VrNmpRMlpDSmpJVE1pMmExNk5LRk1XNUNvWEM2SE5Gb1ZDY0FGQ1dDQ3JMTEFrREJneEFmbjYrQUFERnhjVkNURXlNMFJzWEhSMTl6ZFBUMHdFQUdqVnFaTWhJbFphV0NnQ2cxV29GQUxDMnRqYjZ3NHlNakV6ejlmV3Q1K0xpWXRST3A5TVpIWnRTVUZEZ1VkYlcyVm4vWlE2dFZpdVV4ZjZWRkVSTVRJelJnOVRDd2tJZnFWUXFsRjJ2T0o2ZG5aM2hYRVJFaEtwaW5FNm42NkRWYXEwcTltMXJhMXVwajVpWW1NS0tjV3ExT3NqR3hzYXE0bmlpS0FxaUtBcTJ0cmFHNDlMU1Vxdjhnbnc0T3psWDlaS0ppSWlJaUppQUl5SWlva2VIUkNLNU8yYmltQnB0Y0YrVmJidTJvV21UcHVqV3BadmgzT0w1aXhIMVJ4UTBHZzArV2ZiSkE0OVJVVTFMVU01L2Y3NWhWVlpGdDI3Znd2NUQrM0g0MkdIRGlyZUFEZ0Y0YWZKTE9IRGtBRzRrM01Ec3QyYkR6OWV5eEZwdGF0QkEvNkE3NjI0V1dxTjF0VzF6ODNLeFk4OE9pL3IxYisrUHkvTEwwR2cwc0xIUjM1NG1KQ1pBbWFhRVZDcEZ6Kzc2U2w4T0RnNUlUVXZGZ3ZjV21PeEhwZEkvZnowWGRnNVJNVkhWanVsZzc0Q1ZYMVl1cFVmMGQ5dTVZQ2RHTHhvTnIwNzZWWENseGFYWTl1RTJ1RFJ5d1pEWGhzRE8wUTZhRWcxT3J6OE5BSWcrRm8wYmwyNmd5L05kME5pdk1XenNiREQ0MzRQaDJWRy92Nk82VUkxRWVlSjl6V1hNNGpIdzYxSCsyUklmSG84elA1eEJabUwxeVNzYjIvTC9WalpwMDZUYTBwTmxlcnpRQTMybjlJVzF4QnBKVjVLZy9FT0psdDFhR2lYZnNsT3pBUUFqUGh4UlpjbEtlMmZqaFB6MHRkV1gwd1dBMjNHM3NXL3BQclB0SGlWL2xWNDBsZDJzbEpVOGZmcTB1ZTVFcFZLcEFnQ2xza2I3Z1lvM2I5N01OZCtzc3JpNE9NczJFTDNIdFd2WHFsL09XWVVyVjY0azNrOWNURXhNdkNYdFpES1pXRnYzSzBSRVJFVDA1R0lDam9pSWlKNUljOTZlQTdWYWJWUWF6ZEhCRVQyN1BaeHRXMnBhZ3RLN3VYZWxjL3NPN01QcTlhdFJ0a2ROWUVBZ3hvOGRqMDcrblpDVG00UGpwNDdEeGRrRkI0OGNOTnQvNkpoUU5QUm9XS001bWRPa1VSTUEraVNoT1hmdTNzRzZEZXNzNnJkZjczNDRlLzRzd2k2RW9WL3ZmZ0NBL1lmMkF3Q2VlZm9aT0RtV0wzUXExWlNhTFplWlg1Q1AvSUw4YXR0VVZVcVU2Ty9XYjFvLzQrVGJ2RzFvMWFzVnVvM1JmM2tnNDJZRzluMjJ6N0FhREFDS2Nvb1FkejRPdlNmcVYvaDJHdGJKY08xNjJIVm9OY2JsSWwvLzMrc1d6Y1hScmJ6aW9LZ1QwYVJORTRSK1h2Vks0S1FyU2RqMzJUNUQwcXdtTktVYVdFdjBpN2U2amU0RzVSOUtReGxKQVBqaitCK0czOWRyVXMraVBlTUVLOEdpZG1XSlBTS3F1WnpjSE5SenJXZSs0U05BbWFhRXhFWlM3Y3A0SWlJaW9vZUpDVGdpSWlKNklsMlB2dzRBU0U1SmZxQitiaVRjZ0t1THE5bUVUVzJVb0h4NjBOUFljMkFQMnJadWkxSERSeG1WajFTcjFSQkZFYmw1dVRodzVJRFp2aWE4TU1IaWNiUHVaT0d5NGpLR1BUV3MybmJOUFpzREFKSlNrcXBzbzFhckFRQ3RXN1hHeWkvS1Y1aFZ0MEt3ZTFCM3VOVnp3OVlkVzlHM1YxK2taNlRqeUlramNIUnd4TGhSNDR6YStuajVWTG5pWVBxczZVaTlsWW90UDJ5Qm01dGJsZU05Ty9wWk9EaFUyaHFJcUU1Y09YZ0ZYVVowUVdGMkliYi9aenR1eDkxR3IvRzlETmQzTDk0TlZiNEs5VDNydzdHZUkvTHY1aU1uTFFmcE45S1IrbWNxbXJWdlp0VGY1VDJYSzQxUk1iRm1LY0ZLTUJ0WHR2cE02aXcxbkN0UmxhRGdUZ0VBVkpzTWl6b2NoZDR2OW9hOWl6MWE5MjZOSHVONm9FV1hGZ0FBVFlrR1VVZXFYOFg2SUZUNUt2T05pUDdCTGtaY1JMTW16ZENzYWZubml5aUsrUFRMVHhHaGlNQ2FGV3RNSnJWS1MwdXhldDFxdkRqdXhUci9vb3NvaXZoOCtlZTRIbjhkU3hjdFJlZUF6dWFEaUlpSWlHb1pFM0JFUkVUMFJGcTFibFd0OUhNKy9EeTI3dGlLSlF1WHdMMitPMTUrN1dXVDdXcGFndkplSzc5Y2lkWityZkg5cXU4aENKVzMwV25Vc0pGRnBhNysvZGEva1pTU2hQcHU1bGVCQVByVlloOHUraER0V3Jjem00RHo4dlNDamJVTmJ0eThZUlIvTGU0YUFqc0Z3dHJhR3NYcVlnQ0F2ZFQwUG0ybTJOcmFZdlNJMFZpL2NUMStQZndyd2krR1E2UFJZTllyczZwTnBGVjBXWEVaeWpRbDJyZHRYMjFNY1hFeHRGb3Q5KzJoUjRiVVNZcmM5RndrWFVsQ3g2YzZvdXVvcm1qa1YvNWcrMTgvL3F0OGR5OEF4MVlkUThUZUNBQ0FmTC9jS0FHWEtFL0U3ZXUzLzdhNWwzRnFVTDVLTlQ0OEh2cyswNWQzcks0VVpZbXFCR0cvaEdId3pNRUFnQUhUQnhpdVJSNktSRkZPa2VGNC9TdnJLOFZiV1Z0aDhzckphT3pYR0lDKzlPWTNvZCtnVkYxYXFTMEVZTTdoT1liUDF1S0NZc3RmSE5FL1RHbHBLYjc4K2tzNE9qcGl4ZWNyNE9yaUNnQVFCQUd0L0ZyaDdQbXorT3ovUHNOWG4zMWxWR1VBQU5adVdJdURSdzhpTmk0V2E1YXZxWFEvTTIvUlBKTmplcmg3NEsxWDN3SUFmUG5mTHkyZTY3U0owOUNnZmdPVDF3NGZPNHk0NjNIbzVOOEpuZnc3bVd4RFJFUkU5TEF4QVVkRVJFUlBwSjJiZDFaN2ZmU0xveTNxSnpjM0YxcXRGaEtKQkM0dUxoZzlvbktjV3EzR3dhTUhvZFBwRUJnUUNOOFd2aWI3U3J1VmhxWk5tcHE4VnBZd001VjhxNGxiNmJmZzNzQzkwa014VTlScU5UNWM5Q0dTa3BQdzNMRG56TGFYU0NUd2JlR0wrSnZ4S0N3cWhLT0RJOUl6MGpGdjhUejg2NlYvWWRUem81Q2VuZzRBUm1VakxSSHlYQWlPbmppSzFldFdRNmZUWVZEL1FRZ2VHbXhScktwWWhUWHIxd0FBeG9TTXFiWnRYbjRlQURBQlI0OE0yWEFaWEJ1NUltQm9nT2tHOTN3a2xLaEtBT2dUZDkxR2R6TzY1dTd0am5xTjZ5SG5kbzdSK2FWRGxsbzBsNG9Kc3dOZkhrRDAwV2lMNHR5OXlsZTZxSEl0WDEwV3NTOEMva1A4MGRDM3ZGeXV1bENOODV2T1Z4OG9BRVBmSEdwSXZnR0FZci9DZFBJTmdOUlJhdlRaV3B6UEJCeFJWU1FTQ2Y3MTByK3diTVV5ZkxMc0V5eGR0QlRXMXZweXNXTkR4aUw4WWpoaVltT3djKzlPakIwNTFoQjM0dlFKN0R1d0QvYjI5bmovcmZkTjNzOWNWbHlHcmEwdFBKdDZHczdkVEx3SnoyYmx4OGRPSHJONHJsTW1UREY1UGxtWmpHOS8rQllBRUJrZGlXRWpxLytDMGIyMi9yalY0aThBRVJFUkVWV0hDVGdpSWlKNkl0VTBBVlNWekt4TUFFQkQ5NFp3ZFhIRmpHa3pqSzZyVkNyODU1UC9RS2ZUSVhob01GNzcxMnNtazE5L3hQNkJEeGQrQ0VkSFI3ejcrcnNXSmNocUt1dE9GbFFxRmRxMmFsdHR1N0l5a1psWm1jak15c1FyVTEvQjg4OCtYNmxkUWxJQ2twS1RrSmlVaUdKMU1XWk9ud2xaWnhuaTR1Tnc4ZkpGRE93M0VMbDV1UURLOTFSTFRFa0VBSGcxOTZyUjNDVVNDWUprUVVoVzZrdUdEaGs4eEtLNDB0SlNMRm0yQk1wVUpicDE2WWJlUFhwWDJ6NDdSNy8zazZ1cmE0M21SL1N3cUF2VjFWNVBsQ2NpTnlNWGhYY0xVWmhkaU9USVpMZzFjOE9ZUldQUXdNdDQ1WWRUQXlkTVhENFJPeGJzcVBGS09DdWIrLzlNOHV4US92QThOMTMvbVNCWW1mOHlnVk45SjJoTGpmZXJFMFVSTGJ1MVJQUXgwOGsvcWJNVXo3NzdMRnIzYW0wNGw1ZVJoN0F0WVZXT1U2K3g4WDVWVE1BUlZXL3dnTUU0ZnZvNDVGZmsyTEZuQjhhTjFwZURGZ1FCYi83N1RjeDZleFlPSGoySWtjTkh3c2JHQnZFMzQ3RjgxWExZV050Z3dad0Y4UFV4L1VVa0FQQnM2b2sxSzlZWWprMVZFUEJzNW9udlYzMWZaUjlMdmxpQ3MrZlBtcnpYS3lvcXdwSmxTMUJjclA5NzNyTjdUelJ0YlByTFR4VmR1SFFCeWpRbHBGSXBiTzFxdnE4bEVSRVJrU2xNd0JFUkVkRS9YbGt5VEZXc3FsUTZVWm1taEsydExUemNQU3JGWldabFl1R1NoYmlaZUJQVEprNUQ2SmpRS3NkbzVkc0t2aTE4Y2Z6VWNaU1VsR0RPTzNOZ1kxMjd0MkxSTWZvSDF1YVNYeGNqTGhwK1AvWEZxUmpjZnpEMkhkeUgxTFJVcENoVGtKNmhYOFUyODgyWmhuWnRXclVCQVBUdDFSZGJkMnpGd2FNSE1iRGZRR1JsWlFFQW1qUnVBZ0NJVU9oTDQ3WHliV1h4dkRVYURWYXRYWVdEUncvQ3M1bW5mbFhkb25rWVBXSTBKcnd3b2NweWxwbFptVmp5eFJMRVhvdUZaek5Qekg1cnR0bXhiaVRveTJjMmJ0allUTXVhbXpKaENrYUhqSjQvZnVyNDViWGVPVDJ4cnYxMkRSa0pHY2pQekVmK25Yd1VaQlVnNUQ4aGhxVFdvZVdIeXBOYWdvREE1d0l4NE9VQnNMVXZmMENzTGxMRHpzRU9nRDRKTituclNUaTM4Und1N3J3SW5VWm5jbHlKblFRNnJRNWFqUmFDbFFEL3AveU5ybXMxV3BOeGxmcVJTdURUeGNkd0xJb2lHcmRxRE8vTzNrYm43dFY5YkhmMG10QUxkbzUyUnVlbFRsSUV6dzVHbDVGZEVQNi9jRnc5YzlVd1R1ZG5PNlBYK0Y2d2R5My9UQ2hSbFdEWDRsMG9VWldnc1Y5anFQSlZLQzRvUm1seEtVUlJSTDNHOWRCL2VuK2pNWEp1R2E4UUpLTEtYbjNsVlVPU3JTSnZMMjk4L0orUDBiNXRlOWpZNk85amZMeDgwS05yRC9UcTNndXl6cktIUHJmMGpIVFkydHBDS3BVYW5WZVhxTEZneVFJa0ppZGlZTCtCT0hmK0hCSVRFL0g2djE2dnNsUWxBR3pac1FYS05DV3NyYTB4Ly8zNWNIU28rYjZaanhQZXJ4QVJFZjE5bUlBaklpS2lKMUpOOW1SenErZUc1SlJrN1BsMUQ4YUdqSVdOalExRVVjVHZGMzlIYWxvcVd2dTFybFJLYWZQL05tUDdudTFRcVZUbzJiMG5uSjJkc2ZmQVhwU1dscUtrcEFTbG1sS28xV3FVbEpSQXJWWkRWVnhlbHUzcytiUFE2WFQ0OEwwUERXV2RMQlVYSHdlcFZBcG5KMmRJcFZKSWJDU0FBRnlQdjQ0ZmZ2NEJBTXp1ZFJKM1BRNEE4TUxJRnpCKzdIZ2tweVJqMWRyeVBmUHF1OVdIdDVjM3ZEeTk0TjNjRzgwOW04UGJTLzh3M2MvWEQvNGQvQkgxUnhUT25qK0xtNGszSVFnQ1BKdDZJcjhnSHhjdVg0QzkxQjVCc2lCazNjbENQZGQ2aHFUWHZRL0tBRUFScWNBMzMzMERaWm9Tc3M0eUxKaXpBQ21wS2ZqNDg0K3hiZGMySERsK0JDT0NSMkRJNENHR0pLaGFyY2JlZzN2eHkvOStnYXBZQmIrV2ZsZzhiekZjbkYwTS9kNUl1QUVIZXdlNHVMakFYbW9QUVJBUWZ6TWVXN1p2QVFBRWRLeWkzTjhEa0Vna2NIVnhMWTJJaURCZEI0L0loSVNJQktURnBtSEk2ME5RcWk2RjFFa0t6L2JsSzhwMFduMENyVm43Wm5qbTdXZmc3dTF1RkorZGxvM043MjdHME5lSG9sVXZmZUxiMnNZYVBjYjF3TlV6Vnl1Vm95elRjM3hQOUpyUVMzOGdvbEtweTV3MHk1SlV6ZjJiUTJJbkFRQm9TalJ3ZEhQRTFGVlRqZHFvQ3lxdjh1cy9yYi9ScXJ0RWVTSThPM3JDeGxiL1g5VEdmbzNScEhVVDVOektRWmZudTZCTjN6WkdTVWNBS01vdHdzNkZPM0U3VHIvYWI4Z2JROUMwYmZVclhkUkZhaVJISlZ2MDJvaithYWEvT3IzU3VRdVhMMWdjbjVDVWdNM2JOaHVkcTI0bG15VlV4U3BJN2NyTHlFYkZSQ0grWmp4OGZYeU43czNVYWpVV2Y3NFkwVEhSR0RKb0NONTk0MTEwYk44Uks3OWRpYmZtdklVbEM1WlUrb0pTYmw0dVZxeGFnYkFMWWJDenM4UDg5K2VqcTZ6ckE4MzNjY0Q3RlNJaW9yOFBFM0JFUkVUMFJKb1lPckhhNjV1MmJqTDh2ay9QUG9pTWpzU0dUUnV3WWRPR1NtMmZIdmgwcFhOUk1WRlFxZlJKdGQ4di9JN2ZML3h1ZEYwaWtVQnFKNFdkblIya2RsTFkydHJDenM0T2dRR0JTRWxOd1crLy80WXZWbnlCT2UvTXFkRytieHQvMllqTDhzdFZYbS9Wc2hWNmRPMVJiUi9USmsxRC9mcjFFZkpjQ0FDZ3VXZHp2UGF2MStEajVRTWZieCt6KzZPOU91TlZ2RG43VFh6NjVhY0E5Tjk4dDdlM3g1SGpSNkJTcVJBOE5CaDJkblo0OC8wM2taQ1VZSWdMREFnMDZrY1VSYXhldnhxcHQxSXhlc1JvdkRUNUpkaFkyNkMxWDJ1cyttb1ZWcTliamRQblR1T25MVDloMS81ZCtQU2pUeEVXSG9aRFJ3OGhOeThYZ2lCZzFQT2pNSFhpVk5qWkdxK2lXZm50U3NSZWl6VWNXMWxaUWFmVEp6SzZCWFZEeC9ZZHEzMk5SSDhuZFpFYUxicTBnRU05QjZQekJYY0trSDhuSHdDUW1aQlpxWFRpN2ZqYjJENXZPd3F6QzdIbmt6MFlNWCtFb1RUamlUVW5xa3krQWZyRW55RUJkODlIVUhwOE9tN0YzYkpvN2pjdjNVVGs0VWgwR3RZSjhiL0g0K3FacStneHp2Z3o2T3JacTVYaUx1MitoTzVqdXdNQUl2WkU0TmlhWTJqV3JobEdmelFhRHZVY2tKT1dnM01iejBIcUxJV1B6S2RTOGkwK1BCNUgvbnNFK1ZuNWhuTkpWNUtxVGNDSm9vaWovejFxMkVlUGlJd3BVNVYxUFlWS1ZuNjdFbWQrT3dObloyZFlXMW5qenQwN0VFVVJ3NTR1MzljdE55OFhDejVaZ0t0eFY5RXRxQnZlZXZVdEFNQnp3NTZEV3EzR3VnM3I4TnA3cjJIR3RCbUcvV1dQblRxRzlSdldJemN2RjAyYk5NVzg5K2JCcjZWZm5ieEdJaUlpZW5JeEFVZEVSRVNQREZFVTd6bzdPZGQva0Q2YU5tbUtnQTRCbUJRNnFkcDJNWC9Hd0xPWmZwWEo4R2VHbzZDZ0FPY3ZuRGZzR1NJSUFoenNIZEMvVDM4TWYzWjRwZmlwTDA1RjJxQTB1THE0d3RIUkVmYjI5bkN3ZDRDOXZUM3M3ZTJyTFMrWmRpc05iODE1Q3ptNU9TZ3NMSVNUaytYNzFYWHYwaDBaR1Jrb0xTMkZScXVCVHFlRFR0VEJ5ZEVKZ1owQ01YbjhaTE9yNnF5c3JJeEtTZ21DZ09IUFZINk5WV25oM1FLZkxQd0VYNi82R3ZrRitYaDV5c3NBOVB1MnhjWEhZZktFeVFDQTBER2hTRWhLZ0U2blEzUFA1aGpjZjdDaER4ZG5GN2c0dStDbHlTL0Iyc29hSGRwMU1CckR4ZGtGYzkrWmk3RWp4K0tIbjMvQXMwT2VoVTZydy9iZDJ5R0tJdnIwN0lQSjR5Y2JWdWJkS3lnd0NNWEZ4WWIzU1JBRU5QUm9pRzVkdW1GRThBaUxYeXZSM3lVOVBoMHR1clNBVnF0RmFYRXBzbE96Y2ZLN2svclZhZENYV3R3MmJ4c21McCtJaGkwYVF2NnJIQ2UvT3dsTmlRYUF2bVRrN2tXNzBYOTZmelJyMzZ6S1BkVEszSXE3QloxV0J5dnI4bFZvQlhjS2tCeVpqSlByVGtMVVZTNGJXWldqL3oyS2hpMGE0dmV0dnlNaklRTlpTVm5RYXJUSXZaMnJUOUFkaXF3VUU3WTVERzM3dGNYNVRlY1JkU1FLQUpENlp5cld6MWlQSWE4UHdSOUgvNENtUklPQ093WFl1V0FuSnE2WUNHdUpOUkl1SitEQ3RndElpa3lxL0pxdTN2T2FSS0NrdUFTRmR3dHgrL3B0WE5wOUNXbXhhUmEvTHFLcTFNYjl5cVBLM1A1cmxwbzZjeXB1M2E2Y3lNL055OFdPUFRzczdzZkh5d2UvV2YrR25Kd2NDSUlBRDNjUEJBOE5OaVRTQUNEMldpemk0dVBRdTJkdmZQaXVjWFdCMFNOR28zSER4dmpxbTYrdzh0dVZPSFQwRUxSYUxSS1NFaUFJQW9LSEJlT1ZLYS9BM3Q1MHVXc2lJaUtpQjJINTE2MkppSWlJL2dhWnlabVdQL1Y5akdWa1pzREQzYU5HcTk4SXVDUy9CQjh2SDVONzh0VzFEWnMyWU52dWJTVmFyWGFPWEM1ZlVkZnpJVDJaVENZQ3dOZ0dZK3Q2S3JYQ3hjTUZUdTVPMVNhU2JHeHRESW01NmdoV2YzMytpS2IzYWFzSmlWU0MwdUxxcTVsVlRQYnB0RHFMNXdrQVRkczExZStUVjJIRlc1V0V2MWE5YWszdmYvYzRpU3FLd2pYVk5RQ1lJNWZMbDlYMWZLamNrM2kvTWpSa2FLMG40STdzT1dMVXZ5a1Z4Nnh1RHFJb1ZubmZGQlVUaFk3dE9ocjI5YTBZY3ozK092WWYybytqSjQ4YVhSdllkeUNtVFpxR1JnMGIxZWkxUGU1NHYwSkVSUFQzNFFvNElpSWlvanJRMEtOaFhVL2hzZlFvNzgyaTBXcWcxV3B0QWRpYWJVeDBuL0l5ODVDWG1WZHRHMHVUV2pWWjVXYU91ZVFiZ0VvSk1Vdm5DYUJtSzlmRXltTVJVYzBzL1dvcHJ0KzRYdU00YzhrN1h4OWZyRm14eG5CY2t6MTdxL3ZTVWtBSC9kNnU2aEkxYmliY3hMWHIxeEFkRTQzb21Hams1dVVDQUJ3ZEhOR2pXdzhVcTR0eEtlSVNUcDA3aFZQblRzSEh5d2NkMjNkRSs3YnQ0ZDNjRzU3TlBFM3VXL3VrNFAwS0VSSFIzNGNKT0NJaUlpSWlJaUtpZjdqOTIvWWJWcEJsWkdZODBKNXc2NzlaYjloN3RhYVVxVXFMRW5PQkFZRllNSGNCdHUzYWhwVFVGQ1FyazZGTVZScU42KzNsalQ2OStpQS9QeC85Ky9SSG41NTlBQUFxbFFxWEZaZWhpRlFnOG85SUhEaHlBTDhlL2hXQVB0SG40dXlDQnZVYjRJUDNQb0NYcDlkOXZRNGlJaUlpSnVDSWlJam9rZUh2NysrV1g1QVBaeWZudXA0S0VSRVJrVWxQNnYyS3JXMzVncWl2UHZ2S2JIdU5Sb1B0ZTdaankvWXRLQ2twTWRwUDFzYm0vaDgzdVRpNzRPbEJUMlBuM3AwSTdCU0l0cTNiR2wwUHZ4aU9oS1FFT0RrNXdjSEJBUWxKQ1FpL0ZBNFBkdzhFQlFiQnI2VWYyclp1aTdhdDI4TFZ4UlhLTkNXbXo1cU93c0pDUXdMTzN0NGVmWHYxUmQ5ZWZRRUFoVVdGdUpGd0E0bUppVWk3bllhMFcya0lDZ3hpOG8ySWlJZ2VDQk53UkVSRTlNaVFTQ1IzeDB3Y1k3UmZDQkVSRWRHamhQY3JnUHlLSEt2V3JvSXlUUWxmSDErOE9ldk5Tb215KytYaTRvSVowMmJnNU5tVGNLdm5ocWt2VGpXNmZ1NzhPUUJBOTZEdUFJQTViOCtCV3ZCNE5nQUFJQUJKUkVGVUlBaXd0N2MzMlY5bVppWUFWTHZYbTZPREl3STZCQmhLV1JJUkVSSFZCaWJnaUlpSWlJaUlpSWpJSWt1K1dJS3o1OC9DenM0TzA2ZE14K2puUjhQYTJ0cWkyTnk4WE96WXM4T2l0djd0L1hGWmZoa2FqY2F3b2k0aE1RSEtOQ1drVWlsNmR1OEpBSEJ3Y0VCcVdpb1d2TGZBWkQ4cWxRb0FjQzdzSEtKaW9xb2QwOEhlQVN1L1hHblIvSWlJaUlqTVlRS09pSWlJaUlpSWlJZ3NjdmI4V1RnNk9HTE5palhWcmlvejVjN2RPMWkzWVoxRmJmdjE3b2V6NTg4aTdFSVkrdlh1QndEWWYyZy9BT0NacDUrQms2T1RvVzJwcHRUc25uWDVCZm5JTDhpdnRvMTdBM2VMNWtaRVJFUmtDU2JnaUlpSWlJaUlpSWord1lhR0RLMVIrOEtpUWt5ZU1kbHNPMGNIUit6NlpSZlVhalVBb0hXcjFsajVSZmtLcytyRzdSN1VIVzcxM0xCMXgxYjA3ZFVYNlJucE9ITGlDQndkSERGdTFEaWp0ajVlUGxXV0JKMCthenBTYjZWaXl3OWI0T2JtVnVWNHo0NStGZzRPRG1aZkV4RVJFWkdsbUlBaklpSWlJaUlpSXZvSDgyem1hWEZiWmFvUzF0YldhTks0aWRtMlpRbXRZblV4QU1CZWFucWZObE5zYlcweGVzUm9yTis0SHI4ZS9oWGhGOE9oMFdndzY1VloxU2JTS3Jxc3VBeGxtaEx0Mjdhdk5xYTR1QmhhclJiT1RzNFd6NCtJaUlqSUhDYmdpSWlJaUlpSWlJait3YjVmOWIzRmJZZUdESVZiUGJjYXhhU25wd09BVWRsSVM0UThGNEtqSjQ1aTliclYwT2wwR05SL0VJS0hCbHNVcXlwV1ljMzZOUUNBTVNGanFtMmJsNThIQUV6QUVSRVJVYTJ5cXVzSkVCRVJFUkU5Q2FaTW1JS3RHN2ZPRndSaGVWM1BoWWlJNkZHU21KSUlBUEJxN2xXak9JbEVnaUJaRUhRNkhRQmd5T0FoRnNXVmxwWml5YklsVUtZcTBhMUxOL1R1MGJ2YTl0azUyUUFBVjFmWEdzM3ZjY1Q3RlNJaW9yOFBFM0JFUkVSRVJMVkFJcEhBMWNXMU5DSWlvclN1NTBKRVJQUW9pVkJFQUFCYStiYXlPRWFqMGVEcjFWOWoxNzVkOEd6bUNZbEVnbm1MNXVIN243NkhxbGhWWlZ4bVZpWm16NStOUy9KTDhHem1pZGx2elRZNzFvMkVHd0NBeGcwYld6eS94eFh2VjRpSWlQNCtMRUZKUkVSRVJFUkVSRVNWcENoVDRPVG9CSHQ3ZTlqYTJ1SksxQlVBZ01SR1luRWYrUVg1dUhENUF1eWw5Z2lTQlNIclRoYnF1ZFl6Skwya1VtbWxHRVdrQXQ5ODl3MlVhVXJJT3N1d1lNNENwS1NtNE9QUFA4YTJYZHR3NVBnUmpBZ2VnU0dEaDhERDNRTUFvRmFyc2ZmZ1h2enl2MStnS2xiQnI2VWZGczliREJkbkYwTy9OeEp1d01IZUFTNHVMckNYMmtNUUJNVGZqTWVXN1ZzQUFBRWRBKzc3dlNJaUlpSzZGeE53UkVSRTlNZ1FSZkd1czVOei9icWVCeEVSRVZGVi9rbjNLd3VXTEVEYXJiUks1OXUzYTI5eEgySGhZVkNwVkFnZUdndzdPenU4K2Y2YlNFaEtNRndQREFnMGFpK0tJbGF2WDQzVVc2a1lQV0kwWHByOEVteXNiZERhcnpWV2ZiVUtxOWV0eHVsenAvSFRscCt3YS84dWZQclJwd2dMRDhPaG80ZVFtNWNMUVJBdzZ2bFJtRHB4S3V4czdZejZYdm50U3NSZWl6VWNXMWxaR2NwYmRndnFobzd0TzFyOHVvaUlpSWpNWVFLT2lJaUlIaGtLaGFKQlpuS21XTmZ6SUxvZkd6WnR3TGJkMno2V3lXUWxjcmw4UlYzUGg0aUlIbzUvMHYyS2Z3ZC9DSUlBclZZTG5VNEhPenM3ZEd6WEVTOVBlZG5pUG9ZTUhvSzQrRGhNbmpBWkFCQTZKaFFKU1FuUTZYUm83dGtjZy9zUE5yUjFjWGFCaTdNTFhwcjhFcXl0ck5HaFhRZWp2bHljWFREM25ia1lPM0lzZnZqNUJ6dzc1Rm5vdERwczM3MGRvaWlpVDg4K21EeCtNcnk5dkUzT0pTZ3dDTVhGeFNndExZVkdxNEVnQ0dqbzBSRGR1blREaU9BUjkvRU9QWDU0djBKRVJQVDNZUUtPaUlpSWlLZ1dhTFFhYUxWYVd3QzJkVDBYSWlLaTJ2RE9hKzg4Y0IrQ0lPRDFtYThiamdmMEhZQUJmUWVZYkx2OTUrMFc5ZG15UlVzc1diREVjTHhvM2lMNGVQa1l5bEZXWldMb1JFd01uV2pSR0U4cTNxOFFFUkg5ZlppQUl5SWlJaUlpSWlLaXgxWlhXZGU2bmdJUkVSRlJKVloxUFFFaUlpS2lNdjcrL203NUJmbDFQUTBpSWlLaUt2RitoWWlJaUlnc3dRUWNFUkVSUFRJa0VzbmRNUlBIMVBVMGlJaUlpS3JFK3hVaUlpSWlzZ1FUY0VSRVJFUkVSRVJFUkVSRVJFUzFpQWs0SWlJaUlpSWlJaUlpSWlJaW9sckVCQndSRVJFUkVSRVJFUkVSRVJGUkxXSUNqb2lJaUlpSWlJaUlpSWlJaUtnVzJkVDFCSWlJaUlqdU5UUmtLQURBd2NFQnUzL1piVGhmV0ZpSVVTK09NaHN2bFVxeGQrdGV3M0dScWdnang0ODBHMmRuYTRkOTIvWVpqb3ZWeFJneGJvVFpPSWxFZ2wrMy8ybzRMaWtwd2ZBWGhwdU5zN2EyeHNHZEJ3M0hPcDBPejR4NnhteWNJQWc0dlB1dzBibXk5OHljM2Ivc2hvT0RnK0U0Wkh3SVZDcVYyYmpOMzIrR2V3TjN3L0dFbHliZ3p0MDdadVBXZmJNT1hwNWVodU9YWDMwWktha3BadU8rWHZZMTJyWnVhemgrWS9ZYnVIYjltdG00enhaOUJsa25tZUY0em9JNXVCSjF4V3pjZ3JrTDBMdEhiOFB4RjE5L2dlT25qcHVOZSsrTjkvRDBvS2ZOdHFPNnQvM085cnFlQWhFOVlYaS9VajNlcjFTTjl5dEVSRVQvREVKZFQ0Q0lpSWlvVEdCZzRBVkJFTHBWT0pVcmw4dnJsUjEwNmRMRlZSVEZIQXU2eXBmTDVTNWxCeDA2ZEhDeXM3UEx0eUN1U0M2WE8xWVl6MEVVeFVJTDRvcmxjcmw5MllHZm41K2RpNHRMc1FWeHBYSzUzTGJDc1pWTUp0TmFFS2VWeStWR1g2U1N5V1NpQlhFb0xDeDB1WGJ0bXVHOWtNbGt1UUJjcWduUkQ2alZla1pHUnFhV0hRY0dCaW9GUVdobUxxNjB0TFJkZEhUMDFRcmovUW1nblFYamRZK01qTHhZWWJ4N2Z6Wk1Fa1h4S1lWQ2NhSkMzREZCRUo2eVlMeFJrWkdSaHFlbmdZR0JHd1JCbUdMQmVGTVVDc1ZQRmVMK1R4VEZrMWV1WERsZ0xwYitIcGIrN0JBOXFrUlJMQkZGY1JRL1Z4NGR2Ri9oL1VxRjhYaS9Ra1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RRUFFSmRUNENJaUlpSWlJaUlpSWlvcG1ReW1XaEpPN2xjYnZRTWxIRVBGaWNJUXIySWlJamNzdVBBd01Cc1FSRHFtWXNUUmRGSG9WQWtWWWhMRUFUQng0SzR6Z3FGSXJKQ25FSVFoTTRXeEExUUtCUm5Lc1NkRWdSaGdMazRuVTRYY3VYS2xiMWx4ektaYkRlQUVBdmlwbDY1Y21WamhiamxBTjZ5SU82dEsxZXVmRjBoYmlHQWp3QVVhN1hhWnlNakkwK1o2NE9JSGsxV2RUMEJJaUlpSWlJaUlpSWlvcHF3TkZrRUFKbkptV0xGWDR4N3NMZ2RtM2JrVkl4emNuSXltM3dEZ0ovVy9aUllNYTV4bzhZK2xzU3RXYkhtU3NXNGxyNHR6U2JmQU9DTEpWK2NyaGpYeWIvVEFFdmlGczFidEtkaVhNL3VQYzBtM3dCZzlsdXpOMVNNQ3hrZVlqYjVCZ0N6WHBtMW9tTGN4TkNKSC8xMVNXcHRiZDNQa2o2STZOSEVGWEJFUkVSRVJFUkVSRVQwV0NsTHdCM1pjNlN1cDBKVTY5WnZYSS90dTdjRHdCeTVYTDZzcnVkRFJQZkhwcTRuUUVSUG5rZTFSTUw5eGoxQWlZVDdMWFZ3WHlVTEFId2tsOHNYbFIxMDd0ejVUU3NycXhVV3hHMlF5K1hUS3NTTnNMS3kybU11U0JURjB3cUZZbURaY1dCZ1lDZEJFSzVZRUplb1VDaGFsQjEzNmRMRlZSVEZIQXZtK2RqOHpOd2JSMFJFUkVSRVJFUkVSUDhzZkVCSVJMV3FKaVVnWHAzd2d0SHhxbCsyUFpKeGs1NFBob3VUbytINHA3Mi9Jcit3eUd4Y3lPQUJhTmFvb2VGNDkvRlRTTXZJTkJzM3FFZFh0UE0xNUtkd0xrS0JxR3ZYemNaMTllK0FidjRkRE1lUlYrUHdtOXhzUGd4dFcvaGdjTTl1aHVPYkthazRkTzY4MmJpbURUMHc4aWxEL2cyWjJkbllkdWlZMlRoblJ3ZE1IdkdjNFZoZFVvTDFPOHptK3dBOFBqOHpaWEdwNlJtSXVYRnpaMXhDMHNjVjY5VVRFUkVSRVJIUmcrRUtPSHFTY1FVYzBaT0JDVGdpcWxWbE44RDNKaTZJL29uT1hWWWdLdTQ2UkZGOFU2RlEvTGV1NTBORVJFUkVSUFNrWUFLT25tUk13QkU5R2F6cWVnSkU5TVRSQ0FKeiswUkVSRVJFUkVSRVJFVDB6OFVFSEJIVktybGNMcGsxZm14ZFQ0T0lpSWlJaUlpSWlJaUlxTTR3QVVkRVJFUkVSRVJFUkVTUEZWRVU3em81T3RYMU5JaUlpS3JFQkJ3UkVSRVJFUkVSRVJFOVZoUUtSWU9kbTNmVzlUU0lIb29wRTZaZzY4YXQ4d1ZCV0Y3WGN5R2krOGNFSEJIVk5tdWRLTmIxSElpSWlJaUlpSWlJSGp2S05DVnljbk1lNmhnRmhRWFFhRFFQZFF4Nk1CS0pCSzR1cnFVUkVSR2xkVDBYSXJwL1RNQVJVYTJTeVdTYU5WdTIxL1UwaUlpSWlJaUlpSWdlSzZJb1l1R1NoUmczWlJ5U2twTWV5aGhuejUvRnRKblQ4TVBQUHp5VS9rM1ovTC9OK1BLL1h5STFMZFdpOXF2V3JzSkhuMzFrZEs2b3FBaHpGOHpGdDk5Lyt4Qm1TRVQwY05qVTlRU0lpSWlJaUlpSWlJaUlhc0xmMzk4dHZ5QWZ6azdPdGRKZmFsb3FEaHc1VUtPWXhvMGFJeXc4ck5vMlN4Y3Z0YmkvMCtkT1E1bXFSRkJnRUx5OXZHczBGMHMxYmRJVWhVV0YyTFZ2RjNwMjZ3bi9EdjRXeDY1YXR3cGFqZGJrdGRBeG9Xam8wYkRTK2RocnNmaHB5MDhBZ0M2QlhkQ3NhVE96NDhnajVWQ21LbzNPbFdwS29ZaFNvS1MwcE5wWVpab1NzVmRqOGVmVlB4RjdMUmFoWTBJeG9POEFvelkvL1B3RDdtYmZOVHVQNnJ6M3huc1BGRTlFL3d4TXdCRVJFUkVSRVJFUkVkRmpSU0tSM0IwemNReU83RGxTSy8xbFpHWmc1OTZhN1NrWDhsd0lFcE1UVFY3THpjdUZUcWN6T25maytCRWtwVlM5c3Uza21aTUE5T1VIMS82NDF1SjV6SmcydytLMmZyNStHUDM4YUd6ZnN4MFhMMStzVVFMdTBORkRLQzAxWFJGeFRNZ1lrK2QvK09rSFNLVlN1RGk3NE52MTM2SnJZRmM0T1RsWlBHWlZkRG9kbEdsS0pDWWw0bWJpVGR4TXVJbXJjVmVSbTVjTEFMQ3h0a0diMW0xTUp1ek9oNSt2bE9DcnFZZWRnTnV3YVFPMjdkNzJzVXdtSzVITDVTc2U2bUJFOU5Bd0FVZEVSUFNRTkczb2dheWM3RE9wNlpsWDZub3VSRVJFUkVSRVZMWEFUb0ZHeWJ5ZnQvNk1UVnMzR2M0TkRSbUtpYUVUTVNsMGtsSGN2MS8rdDhuK3ByODZ2VktTNTdmdzMzRHg4a1d6Yy9uOTR1ODFtbnRaQW03T2dqbkl1cE5sdG4xcGFTbnM3T3dRZGpFTVlSZXJYOEhuM3NBZG55LytIQUR3Ni9aZksxMWZ2SFF4em9lZmg2dXJhNlZyaDQ0ZFFsUk1GRjZlOGpMOFd2cGg3b0s1V1BuZFNuenc3Z2VXdkN5VGtsT1M4ZXE3cnlJNUpSa2xKZVhKTlE5M0Q3UnYxeDV0VzdWRis3YnQwYVpWRzJUZHlZSzZSRjFsWC9lVHZEWDE1L293YUxRYWFMVmFXd0MyRDMwd0lucG9tSUFqSWlKNlNGcDZlYUpGODZhN1hwbjk0ZG02bmdzUkVSRVJFUkhWclkvbmYxenBYSEZ4TVQ3NjdDTW9JaFhvMWIwWEZzeGRBRUVRRE5mTEVvRzl1dmZDQis5K0FGdmJxdk14YWJmU2tKR1pZZkY4TEVra1ZVeHlBY0M1c0hQSXk4dEQ4TEJnQUVCZWZoNXNiR3pnNk9CWWFTN2ZmZjhkV3ZpMHdLam5SOEhhMmhyQlE0Tng0TWdCK1ByNFl0em9jVWJ0WjgrYmpiczUrcktRdDlOdkE5QW51OHA4OWRsWEFBQlZzUW8yMWpZWTJHOGd2SnQ3dzlmSEY3NHRmT0hxVWprQkdIWWhET3MzcnNmY2QrWmlZTCtCWmw4ckVWRnRZd0tPaUlpSWlJaUlpSWlJNkc5Mk8vMDJQdjN5VTF5N2ZnMnRXN1hHbkxmbkdDWGZBR0RpdUltSXZScUxzQXRoK09DakR6RG43VGttOTFxcnFPTEtycnZaZDFIZnJiN0pkcWZPbllLb0V6R28veUNUMTRlR0RLMTBidHV1YlZBVnF3d0p1Tnk4WE5SenJXZlVwcUN3QUlzL1h3d0FtUGZlUEZoYld3TUFaazZmaWVzM3J1UEhUVCtpb1VkRG82UlkydTIwU3F2M1RDVUkyN1JxWTBqR21aT3NUQVlBTlBkc2JsRjdJcUxheGdRY0VSRVJFUkVSRVJFUi9lT3RXcnNLK3c3dU16cFhNUW0xYWVzbWJOcTZDUUF3Y3ZoSXpKdys4NzdHMGVsME9IejhNTmIrdUJZcWxRcUJuUUt4OElPRmtFcWxsZG9LZ29DRkh5ekUvTVh6RVJVVGhSbXZ6OENrOFpNUVBEVFlaUHVLZnZ2OU55eGJ2Z3dqbngrSmNhUEd3Y0hCd2VqNi8vMzMvNkRSYUtwTXdKbHlOL3N1bWpSdVlqak96ODgzU3ZDcDFXb3MrR1FCRWhJVE1QZmR1VWJKTDF0Yld5ejhZQ0hlbVAwR1BsLytPZkx6OC9GODhQTUFnTTNmYnphMEt5dnpXREdSV0ZSVUJFQy80czVTZjE3OUU3YTJ0dkR4OWpGNTNWU0NzU2FLaW9wZ2Eyc0xHeHMrWWljaTAvanBRRVJFOUpDa3BtY2c1c2JOZm9HQmdXY1VDa1ZrWGMrSGlJaUlpSWlJekpzWU9oRlIwVkdJaW9uQ3hOQ0pBUFRKdDRBT0FRandEekFrNFdwS0ZFV0VoWWRod3k4YmtKeVNiRGl2aUZRZ0pEVEViSHdMbnhaSVNVbkIyaC9YWXZQL05tUHd3TUhvR3RnVkhkcDNnS09ESXlhTW5ZRENva0pEKzh5c1RPaEVIYmJ1MklwRFJ3L2hsYW12NE9sQlR4dk54OXJLdXNyeFhwbjZpbEZwU1ZFVWtaT2JnM1p0MmhuTzVlWG5vWVZQQ3dENjFYQWZmLzR4WW1KajhNclVWekN3YitXeWoyVjd5czJlUHh1cjFxM0M5WnZYTVhQNnpFb2xMTy9sNE9BQVp5ZG5wQ2hUY09MMENmVHYwNy9LeEplcVdJVzl2KzZGTWxXSlh0MTd3Y2JhZEx0aFR3MnJka3hUem9XZE03ekhaODZmd1E4Ly9ZQkpvWk1NaVVRaW9vcVlnQ01pSW5wSWJxYWs0bnBpOG1nQVp3RXdBVWRFUkVSRVJQUVltQlE2Q1J0MUd4SDlaelFtaFU0QzhGY0N6ajhBazBJbjNWY0M3dERSUTlpeVl3dlNNOUpoWldXRjRjOE1SL2lsY0dSbVpScVNmT1owRCtvT1p5ZG5iUHhsSTg3OGRnYjdEdXpEdmdQN01PeXBZWGo3dGJmeHpKQm5qTnFQSEQ0U3ZYdjB4bytiZnNTcHM2Znc1WCsveEpuZnp1RGovM3dNUVJDZzFXb2h0YXQ2RmQyWWtERkd4L2tGK2RCb05JYjkxZ3FMQ3FIVmFsSFB0UjZTa3BQd24wLytnL1NNZEV4NFlVS2wySXFhZXpiSHNvK1g0Y05GSCtMb2lhTzRmdU02MWl4ZlU2bjhwcW41L0xqcFJ5eGJzUXpMVml3ejkzYkJ3Y0VCVTE2Y1V1WDF0MTk3MjJ3ZjkyclpvaVZ5ODNNQkFISFg0NUNYbjRlUzBoSXpVVVQwVDhVRUhCSFZObzBnQ1B4c0lTSWlJaUlpSXFMSFZtRmhJWndjbmN5Mkt5dVhhSTY3dXpzeU1qUFF1MGR2VEprd0JkNWUzbEJFS1FEQWtPU3oxTngzNW1MbTlKazRkZllVd2krRlkvcVU2VWJYYy9OeWNlUG1EY2c2eTlEUW95SG12RDBId2NPQ3NlcTdWUWlTQlVFUUJLalZhb2lpQ0RzN080dkh6YzdPQmdEVXE2ZmY4eTB2VDE4T3Npd2hsNU9UZzVuVFp5TDJXcXhGNVIyMy9yZ1ZIMzMyRVNhR1RqU2JmQU9BMERHaGFPbmJFdEV4MFNnb0tLaXluYldOTlJvM2JJeEIvUWZCclo1YnBldGxTY2NVWlVxTjk0Y3JXK2xXVkZTRUM1Y3ZBQUJrbldVMTZvT0kvam40a0p5SWFwVmNMcGQ4LytWU3NhN25RVVJFUkVSRVJFUjB2NVNwU2pTbzM4RGk5dmZ1b3haK0tkeXdieGtBZEpWMXhhYjFtK0Rld0wxU2JFMzNJbHU5ZkRWYXRtaUprY05IWXVUd2taV3VyOSs0SGtkUEhFWExGaTB4ZHVSWTlPL1RIeDNiZGNTcXIxWVpFbDBGaGZvRWxxTmo5YVVmSzhyTytTc0I1L3BYQXU2di9kaGNYVjNoN2VXTjcxWitoeWFObWtBaWtjRFcxdFpzZjI1dWJsangrWXBxazI4bEpTVlFGYXNNU2I2dXNxN29LdXRxOFp4TkNlZ1lnUGliOFhqM3czY1IwREVBRW9ta1J2RnF0Um94c1RISXljMUJhNy9XOFBYeGZhRDVFTkdUaXdrNElpSWlJaUlpSWlJaWVxeUlvbmpYMmNtNS9zUG9XMTJpUm14Y0xQcjA3R000WjJOdGcrU1VaS1JucEp1TW1mUDJIS1BqclR1MklpYzN4K2ljcWVRYkFJdExVSmFwWDYvNmwvM2lDeS9DeHRvR1IwOGV4ZEt2bG1MenRzMTRjZHlMUm51eUdWYXovWlZNczBSWkF1NmI3NzdCTjk5OVl6aS9ZZE1HYk5pMEFZZDJIUUlBUERmc09UdzM3RGtBUUV4c0RLTCtpTUw0c2VPTitrcE9TWVphcmE2MEFrK3IxVUtyMVFJQTVpeVlneit2L29uSjR5ZGo3TWl4K0hucno0WjVXOExOemMzazZzSXBFNmFnc0tnUVllRmhPQmQyenVMK3lnaUNBR2NuWnd6c054QXpwczJvY1R3Ui9YTXdBVWRFUkVSRVJFUTFKbmJwNGc0Z0drRGpXdTc2RG5TNkFFR2hTS3ZsZm9tSTZBbWlVQ2dhWkNablBwUUtQQ2RPbjBCUlVSRjY5K2h0T05lMlRWdWNQWDhXWjgrZnRhaVAwREdoRm85WDB4S1U1alJ1MUJodnpub1RFMTZZZ0kyL2JNVHhVOGR4K3V4cG93UmMybTM5UDdNTjNSdGEzRytEK2cwUVBEUzQwdmt6NTg5QXBWTEJ5c29LY2RmakVCRVpnZkZqOUFtM1E4Y080ZGpKWStqYnV5ODhtM29hWWhZdFhZVE1yRXhzV3I4SjlsSjc3Tnk3RTlFeDBZaUpqWUdxV0FVQXVCSjFCUzI4VzZCUncwWUFnTlBuVGx0VTdyT01aek5QaysrdFZDckZPNis5ZzNkZWU4Zml2Z0FnNjA0V3JLMnM0ZVpXdWF4bGJac3lZUXBHaDR5ZVAzN3ErT1VQZlRBaWVtaVlnQ09pMm1hdEUwVllXVkM3bTRpSWlJZ2VhMDFRKzhrM0FHZ0FVZlFCd0FRY0VSSFZpVzI3dHFGcGs2Ym8xcVdiNGR6aStZc1I5VWNVTkJvTlBsbjJTYTJPVjlNU2xQUGZuNCsrdmZxYWJlZmg3b0gzM25nUG81NGZaU2poV0NiK1pqd0F3S3U1bDhYakJuUU1RRURIZ0VybnIwUmZNYXhhMjN0d0w0NmZPbzZlM1hyQ3g4c0hYUUs3NE5qSlk1QmZrUnNTY01uS1pDaFRsV2pYcGgxY25GMmcxV3F4OFplTjBPbDBhTnFrS2NSc0VjWEZ4ZGp5NHhiOFAzdDNIaGRsdGY4Qi9ITm1oV0VURkJWRjNMY1VtQmswczh5c0xDckx6RDFiTE0zMnV0MWIzWDUxNzIzdnR0K3NibG5YRnV0YW1XYmE1dFYyTmJlVW1RSGNGVVVFWEZBV1dXZDd6dThQWUFRWlpDRHdBZnk4WHk5ZXpQTTg1M3VlNzB5SU50ODUzeE1WV1hlMTM2cmxxeHJNdGJHdmFTQnVtSDBET25Yc2hFL2UvNlRaNXo2VlhxOUhSSGlFT3lVbHhkM2lOeU9pRnNNQ0hCRTFLNnZWNnBuMzJSTGNNMk9xMnFrUUVSRVIwWm5RdHkvdytlZk5NOWVzV1VCYVd2UE1SVVJFMUVTUC9Qa1JPSjFPYURRYTM3a1FVd2hHbmp1eVJlN1gyQmFVUFh2MDlIdCs5ajJ6QTU3aitQSGpBSUJ2L3ZjTmZscjkwMm5ISm85Tnh0VHI2cjdQNC9GNFVPR3NnTnZ0aHRGUTJVcHkxTWhSK1BHWEg3SG10elhvTmFNWHJJbFdDQ0ZnUzdWaC9GWGpBUURyTjY0SEFGdzh1bkpGbmxhcnhhTVBQb3JCQXdjanVsTTBadDh6RzlrNTJYNkxiMDFsVDdQWGFwdlpWQVdGQlg1ZjUvZmZldjhQejAxRTdROExjRVJFUkVSRVJFUkVSTlNteE1mSFJ4YVhGQ01zTkt6WjU5NnpkdytBeW4zSy9vaU0vUm1JQ0krb2QrKzNhczNWZ3JJeDdSbXI1UmZrSTc4Zy83UmpDZ3NyOTdMTE81YUhYWHQyWWVmdW5kaStjenYyWk96QjdiZmVYbXN2dHlSekVvS0RnckYyL1ZyY1BPTm1SSVJISUs1SEhOSzNwa05SRkdnMEdxemJ0QTVDQ0l3K2Y3VHZIcU12R08zMzN2NzhkOUYvRy8wOHk4dkxtL1Q2bk1ycjlUYkxQRVIwZG1BQmpvaUlpSWlJaUlpSWlOb1V2VjZmUC9uR3lRRzFJMnlzdCthLzFTenpyTnU0RG91K1dJVG5ubmdPbmFJNjRiWjdiL003N28rMlMzenpsVGN4b04rQWdGNkxnc0lDM1Avdy9UaWFkeFN6YnBxRmFaT21CWFNQTDVaL2dma0w1dnVPTzBSMHdERExNUFRyMHc4dWx3dmg0ZUVBQUlQQkFIT2lHUnMyYlVCMlRqWml1OGRpeUtBaFdQSDlDdXpkdHhmaFllSFlzM2NQekFubUp1K2x0bkRSd2tiSG5EL2kvRHF2ejY5cmY4WGVmWHN4KytiWkVBRnNwWkk4SWZtTXRhQmNzSEFCRmk5Yi9JelZhblhaYkxhNUxYNURJbW9STE1BUkVaRXFOQm9ORkVWUk80MFcxYTF6Tkk0VkZxek9PWkxuVURzWElpSWlJaUlpQ3N6U1Q1YWU5dnFrR3lZRk5FOVJVUkc4WGkvMGVqM0N3OE14NmRxNmNVNm5FeXUrWHdGRlVXQkpzS0JQN3o1KzU4bzlsSXR1TWQzOFhndTBWV04yVGpZZWYrNXhITTA3Q2dENDZOT1BzQ2RqRDhaZk5kN3YzbTQxRGVnL0FCZU12QURXUkN2TUNXYmZmbTRBVU9HczhMV2dCSURobHVIWXNHa0QxbTFjaDJtVHBtSG9PVU94ZSs5dU9KMU8vTERsQjBncGtYeHAwNHVPemJFSG5OZnJ4YWRMUHNXQnJBUElPcGlGUng5NkZNRkJ3VTNPcWJsNXZCNTR2VjREQUlQYXVSQlIwN0VBUjBSMEd2SERSeUNzUXdkcyt2bEgzNGJDVFhIcHRSTVJGbEc1NGZIeWp6LzBuVGNHQjBNak5DZ3ZLdzFvSGxOb0tPS0hqL0FkYi9ybEo0U0VoY0hyOGFLaXZLekorWjBwQXhNU0VkZTNQenAyN29MY3JBTlk4Nzl2MVU2cFJmV05pMFh2SHQyK25QUHdZMnZVem9XSWlJaUlpSWdDRXhvUzJpeno1QjNMQXdCMDd0UVpFZUVSdVAzVzIydGRMeTh2eHorZS9RY1VSY0c0NUhHNDk0NTdhKzA3VjIzcmpxMTQ3SW5IRUJJU2dnZnZlOUR2bU5OeE9wMzQ4cHN2OGRuaXorQjBPVEh5M0pFWWZjRm9MUDE2S2RhdVg0dTE2OWVpWjF4UGpMOXFQQzRkYzZuZlFsVENrQVFrREtsYnBITTZuWkJTSXNnWTVEczN6RG9NdzZ6RGZNWEVTOGRjaWt2SFhBb3BKVjU1NHhXRW1FSncvbm5uTitvNU5EZXRWb3VYbjMwWmp6N3hLRFp0MllRSEgzMFF6ejcrYkxQdU8wZEV4QUljRVZFOWVnOGNoT0dqeHdBQU9uWHVnaCtYZjRuZWd3Wmh4SmhMVHh1MzZkZWZzQzFsUzYxekhhSTZJaUxxNUQvaWhCQVltR0JHMHFqUk9INzBDRll1V1JSUVRnWmpFSVpZaC9tT0QyYnN4Wmh4NDFGV1dvSVZuMzhLbDlQcHUzYlZ0QmtJNzlDaDNya1d2ZnMyWmozNFNFRDNyZmJCcXkvNkhsODVaVHJDT3RUZkxtTHgvSGwxenVrTlJ2VG8weGNBMExOL2YyaC8wTUhyOFRRcUJ5SWlJaUlpSXFMV29yb1lWbDVSWHFkd2xaMmJEWVBCZ09oTzBYWGk4bzdsNFlubm5zQyt6SDI0OWNaYk1YM3k5SHJ2MGI5UGYvVHAzUWMvL3ZJalhDNFhIdm5MSTlCcEczNWJOenMzR3ovKy9DTldmTDhDUlNlS1lEUVlNWHZtYkV5Wk1BVkNDRnh5MFNWd3BEbnd4Zkl2c01XK0JXKys4eVkrK1BnRFhISFpGWmh3OVFSMGp1N2M0RDJPSFQ4R0FBZ0xPN2tYWDVmT1hmRGM0OC9WR1p1K1BSMTMxK2RXQUFBZ0FFbEVRVlNIanh6R1ZaZGZWV3ZGbkZvaXdpUHcwck12NFc5UC9RMDdkKy9FeTYrL2pPZWZmTjd2V0EvZnV5Q2lKbUFCam9pb0hqRTk0bnlQTzNXTndUVTMzSXpjQTVrQnhmYnMxeCtYWGpzUkFQRHAyMi9VdVI3ZUlSSWp4bHdDclU2SGJuRTlFVC9zWEtSditiM0JlUldsOWlxOC9rTVRFR1F5SWNoa3dtWFhUY2JLSll0OEsvV0NUU0V3dGNCbTFOVk1vV0VJcmVyeFhwOUp0ODZwZGF6Vm5meHJSNjgzWU5LdHQ4SHJxZjJjbG40NEgwUkVSRVJFUkVScWFjeWViSkVkSXBGMU1Bdkx2MTJPS1JPbVFLZlRRVXFKRGI5dlFFNXVEZ2IwRzFCbmY3RlBQdjhFUzVZdlFYbDVPVWFPR0ltd3NEQjg5ZDFYY0x2ZGNMbGNjSHZjY0RxZGNMbGNjRHFkS0s4bzk4V3VXYmNHaXFMZ3NZY2VnMWFyclRWdlNVa0pkdTdaaWRTMFZHeTJiOGIrelAwQUFKMVdoOHN2dlJ3M1RiK3BUbEhObkdDR09jR01ySU5aV0x4c01YNWUvVE9XZnJVVXk3NVpobEVqUjJIaStJa1lQSEN3Yi95aHc0Y1FIQnlNMEpCUXVGd3VmTHJrVXdCQXQ1aHVlTzNmcjUzMnRkcTdieThBSVBkd2JxMnhZeTRjZzE1eHZSQWFHb3FpRTBVNGR2ellhUXQwZjNUUHZKcENRMEx4d2xNdjRGLy8vaGZtM0ZMNUhrWjVSVGxLUzBzUllncEJVRkFRM0c0M3ZsdjFIUUFnT0xqMXRLa2tvdGFQQlRnaW9ucXMvL0Y3bEplVndUTHlBZ0NBd1dpRXBzWS9ibmM0YkxYR0R6WmJBNTY3cUNBZkczNytFYU11dndJQVlMM2dRbVR0MjR1aS9QelR4aW5lMm51bWJmejVCMFJFUmFGVGw2N28wajBXZlFjUHdlNnRhUUhuVVUxS1dXOEx5NkJnVTBDYkVmdFRjOVdmUDZIaEVVMmF0NjNJT1hJVTJ6TDJqYlpZTEt2dGRudXEydmtRRVJFUkVSRlJ3MjZjZnVOcHJ5OWN0TkQzZU5USVVVaE5UOFdDaFF1d1lPR0NPbU12dS9peU91ZlN0cVdodkx5eXFMWmgwd1pzMkxTaDFuVzlYbzhnWXhDTVJpT0NqRUV3R0F3d0dvMndKRmh3TU9jZ2Z0dndHMTZlK3pJZStjc2p2djlmenpxWWhkdnZ2eDFTU3Q4OHNkMWpjY2xGbCtES3k2NXNzTFZpWEk4NFBIVC9RN2hwK2szNC9NdlA4ZjFQMzJQTnVqVll0M0VkM24vcmZjUjBqUUVBdlBmUmUvaHR3MisxWWpVYURhNjQ3QXJNdVhlT3Y2bnJjS1RWM2lhOVY4OWVlUC9qOTdFblk0L3ZuTDkybDlYR0pZOXI4QjdWQmJOQUJBY0g0MjhQLzgxM25KT1RnM3Nldk1mdjJPSFc0UUhQUzBURUFod1IwV25ZMS84R1oza1pobDA0Qmo4cyt3SWR1M1JCMzhIbkFBQTIvUFJEcmJHTktjQUJ3TzcwVk1UMTZZdTRmdjJoMWVrdzZ2SXI4ZVB5cGJXS2ZLY3lCTlgrQkpneEtCZ2JmLzRSeVpPbUluWFRCaHpjbitFMzd2UC92QTBBdUdycURJVDVhVXRaVVY2R3orYjkyMi9zbE5sMytJMnBxYm8xNWFSYjV6UllkRHViN0R1WWd6MlpXWk1BckFIQUFod1JFUkVSRVZFcjFpMm1HeEtHSk9DbTZUZWRkdHkyN2RzUTJ6MFdBSERObGRlZ3BLUUU2emF0UTBWRkJZREtiU2RNd1NaY05Pb2lYSFBWTlhYaWI3bmhGdVJla291SThBaUVoSVFnT0RnWXBtQVRnb09ERVJ3Y2ZOcjJrcm1IY3ZIQUl3K2dzS2dRcGFXbENBMnQzSzh1cmtjY2hsbUdRVkVVbUJQTU9IZll1ZWdWMTZ2UnIwR1h6bDF3LzUzMzQ4WnBOMkxKc2lVd0dvMis0aHNBREJrOEJBY09Ib0RIN1lIUUNIU0w2WWFwMTAxRlhHd2NWaTFmMWVqN1Zjc3Z5RWVGc3dKQ0NQVG8zZ08zemJ5dDNySDMzM1YvZy9NMXBnQjNxcmdlY1lqcEdnTXBwYStnYVRLWk1OdzZ2TUdmRFNLaW1saUFJNkxtNWhGQ3RLdmZMZHZ0Tm1UdTNvMnkwaEowN05MRmQxNElnUWt6WndFQXZsKzZwRWx6ci8vcGUwVEhkRU5XeGg1c1RkbUNDNU92UWx5Ly9nSEhUNTU5Y2dQbllSZGVoR0VYWGxScm43WnFwY1hGQUFCRlVlcGNPeE9LOHZOUDIxcVNoVHNpSWlJaUlpSlMyM1hYWElmcnJybXV3WEV2UFAyQzc3RVFBak9tenNDTXFUTUN2cy9nZ1lOcnRYVnNqRzR4M2ZEdlYvK042RTdSZGJyVlBQdjRzMDJhMDUrb3lDamNNZXVPT3VjbmpwK0lpZU1uTnR0OXFzMitlVFptM3p6N3RHT2UvdHZUY0h2Y0FjMzM3aHZ2UXEvVE55a1hnOEdBQmU4c2FGSXNFVkZON2VwTmNpSlNuODFtMDcvL3lndXk0Wkd0bjA2dmgvWDhVVWpkdEFGbHBTVjFyZ3NoRU5teEV3RFU2YnNlcUxLU0VueituN2RWSzR4VkN6YUZZTmFEanpUN3ZEdXIya3FVbDVhZWR0eStYVHNRSEJMUzdQY25JaUlpSWlJaWFtOU8zY2Z0Yk5HOVcvZUF4elpsOVI4UlVYTmpBWTZJeUE4aEJNWmNkUTNpK3ZWSHJ3R0Q4UFBYeTNEc3lPRm1tOTlmc2V1emQveTNnR3lwKzUySitUTjM3Y1RJU3k4SEFQUUo0Tk45WDMveVViUG1SVVJFUkVSRVJPMlRsREkvTERTTXJWU292ZnVuMVdwOVNrcnBGVUo0QUhpa2xCNVVkcUR5QW5CTEtiMTJ1MzBRQU44SDRxMVc2M29wcFZJMXpnT2crc3NOb0JSQUNZQmltODMyQ0FDbFJ0eFVLV1VGZ0RLdjExc2lwU3owZUR4RjVlWGxCWm1abVJWbjdGa1R0Uk1zd0JFMXN5RkRoaGc4SG8vUmFEUUc2L1g2SUkvSEU2VFZhb01VUlRFcWlxTFJhcldIN1hiN2dlcnhDUWtKc1JxTnBwOUdvOUZJS1lXVVVpT0U2QWdnR3NCMkFCNUZVYnhTeXB5MHRMVDkxWEh4OGZHUkdvMG0ydXYxZXZWNnZVZFJGSS9INC9HNjNXNlB5V1R5bEplWGUwdExTejNaMmRrdUFONHovMHEwYlRGeFBYMnRJRVBEd3pGdStnMVlzN0xwL2NNRDllTlhYNTcyZWxoRUIweTU3V1FMaUEvLzlWS3REWmFieXV2eFlOK3VuWDZ2OWVvL0FIcURvVW56NmcyR1JyV1dQTFY5QmhFUkVSRVJFWkUvZHJ1OVkxNVdYcnZvd0VOMHFwa3padUxhYTY3OXg0MnpibndHZ0xibSt5ViszanRSVUtQNEJrQURZR1FBNzdGNEFUeGM0MWdMWUpHb0N0VHBLa3NIZXIwZXdjSEJpSXFLcXBCU0hnTnd6RzYzVzJ2ZTAyS3h6SkpTSGhGQ0hQRjZ2WWYxZXYyUmxKU1V3UHFGRXJWakxNQVIxYVd6V0N5UmlxSkVTaWtqdFZwdGxKUXlVcVBSUkFIb0pLWHNJb1RvTEtYOHptNjNmMUFkbEpTVTlDY3A1YXNBdEVhakVRQWdwZlMxSnRSb05OQm9OQUF3RjhDZnErTTBHczFralViekdsRDVGNmkvdnh5cjVuZ2R3QU0xenQyczBXam1Wcyt2MVdxaDFXcFJmZStRa0JDRWhJUWdPanI2RGJ2ZC9xZnFPSXZGY2hlQWZ3b2gzS2o2OUl1VTBpT0U4SDJ2T3ZlSjNXNS90VHJPYkRaUDBHZzB0Nkh5a3pYVm43U3A5Y21icXNlZktWSkMwOFlMS2JrSE1yRjI1WGU0NFBJcm9kRm9vTlhwRUQ5OEJQYnQzS0ZxWG02WHE5YXhUcSt2YzY3YWdiMjdFUnhTdVJsenIvNzlvVGRVL216czJiYTF6bGlYeTRtMTlSUVl1M2FQOVZ1QXk4cllBOU9STUFCQVhOKyt2dmt6ZG13UDhOa1FFUkVSRVJFUkVkR3A5SG85T2taMmRObHNObjJ2WHIxMDRlSGhXcjFlcnlzdExkWHBkRHFkVnF2VnVWd3VuVTZuMDJvMG1sUGY0NWNBUmlxS29oVkM2QURvaEJBNlJWRjBHbzNHQUNCRVNoa3FwVFRXREJvNWNxVEI2WFF1bGxLYWhCQWhVc3BRQUIwQVJBRG9JSVFJRWtMRUFnaEdqZUtiMld6dUlJUjR2L285VFoxT0J5a2xMQmJMRVFBSEFHUUJ5SkpTWmprY2p0ZGI2Q1VqYXBWWWdLT3prVWhJU0lqV2FEUTloUkJ4UW9nY204MjJzZnFpMVdxOUQ4Qy9hdTdwNWU5VEprS0l3d0I4QlRncHBSZVZueFJ4QTZpby9wSlNWZ2doeXFXVWJpR0VXMUVVMytxM3Fua09BdmlsY2dxcEFKQlZmemxHU3lrUG8rb3ZTU25sdmxPZVJ4R0FYYWo4YzZ5VFV2citVcTM1V0FqaFBDWE9KSVRvY0VvT2RaNm5sUExYbW1NMEdrMXZBT05PSGVmbitONTVueTNCUFRPbW9xM2JzMjBybkJVVnVQanFhK0dzcU1DUHk1ZWk5OEJCelRMM2Y5OTREUUJ3MC8xL3JuUHRkTzBpY3c5azFqbzJHSTMxRnVBeWQrOENBQlFjUDRiT01kMFFFVlg1N3lwL2hiYWdZQk9tenJuTDd6eW0wRkMvNTR1TGlsQmNWSVI5TzdlalU1ZWJmZk92WHZHTmI4eUJ2WHZ3d2FzdjF2dDhpSWlJaUlpSWlJaW9YcDdNekV4UEkyTmt6ZmM2QTdWaHc0WnlBTlBydTU2UWtCQ2kxV283S1lwUzY0MGlJWVFKd0lkU3loZ2hSSmVxeFF0ZGhCQmRBSFFCY0c3VnVBeFVMakNvbnErelRxZjdXRXE1VFVxNVV3aXh6K1B4N0U5UFQ4OUVqYmFZUkcwWkMzRFVub240K1BqZWVyM2VMS1ZNRkVJTWxGSU9GRUlNQUdDcU1lNURBRFgvVXNvRGNCeEFnWlN5UUFpUlgvMFl3REVwNVJHdFZudFVVWlJ0Tlc5bXM5bmVBZkFPS2xlQ0JjeHV0eThGc0xTeFQ4N2hjQ3dBc0tDeGNScU41ZzJ2MS91K1ZxdlZsWldWNmJWYXJVNmowZmkrM0c2M1RxUFI2THhlNzdHYWNZcWlMQk5DN0FTZ1Z4UkZwOVZxOVlxaWFBSG9xNHA5MWQvZmJHeE9yVmxXeGw1OHYrd0x1SjFPbEpXVTFMcW1xVkdrcmF5ZEJzN3Q5bDgwYTRqWDY0WFg0NEcycWcyQXdSaUUwdUppdjJQSDN6Z1RBTEQwdy9jYW5GY0lnZER3OEVibGN2N1l5cjNkRGgzTWFsUWNFUkVSRVJFUjBSOFZIeDhmV1Z4U2pMRFFNTFZUSVRvcnBLV2xsYUp5LzdoYTdIWjdMb0JacDV3V2lZbUozWVFRMVFzZzRnQVUxaHlnMCtrdUI1QXNoRWl1L25DL1hxK0gxV3IxQXRnaXBWd0hZTE5HbzltY2twS1MwUkxQaWFpbHNRQkg3VWEvZnYyTWUvZnU5YTMyU2t4TXZFR3IxZjRYOEx2QzZ6aXFsa0FyaXJLbDVqdzJtMjBoZ0lWTlNLR3huMFpSUlZYLzVjSUdCNTdDNFhCa0FzaHNhSnpWYW0xWEJUZ0FPSHd3eSs4K2Ezcjl5YmFNWHMrWjIyYlBXVkhoVzVVV1pESTFNTHF1U2JmT0FRQXMvWEIrcytaVmMvNzh2Q01JQ1k5QWFGamovMGRvMGJ0dnQwQldSRVJFUkVSRTFKN285ZnI4eVRkT3hxcmxxOVJPcFYyU1VzTGxjdm0yT3FFemE4SENCVmk4YlBFelZxdlZaYlBaNXFxZFR4UEkxTlRVSEFBNUFOYjdIU0RsS3EvWE8xNnIxUTZSVWc0UVF2UVJRdlFHRUFkZ2hCQmlCQUFvaXZJbWdQdXI0OHhtY3krUHg2UGR1blVyaTNMVTZyRUFSMjJXMld6dUQrQWlqVVp6UG9BTHBaUUhBSXl0dnE3VmF0TUFIQWJna0ZKdVZ4VEZMb1RZWlRRYWQyM2F0T21FU21sVEd6VHhsdHR3Y0g4RzltNnZ2WGRhU0kzaWtzdDFhcWZQcHZQWG5uTEplKytpb3F3TWlsUnd6WXliZlFVNFUwaElvK2VQaUlxcWM2NjhyQlNmemZzM3pyOHNHWU1TekFDQXhmUGZRY21KSWdCQXdybm53UjNnYzR5SWlvTExXWUhna0ZDWXp2SlBJbmJySEkxamhRV3JjNDdrT2RUT2hZaUlpSWlJaU5xL1hYdDJvYlMwRkI2dkIxNlBGMjZQRzI2M0d5NjNDMjVYNVhlbjA0a0taMFhsVjNrRnlpdktVVnBXaXRMU1VwU1VscUM0dUJqRkpjVTRiL2g1ZVBLeEordmM0NzJQM3NQeC9PTis3OTh4cWlOdW0zbWI3L2pGMStyZmx1TFVzWFNTeCt1QjErczFBREEwT0xpTnN0dnRlUUMrcWZyeVNVcEtNaW1LY3I2VThnSWhoRVZSbEhkclhoZEN2RzR3R01aYkxKWkNBRjhEK0Y5WldkbWFYYnQyNVo2NTdJa0N3d0ljdFJteHNiSEIwZEhSNXdzaGtnRk1CTkMzNW5VaGhMN21zYzFtU3dNUWN3WlRwSFlvTEtJRElxS2lFQkVWaFhNc1NiQ3YvODEzTGJKVE5BREE1WFRDNDNZMzJ6Mzl0YWYwZU55KzgrV2xKVUIwNWIxREd0azJzaUdIc2c3NENuQnhmZnRpdTkyR3hCRWprVFJxTkx3ZUQ0N2s1Q0EvNzJpejNyTTk2eHNYaTk0OXVuMDU1K0hIMXFpZEN4RVJFUkVSRWJWL0N6OWZpTiszL1A2SDV0QnBkUWdQQzRmSDQ3L1owNGJmTnlBN0o5dnZ0ZGp1c2JXS2FqK3Yvcm5lKzV3NmxnZ0FVbEpTeWdEOFdQWGxqdzdBSVNGRURJQ2JBZHhzTXBtazFXcE5BN0JjU3ZtejNXNWZqemJTcll6YU54YmdxTldyS3J5OUFXQzZFS0xtSnA5SEFheVdVdjRtcFZ6amNEalNWRXFSMnJIb21HNit4OGVQSEVaUlFUNE9aeDhFQU1URXhRRUFDbzlYYnBlM1o5dldxdVBqME9tYTl1dFZvOUhBWURTaW9yeTgzakZscFNmM29ndnZFQWtBQ0FrTFIwVjVHYnoxL09PNHBnOWVyZi9UWjluNzkvbjJtQnVZWUVaSVdEamloNDhBQUdoMU9veTg5REo4dCtpVGdPWVhRaUE0SkJTeHZYdGovODZkOEhvOU1JV0dZdXFjdTN4akY3ejJNb0tDVGVnM2RDaTJidGtNK0duMVNVUkVSRVJFUkVTQnVlaUNpeEJpQ29GZXI0ZGVyNGRCYjRCZXA0ZkJhSURSWUlUQlVQbDk3dHR6b2RQcThNOG4vNG5nNEdDWWdrMHdtVXd3QlpzUUZCUVUwTDFPYmYrWlBDSFo3N2pZN3JGNC82MzNBeHBMMUJDNzNUNE84SFZIbTZEUmFNWUtJVVlCU0FTUUtJUjR3bXExbHRsc3RuQUFaMjdQR0NJL1dJQ2pWaTg3Tzd1OGMrZk9GMG9wVFFEU0Fhd0U4S1hOWnRzRWdPL1dVNHZxMHIyNzcvSGg3SVBJM0wwTG1idDNRVzh3WVBvZDl3QUE4ZzRkd3FCRUN6Yis5SU52bFZyUGZ2MGJmYStJeUNpY2U5MGwyR0czWWMrMjlIckhsUlFWK1I1MzZOZ0pBSENPeFlwQmlXWmtaV1RBdnY0M25DZ3NhUFQ5QWNEdGNpRnp6MjcwSFh3T0lqdEYrMWI1QWNDZXJlbjQvVFNmWFBQbm9xdXVSa3lQT0F5L2NBdzJyL2tWT1FmMjE3cmV2VmR2WEh6MXRkRHA5U2dyTHNiZTdkdWFsRGNSRVJFUkVSRVJBV012SG91eEY0OXRjTnpjdCtkQ2FBUVM0eFBQUUZaRXpjL2hjT3dCOEhMVmx5WXhNWEdzVnFzZEQyQzBsTEk3YWhmZmRHYXpPZG5oY0t3RWkzSjBCckVBUjYySjFtdzJKd3NoSGhCQ1BHT3oyZFpXWC9CNFBIT2tsRG5wNmVuNzFFeVF6ajVkdXNYNkhsZXZmQU1xOTBUVEd5cmJjTWYyNllNaGtjUFFzMTkvL0xEc0N5aUtndEtTRW1UdTJRVUE4SG9EKzN2OWlzblRvTkZxYSswdFY2MVRsNjR3R0kwSU1vV2dNRC9mZDc1amRHZG9OQnFFUmtSQWJ6Q2k3K0J6c0RQVjN1UUNIQUNrYjltRXZvUFA4UjJYbkNqQzJsWC93NkdzQTQyYTU3eEx4aUttUitVcVFaMWVqNk9INnJiaXpqdDB5UGZZZk40RnlOaXhIYklkcllMTE9YSVUyekwyamJaWUxLdnRkbnVxMnZrUUVSRVJFUkVSRWJWRFNtcHE2dmNBdmdlQUlVT0dSTlc4bUpDUTBFT2owWHhydFZwUEFQaVAxK3Y5TkRVMTFhNUdvblIyWVFHT1ZEZGt5QkNEd1dDNENjRGZoQkM5cTA0WEFQQVY0TkxTMHRiNkRTWnFRY2FnSUVSVzdiVW1wY1NScXY3bVhXTjcrTm95RmhjVm9yaXdBQkdSVWVqZXF6Y3V1T3dLckYyMUFzY09IOExQWHkvM3pTVTBvczc4UXRRK3A5RnFBUUE5K3c5QVJGVEhXdGN1dTI2eTczNHJ2L2pjZDE2cjA2Rkw5MWgwak83aU8xZmRFclAyelU0K0hETnVQRHAyN293Vml6K3JNMHlyMHlFb0tCakZoWVVJNjlDaDZuVUlSa2hvM2FKZ3RiQ0lDR2hydE55OGZOSVVSRVIyUkZoRWhPL2M3NnQvUWVIeFkzV0tpeFhsWmRpVjVzQ1FwT0VJajR4RXIvNERzWC8zem5ydjFkYnNPNWlEUFpsWmt3Q3NBY0FDSEJFUkVSRVJFUkZSQzl1MmJWdCt6V01oUkM5VWRsYUxCL0NRVnF0OXlHcTFwZ2toM25XNzNWK2twYVVkVlNGTk9ndXdBRWRxMHBuTjVxa2FqZVlaQUgycXptVUErRTlwYWVrOEZmT2lQOFlqaEdnWHYxdTY5b2p6RmNrS2p1WEI1WFNpYzB3M2pKMHdDUnFOQmdEZzJMZ2VCL2RsWU9MTTJRZ3ltZEIvYUR5S0N2S3hPejBOa1owNndlbXNRR2hZT0VMREkrck1YNzEvMjZrNmR1NkNqcDI3K0wybWVCVVVGeGFpNU1RSmhJYUhBd0F1dkdLYzczRnhZU0djRlJXSTdkWEhGelAraHB1Z054aDl4MzBHRFFZQUJKdE12bk1HZ3hIanB0K0FUbDFqb05WcXNYZjdWbmk5SG5UbzJBbDZnd0dqcnh5SG9jUE94WjZ0YWRpM2N3Y1N6eHZwaTcxODRwUmFPZGE4TndEczM3VVRPeHcyQUlCZWI2anpuTkszYk1aZ1N4STBHZzJHREJ2ZXJncHdSRVJFUkVSRVJFU2tydFRVMUY4QUpKak5ack1RNGs0QTF3a2hFcVNVYjJtMTJ0ZXNWdXQ3WHEvMzlkVFUxTjFxNTBydFM3dDRrNXphSHJQWmZKa1E0blVoeE9DcVV6c1VSWG5XNFhCOHFtcGk5SWZaYkRiOSs2KzgwQzU2Q0hhTDYrVjdmRGo3SUhyMUg0Q0xycnJHdDlycmNQWkI3TmxhdVZmYmI5Ly9EMk1uVEFJQURMdndJaFFjeS9PdFdxdko3WEw1SHNmMnFWMm95ajJRaWQxYjB6Qm0zSGkvK1pTY0tNS1IzTXBWZVB0MzcwVDhzSE1Cd0ZkOEE0RHN6TW85MW5yMDdlczdWN1A0VmxOTVhFL2Y0K3FWZE5VcXlzcncvWmRmNElvcDAzeUZ3cWpvYUNTTkdvMzl1M2ZDRkJMcWQ4NXFPMVB0bFlYQTNuMndkdFVLV0MrNEVIMEdEb1l4T0xqTzJMS1NZaHpZc3d1OUJ3NUdSVmtadEZwdHdHMDdpWWlJaUlpSWlPaWs3MVoraHpmZWVTT2dzVzYzRzhrVGtrODdadFh5VmMyUkZsR3I0SEE0SEFEdUJIQzMyV3llSklTNFhRZ3hGc0RkV3EzMmp2ajRlRXQ2ZW5xNnltbFNPOElDSEoxeEZvdmxIU0hFSFZXSCt3QThhN1BaRmdCb0YwVWJhajlpZTU4c2tCM09Qb2lDNDhmaDlYcWgxZWxRVmxLQ1g3LzkybmM5SzJNdk1uWnNSNi8rQTdEaDV4OXdjRjhHQ3ZPUG84TXByU1N6OTUvY3huQm5xZ01ENGhNUjJiRVQwamR2d3BhMXE2SFJhRkNVbjQvaW9nSVVIRHVHd3VQSEtyL25INGZIN2ZiRmJrdlpna0VKaWJXS2E0cWlZR2RWKytxaWdsb3I3UUZVRnRXT0hUbU00MGVQVkg0L2NoaEpGNHlHVHErdk5VZCszbEhrSFQ2RWtoTkYrUGJUaFJoMStSV0k2OWNmQUpDK2VSUEtTa3BRZktMSUYrTjJ1VkI0L0JnS2p4OUhZZjV4RkJYazQ5aWhReWdyTFlGdDNWcElLWkYvOUNqTTU1MWZLNStTRXlkOGoxTi8zNGpkVzlPUlUxVkFKQ0lpSWlJaUlqb2RLV1YrV0doWVZNTWp6eTZtRUJOaXVzWTBPTzdRNFVNUVFxQnJsNjVuSUN1aVZrZHhPQnhMQUN3Wk9uUm9YNzFlL3ppQTBTeStVWE9ydXlrUlVRc3ptODEvRWtJOEMrQkZ1OTMrUEFBdWRXbG4yc01LT0kxR2c2SER6a1ZjMzM3bzNLMDdQcDMzSmlyS3l0Q3pYMytNdXZ4Sy9HL0pJdVRuMVc0UGJRd09oaWtrRkFYSDhnQUFGMTExRFhvUEhBU3BLSEJXVk9EUXdTeHMvUGtIT0NzcWZERWRPblpDNTI3ZHNEczlyZEU1ZHVvYWd4RVhYWUxvbUJpVWxaWmk4NXBmc0g5WFpmdkdtTGllc0o0L0NubUhEeUh2VUM3eUR1WFdLbmhWRzNiaFJSaVlZRWJtN2wzSXl0aUR3OWtIYTYzU3E5YTlWMi8wSHpJVXYzMi9FaDYzRzFHZE95TWtOQXdGeC9MOHpudXE0SkFRWEgvbnZWQVVCVjZQRzhWRlJkaXlaald5TS9jMUdOdVdyZDFpUjlydVBaQlMvc2x1dHdmMkVVUWlJcUkyUWlZbHhRTklROSsrd09lZk56ZytJTE5tQVdscGdOZDdnWEE0MWpmUHBFUkUxRjdsWmVXMStmY2YxSkk4SVJsNnZSN2ZMdmsyb1BISGpoL0REYk52YUxGOHVOS3VOcmZialpLeWtyOWZmOHYxTDZXa3BMZ2JqcUJtb0FQZ3FUNFlPblJvRDRQQjhJakw1WHBtNjlhdFIxVE1pOW93cm9Dak04N2hjTHhsc1ZpVzIrMzJBMnJuUWkxQ3EwZ0pqV2piOVgxRlVaRDIrMGFrL2I0UnBwQlFWSlNWQVFBTzdOMkRvN201S0M4cnJSUGpMQytIczd6Y2Q3eDZ4VGRZdmVLYjA5Nm5jdVhZc1NibGVPendJWHozK1NkK3J4M0tPb0R2c2hyK0krYll1QjYyOWI5QmFhRGxZMDdtL2xxcjAvS1BIa1grMGNEM3B5MHZMY1VIcjc0WThIZ2lJaUlpSWlJaWFqMjBXaTFpcTdhdU9IemtNRHdlaisrNFduWk9OblE2WGExVmRmN09uZTQ4VmRMcjlZZ0lqM0N6K0haR2VXb2VHQXlHdHdGY3JkZnJaNXJONWdjZERzZDhzSU1iTlJJTGNOU2l6R1p6ZnlIRWV5Nlg2Nlp0MjdabFZaMzJzUGpXZmxtdFZzKzh6NWJnbmhsVDFVNmwyWlNWbHRRNjlsZDhhNnRxdHJVa0lpSWlJaUlpSXZJbnNrTWszbi9yZlFEQTdIdG1JenNuMjNkY0xYbENNcnAyNlZycnZMOXpwenRQMUZwSUtlOEZvQk5DWENHRWVOZHF0ZDdoOFhqbXBLV2wyZFRPamRvT2pkb0pVUHVWbUpoNHVSRENKb1FZYlRRYVgxSTdIeUlpSWlJaUlpSWlhaC9pNCtNamkwdUsxVTdqckNVQzZId2taZVZpSWExVzI5THBFRFU3dTkxK3dHNjNYd2xnRW9DREFLdzZuVzZUeFdMNUI3aTFGd1dJSytDb1JWaXQxdXNBTEVibHo5anl3NGNQejFJNUpTSWlJaUlpSWlJaWFpZjBlbjMrNUJzbmMrK3dLaVdsSlpoMHc2Ukd4YmpkYmlSUFNBNW9iTTNYMmVQeFFLL1hOeGpqZERvQkFFYURzVkY1RWJCZzRRSXNYcmI0R2F2VjZyTFpiSFBWenVkc1pyUFp2b3lOamYxZjU4NmRYd0p3cnhEaWFhdlZPczdwZEU2dDBmR055QzhXNEtqWldhM1dHNldVSHdraE5GTEtmOW50OWdmVnpvbUlTQTNkT2tmaldHSEI2cHdqZVE2MWN5RWlJaUlpSXFMMlM2dlJJcVpyVE1EakR4MCtCQ0ZFay9aZ08xRjhBcUVob1EyT0t5Z3FBQUJFaEVjMCtoNW5PNC9YQTYvWGF3QmdVRHNYQXJLenM4dXpzN1B2czFnc1h3Z2hQZ1V3d21nMGJyVmFyWmZiYkxhTmF1ZEhyUmNMY05Tc3pHYnpEQUQvUmVXR2xFL1o3ZlluMWMySWlFZzlmZU5pMGJ0SHR5L25QUHpZR3JWeklTSWlJaUlpb3ZZck9EZ1lDOTVaRVBENDVBbkowT2wwallvQmdKS1NFcFNWbGFGSDl4NE5qczNKelFHQUpoWDVpRm9qdTkyK3VrK2ZQdWRFUkVUOFZ3aVJlT0xFQ2J2YU9WSHJ4Z0ljTlJ1ejJYeStScU5aZ01yaTIrTTJtKzFabFZNaUlpSWlJaUlpSWlLaVpwS3hQd01BMExOSHp3Ykg3dHF6Q3dEUXUyZnZGczJKNkV6YXQyOWZFWUJyQncwYUZMVjM3MTZuMnZsUTY2WlJPd0ZxSHhJU0VucHJOSnF2QWVpbGxHL2E3WFlXMzRpSWlJaUlpSWlJaU5vUmUxcmxncC9CZ3dZM09EYkZuZ0lBaUI4UzM2STVFYWxBN3R5NTgzaU5ZMkd4V0tZRGFIaHpSRHFyc0FCSHpVS2owY1FBa0ZMS2xYYTcvUUcxOHlFaWFnMXlqaHpGanh0K0gyMnhXQkxWem9XSWlJaUlpSWdJcU54ZnJDbWtsRml6YmcyRUVEZzM2ZHhhMTV5dXlvVkFRZ2dBbFh2TWJkKzVIZDFpdWlHdVI5d2ZTNWlvbGJOWUxQY0tJVDZ6V0N6ZkpTVWxzUWhIUG14QlNjM0M0WENzTjV2Tnd4VkZ5VU5sQzBvaW9yUGV2b001MkpPWk5RbkFHZ0NwYXVkRFJFUkVSRVJFWjVkang0OEJBRXpCSmhpTlJraElmUC9UOXdBQW84SFlxTGsycDJ4R1RtNE9rc3hKNk5TeEU3Snpzdkh1aCs4aU5DUVVodzRmQWdCRVJVWUJBSllzV3dJcEphNFlld1VBb0xpa0dIcWRIa2FqRVJuN0t0dFk2clI4YTVyYUI0L0g4NE5lcno4dWhMaE1VWlFWU1VsSlY2V2twTGpWem92VXg5OXkxR3djRGtlbTJqbFFxK0FSUXZCM0N4RVJFUkVSRVJHUnlyNzgra3NzL1dxcDMydnhRd052RFNtbHhQc2Z2dzhBbUQ1NU9nQ2dVOGRPU0xHbndPdjFBZ0M2ZHVtS1cyNjRCZnN6OTJQbGp5c1JHaHFLcTYrOEdnQXdiLzQ4L0xUNnAxcHpCdExHa3FndFNFOVAzeGtmSHo5S3I5Zi9Kb1FZcXlqS0VnQVQxTTZMMU1jM3lhbkpFaElTUXJSYTdXQzczYjVGN1Z5bzliRFpiUHIzWDNtQnF5Q0ppSWlJaUlpSWlGVFd0M2ZmeXBWdnN2S3RHaWtsZ29PQ1lVNHc0KzQ1ZHdjOGp4QUMweWRQeDJiYlppUU1UUUFBQkFVRlljWFNGZkI2dlpDUXZoVnRMcGNMVjExK0ZlSmk0eEJpQ2dFQWpCazlCbnE5SGg2dkIxSktkTy9XSFJQSFQyem1aMHVrbnFvaTNNVjZ2WDZkRU9KYWk4WHl2TjF1ZjFUdHZFaGRMTUJSazJrMG12dUZFTStZemViN0hRN0gyMnJuUTBSRVJFUkVSRVJFWndjcFpYNVlhRmlVMm5tMGRwZU91UlNYanJtMFdlYTZlUFRGdUhqMHhYWE9hN1hhV3NjR2d3SDMzbkZ2clhQbkpwMWJaOTg0b3ZZbVBUMDkzV3cyanhkQy9BVGdyMWFyZGF2Tlp2dEU3YnhJUFJxMUU2QzJLVDQrUGxLajBmd2ZBSTFXcStyUVR5OEFBQ0FBU1VSQlZOMmhkajVFUkVSRVJFUkVSSFQyc052dEhaZCs0cisxSWxGYk4zUEdUQ3o2YU5IZmhSQ3ZxWjBMTlk3RDRmaFZTbm1uRUVJRDREL3g4ZkdEMU02SjFNTUNIRFdKVHFlN0YwQTRnRjlTVWxKK1VUc2ZhbFcwaW1RSFNpSWlJaUlpSWlJaW9xYlE2L1dJQ0k5d3A2U2t1TlhPaFJyUDRYRE1sMUorRE1DazArbStBT3N3WnkzK2g2ZEdHelJvVUVjQWY1VlNTa1ZSL3FGMlB0UzZXSzFXejd6UGxxaWRCaEVSRVJFUkVSRVJFWkVxeXNySzdnV3dEOENHcEtRa2JVUGpxWDNpSG5EVWFNSEJ3VE9FRUtFQWZyTGI3ZXZWem9lSWlJaUlpSWlJaU00dThmSHhrY1VseFFnTERWTTdGU0tpT25idDJsVWNHeHM3TkRzN3UxenRYRWc5WEFGSGpTYUVtQU1BWHEvM0xiVnpJU0lpSWlJaUlpS2lzNDllcjgrZmZPTmt0ZE1nYWhFTEZpN0ExWk92ZnNacXRUNmdkaTdVZEN5K0VRdHcxQ2htczlrTUlGNUtlVFExTmZWcnRmTWhJbXJOdW5XT1JyZk9uVllEY0tpZEN4RVJFUkVSRVJHMURSNnZCMTZ2MXdEQW9IWXUxRHdHRGh3WVpyRllFdFhPZzg0c3RxQ2tSdEZvTk5kWFBmd1NnRmZOWElpSVdydStjYkhvM2FQYmwzTWVmbXlOMnJrUUVSRUJnTFJhMzRVUXQ2dWRSNzFLU2lxL2E3WHJaRkpTYzgzNmhVaEptZEpja3hFUkVSRVJOVVpDUXNKQXJWYTdSZ2hSQU9BY0FJcmFPZEdad1FJY05kYU5BS0FveW9kcUowSkVSRVJFUkkwa1JQUDM2Z29OYmI2NVltS0FmZnVhYjc1S2x6ZjNoRVJFMUhva1QwaXVkV3d5bWJEczAyVys0OUxTVWt5OFlXS0Q4d1FGQmVHclJWLzVqc3ZLeTNEZDlkYzFHR2MwR1BIMTRwTk5vaXFjRmJoMjJyVU54dW4xZW55NzVGdmZzY3Zsd2pWVHIya3dUcXZWWXNYU0ZiNWpqOGVEY1pQSE5SZ25oTURLWlN0cm5UdjF0YXZQcXVXcmFoMVB1SDRDeXNzYjdxejN5ZnVmb0ZQSFRyN2pHYk5tNEhqKzhRYmo1djk3UHVKaTQzekh0OTF6R3c3bUhHd3c3dldYWHNlZ0FZTjh4L2MvZkQ5MjdkblZZTnp6VHowUGE2TFZkL3pJNDQvQWtkWndJNXZILys5eFhIRGVCYjdqcDU1L0N1czNyVzh3N3FIN0g4SmxsMXptTzM3NTlaZng0eTgvTmhoSGJWZFpXVmxtV0ZoWUdZQ0Jack41dHNQaG1LOTJUblJtQ0xVVG9MWmw4T0RCTVVhajhXS0h3L0dwMnJsUTYyUzFXaVVBM0ROanF0cXBFTFVLaWxUK05PZmh4OTVRT3c4aUlpSUFrR1p6ZjJnMDZSRENpUFBPQTE1L0hkQnExVTZyZVNrSzhJOS9BS3RXQVlBTFh1OEk0WEN3SFRRUlVUdGpzVmcyQ1NITzlYT3B5R2F6ZGFnK1NFcEtpcEJTRmdZd1piSE5aZ3V2UGhneVpFaW8wV2dzRGlDdXpHYXpoZFM0bjBsS1dScEFYSVhOWmd1dVB1alhyNTh4UER5OElvQTR0ODFtODdVbFRFcEswa3NwWFFIRWVXMDJXNjNGR05YdjRUVEVaclBWZWcvWmFyVVdBUWl2Wi9qSkczcTlzYW1wcVRuVnh4YUxKVnNJMGIyaE9MZmJQVGc5UFgxbmpmdHRCekE0Z1B1TlNFMU4vYjNHL2VyN0dhbEZTam5XYnJmL1ZDUHVCeUhFMkFEdU56RTFOZFZYN2JWYXJWOENhTEJxSzZXY2FiZmJQNjV4dndWQ2lKbCt4cm1rbEJNZERzZDNEYzFKclovVmFwMEdZSkdVMG1HMzJ5MXE1ME5uQmd0d1JOU3NXSUFqT2lubnlGRnN5OWkzZFBmK0E4L1k3ZlpVdGZNaElpSUMybmtSanNVM0lpS2lGbUUybXk4REFJZkQ4WVBhdVJDMVJkMjZkVE4xNmRMbG9CQWlTbEdVVVE2SFk1M2FPVkhMWXd0S0ltcHhVa3E4L2RtU2dNYldMTnlkNlRnQW1MOWtHVnh1ZDROeDA2NjhISjBpZlIrb3c2SVZxM0M4c0tqQnVLdEdqMEx2Mkc2KzQrOVcvNGJNbk53RzR5NU1zaUJoWUgvZjhab3ROcVR2M3R0Z25IbndRRnhRWTM5WCs0NWRXQjlBSGFodlhDeXVHSFcrNzNodjFrR3MrbTFEZzNHZE8wWmhTdkxKRDRrZE9aNlBMMVkxM0VZaE9DZ0lzeWFPOXgxN0ZRWHZMUHFpd1RpTlJvTzdwcC9zcEhXbTR4UkZ3YnlHNHlZQldBT0FCVGdpSW1vVmhNT3hSdzRkT2dSR294MGJONGJobm51QU45OEU5SHExVS90alBCN2dzY2VBbjM4R2dESzRYT2VKOVBSMHRkTWlJaUpxRHpRYXpmZFZEN21nZzZnSmNuTnp5N3AwNmZJU2dCZUVFSThCYUxoM0xMVjUvSVZKamFFQk40aWtCbGdzbHQrRUVPZWQwdFpBWTdWYXZRM0ZTaWtWdTkxZTgrUFh3bXExTnZneko2V1VkcnRkVS9QY0gyaWpVQUNnUXozRGEwcTAyV3hwTmVJY0FCSlBNNzdhZUp2TjlrMk51SzhBakQvTitHcjMyV3kyZjFjZkpDVWx2U0dsdkMrQXVGZHNOdHZETmVJZWtsSytIRURjRXB2TjVxdE9KaVVsVFpGU0xtNG9TRXI1dTkxdUgxRjlQR3pZc0hNVlJka1VRTndSdTkzZXRmcDR6Smd4UVNkT25HaTRvVHpndE5sc1FkVUhqV2paNGJMWmJNYnFneUZEaGhpTVJxTXpnTGhHdC9xUVVyb1VSUm1mbXBxNjZuVGppSWlJempRNWRHaGZHSTEyQUdFWU5xeHRGK0ZZZkNNaUltcFIxZSt6blBvK0NoRUZMakV4c2J0V3E4MEdVT0YwT3FPM2JkdFdvblpPMUxMNEM1TUNZamFiT3dnaERnc2hIRGFiN1R5MTh5R2kwK00vakltSWlDZ1E3YUlJeCtJYkVSRlJpK1A3REVUTncycTFyZ1NRRE9BT204MzJIN1h6b1phbGFYZ0lFU0NFNkNtRU1Fb3B3OVRPaFlpSWlJaUltb2ZZdWpVRFRxY0ZRREcyYkFIdXV3OElvQjEzcThIaUd4RVJFUkcxSVlxaWZBd0FVc29wYXVkQ0xZOEZPQXBVejZydm1Xb21RVVJFUkVSRXphdk5GdUZZZkNNaUlpS2lOa1lJOFd2VncvUDY5ZXRuUE4xWWF2dFlnS05BVlJmZ0RxaWFCUkVSRVJFUk5iczJWNFJqOFkySWlJaUkyaUM3M1o2cktNckRBQzdldTNldlUrMThxR1d4QUVlQjZsLzFuUVU0SWlJaUlxSjJTR3pkbWdHdk53SEFjV3paQXR4MUYxQlJvWFphZGJsY3dGLy9XbDE4SzRLaURHZnhqWWlJaUlqYUNvZkQ4WXJkYnQraWRoN1U4bGlBbzRBSUlUcFhQV1FCam9pSWlJaW9uUklPUnlhODNtRUFqc1BoQU82OXQzVVY0Vnd1NFAvK0QxaXpCcWdzdnAwdjdQYnRhcWRGUkVSRVJFUjBLaGJnS0ZDaEFDQ0VLRlU3RVNJaUlpSWlham10dGdqSDRoc1JFUkVSRWJVaExNQlJRS1NVSVFBZ2hDaFJPeGNpSWlJaUltcFpyYTRJeCtJYkVSR1IycjZwK2lLaVptQzFXdCsxV3EyNVpyTzVmOE9qcWExaUFZNENGUVlBaXFJVXE1MElFUkVSRVJHMXZGWlRoR1B4allpSVNIVTJtMjI4eldZYnIzWWVSTzFJRElBWWpVWVRyM1lpMUhKWWdLT0FDQ0ZDQU1EdGRyTUZKUkVSRVJIUldVTDFJaHlMYjBSRVJFVFVQdTJzK2o1STFTeW9SUW0xRS9panJGYXJER1NjeldhcjlWd1oxL2c0S1NzdkNTRmFkWjd0SVk2SWlJaUlxRFdSWm5NdmFMVmJBSFNFMlF6OCs5OUFVRkRMM3BURk55SWlJaUpxcHl3V3kyd2h4SHRTeW8vc2R2c3RhdWRETGFOTnI0QUx0TGdCQUhsWmViTG1GK01hSHllRWdCQ2kxZWZaMXVPc1ZxdHN6TTgyRVJFUkVWRkxFdzVISmlvcXJBQU93K0VBN3JvTEtDdHJ1UnRXVkFBUFBsaGRmRHNPaitkY0Z0K0lpSWpVWTdWYXI3RmFyZGVvblFkUmV5R0V5S242SHFOMkx0UnkydlNxbStvaXhhcmxxOVJPaGFqWkpFOUlCc0JWY1VSRVJFVFUrc2doUStJUUZMUUpRRmZFeHdOdnZRV1lUTTE3azRvSzRPR0hnUTBiZ01yaTIva2lOWFYzODk2RWlJaUlHcVA2ZlZpK1gwWFVQS3hXNjNrQU5rZ3B0OWp0OXVGcTUwTXRvMDJ2Z0NNaUlpSWlJcUl6UjJ6YmxvV0tpaEVBRGlNOUhiam5udVpkQ2NmaUd4RVJFUkdkQmJ4ZWJ6RUFDQ0dNYXVkQ0xZY0ZPQ0tpZG9pdFRJbUlpS2lsdEZnUmpzVTNJaUlpSWpwTGFMVmFKd0JJS1Z0NFkyVlNVNXN1d05sc05zSDJrMFJFUkVSRVJHZFdzeGZoV0h3aklpSWlvck9JeStWeUFsd0IxOTYxNlFJY0VSRVJFUkVScWFQWmluQXN2aEVSRVJIUldVYXYxMWNBWEFIWDN1blVUb0NJaUlpSWlJamFKckZ0VzVaTVRCd0duVzQ5MHRQamNNY2R3TnR2QTJGaGdVMVFWZ2I4NVMvQWxpMEFjQmhPNXlpeGRXdEdTK1pNUkVSRVJJRUxkSXNUbTgwbUdOZTRPQ2tsaEJDZC9jMGxoT2lRa3BKU1ZIMXNzVmdLaEJBZEdycWZsTEtYM1c0L1VDUE9Mb1F3QnhCbnR0dnRxVFhpZmhGQ2pBa2dib3pkYmw5ZGZXeTFXcGNCbU5CUW5LSW90emdjam85cXhIMEk0SllBNGg1d09CeXYxNGg3RGNBRHB3bXA4SHE5VjZXbXB2N1MwTnd0Z1N2Z2lJaUlpSWlJcU1sRWFtb09QSjd6QVdSaHh3N2c3cnVCNHVLR0ExbDhJeUlpSW1yVkFpMHlBVUJlVnA2cytjVzRodU9FRVBXRjRZdUZYeFRXakFzTkRXMncrQVlBSDgvL09MTm1YTjgrZlJzc3ZnSEF2TG56SERYakV1TVR4d1FTOS9KekwvOWFNMjdraUpFTkZ0OEE0T0VISGw1UU0rNnlTeTY3SlpDNHUrZmNQYmRtM0lSckpweXUrQVlBUVZxdGRuUWdjN2VFK3Y4THR3SFZ2d0M0RHh5MUo4a1RrZ0hVL1hRRVVXTlUvMzdrenhFUkVSR2RLVEl4c1R0MHV2VUE0akI0OE9sWHdySDRSa1JFMUtid2ZZYXpFOTkvcDdic3ZZL2V3NUpsU3dEZ0Vadk45cElhT1hBRkhCRVJFUkVSRWYxaEFhK0VZL0dOaUlpSWlJaGEyTXdaTTdIb28wVi9GMEs4cGxZT0xNQVJ0VEtybHEvaXA0bUlpSWlJcUUxcXNBakg0aHNSRVZGYnRhVHFpNGlvVGREcjlZZ0lqM0NucEtTNDFjcUJCVGdpSWlJaUlpSnFOdlVXNFZoOEl5SWlhck5zTnR0VW04MDJWZTA4aUlqYUVwM2FDUkFSRVJFUkVWSDdJbEpUYytUZ3dlZkJaRnFESFR2NjRmYmJBWk1KU0UwRmdHeDR2UmVLclZzelZVNlRpSWlJaUU1RFNwa2ZGaG9XcFhZZVJHMVZtMjV6eDAwZ3FiMktqb3R1MDM4MmlZaUlpSWdBUUE0ZUhBT1RhUTJBZmxXbktvdHZEa2VtaW1rUkVSRVJVWUR5c3ZLazJqa1FOY1dDaFF1d2VObGlsOWZyZmNSbXM4MVZJd2Uyb0NScVpaSW5KUHVLeTBSRVJFUkViWm5Zc2VNUXlzcEdROG9EQVBheitFWkVSTlEyV1N5V215d1d5MDFxNTBGRUZDaVAxd092MTJzQVlGQXJCN2FnSkNJaUlpSWlvaFlqZHV3NEJLQ1gybmtRRVJGUjB3a2hQcTU2K0Y5VkV5RWlha080QW82SWlJaUlpSWlJaUlpSWlHcUpqNCtQTEM0cFZqc05vamFMQmJoMkx1OVlIandlajlwcEVORVpaclZhSlZ1WkVoRVJFUkVSRVJGUlUrbjErdnpKTjA1V093MmlOcXRORitCc05wdFl0WHlWMm1tMHFPdW1Yd2ZyU0N1Y1RtZWpZeXNxS2pCdTRqZ01HVFlFbTFNMjF6dHUyS2hodU9US1N3S2FzNnlzREhzejlqWTZsL3BjT1BaQzNEanJ4bHJuRkVWcDlEeUtvbURHTFRQd3dGOGZBRkQ1M0ltSWlJaUlpSWlJaUlpSWlOVEFQZUJhdVlQWkIzRXc1eUNFUmpRNjlvVlhYOEQrelAyNDdKTExNTXc2ck41eGVjZnk0SEs1NnB3dk9sR0UxOTk2SFc2M0c4ODgvZ3lrbEpoMjh6UnMyNzROSDd6N0FjWmNPQVlBOE5RL244TGhJNGRQbTh1ODErZjVQYjl6OTA1NHZDZFg2RzNidmcyMzNYTWIzbmpsRFF4UEdoN0FzNndrcGNRUFAvK0EzcjE2bzZDd0FGZE91QkxYamI4T2ovemxrWURuSUNJaUlpSWlJaUlpSWlJaWFnNHN3TFZ5aXJkeU5aaE8yN2ovVkd2WHI4VzgrZlBRbzNzUHZEWDNMUWdoc0Rkakw1NSsvbWs4K2JjbjBhZDNuM3BqaTA0VVlmNEg4L0hPZSsrZzZFUVJnb0tDY01mc094RGJQUmIzM1hVZmJyM2pWc3lZT1FPdnYvSTZwa3ljZ3BVL3JHeHdWVngxQVM0NkxocVRyNXRjYjBGdTY0NnR5TmlYZ1drM1RjT1hpNzZFT2NFYzBQTVZvckpBcWRWcUVXSUtRZTlldmZISzNGZVFuWjJOdVMvUGhWYXJEV2dlSWlJaUlpSWlJaUlpSWlLaVA2cE50NkJzYTVaOHVRVFJjZEVOZnRWc04rbjJ1S0hSYUtEUkJQNmY2bWplVWR6OXA3dGhOQnF4WVA0Q1JIYUlCQUNrYlUzRC83Ny9IMjY3K3phNDNIVlh2TzNidnc5L2YrcnZTQnlSaUJmLzlTSzhpaGYzM25rdlV0YWxJTFo3TEFEZzhrc3Z4MGYvK1FnQWNNK2Y3OEdpTHhiNTR2T3k4dXA4OWV2YnIxR3YwYlJKMC9ENG80K2p1S1FZMDI2YWhsMTdkZ1VVVi8zNkNBZ1lEQVo4TlA4alhEejZZbnoxM1ZmSTJKL1JxQnlJaUlpSWlJaUlpSWlJaUlqK2lEWmRnTE5hclRKNVFyTGFhUVFzUER3Yy9mcjI4MzNwZEpXcjJtcWU2OWUzWDYxMmsyNlBHM3E5UHVCNzVPZm5ZK3BOVTNFMDd5amVlZU1kSkF4TjhGMmJlTzFFekpnMkErbmIwdkhQbC81WksrN0kwU000Yjh4NWVQZjlkeEVXR29aSEgzb1U5ZzEyUFBIWUV3Z3hoZFFhTy9hU3NYam56WGN3b044QVhEejY0cWE4RktkMTc1MzM0dGFiYmtWK1FUNm0zamdWQllVRkFjWFZMRklhOUFaOCtPNkhXUHpmeFJqUWIwQ3o1MGhFUkVSRVJFUkVSRVJFUkZRZnRxQThnNUxISmlONTdNbUNZY0s1Q1RoMCtCQTIvTExCZDI3T1BYUFF2Vy8zT3JIUmNkSDF6dnYyM0xjeFplSVVITXc1aUd1blhJdUQyUWR4eFdWWHdPdjE0citmL2hjRlJRVW9MQ3hFUVdFQmNuTnpBUUR6NXMvRHVDdkcrZlpaVXhRRnc1T0dZODZ0YzNETlZkZjRpb09Lb21ESXNDRzRmdXIxZVA2cDUzMzNIRDl1UEs2NC9Bb1k5SVk2K1hUdDNSWDkrL2JIMmgvWE52SVZPdW1mVC8wVHUvYnNRcElsQ1pFZElrLzcvR3ZhazdISDc5ajF2NnhILzc3OW01d1BFUkVSRVJFUkVSRVJFUkcxRFRObnpNU2tDWlArZnYwdDE3K21WZzRzd0xVeU1WMWphclZ0ek03SlJrVkZCWHIxN09VcmlsWEx5OHZ6N2RFR0FORWRvMUZZV0FnQVdQbkRTcXo4WVdXdDhVSUloSWVGbzJkY1R4eklPb0EvUGZRbi9QcjlyNzc3cmxpMm9rNCtoWVdGS0MwdHhkWnRXM0dpK0FSeUQrVmkwSUJCQU9DMytBWUFYcThYSHErbmFTOUFGWjFPaDg4V2ZBYVR5UVFBQWJXeTNMZC9IelFhRFhyMTdGWG5tdEZnL0VQNW5FbXJscTlDZEZ5MGFIZ2tFUkVSRVJFUkVSRlJ5NU5TdnFkMkRrUkVqYUhYNnhFUkh1Rk9TVWx4cTVVREMzQ3R6TlAvZUJwUC8rTnAzL0ZWMTEyRnpTbWI4YzBYMzZCcmw2NjF4djc1a1Q5ajRXY0xZVEJVRnNLQ2dvTHd6T1BQSVBkUUxxS2pvOUVwcWhNNmRlcUVxS2dvUkhXSVFtUmtKTFJhTFFCZzFwMno4T3VhWDdGcjl5NElJZUR4K0MrWUhUaDRBQURRSTdZSGJyMzlWdGhTYlhqbmpYZHFyZVJyS2RYRk53QzFWZ25XWjdCbE1IUTZYVUJqaVlpSWlJaUlpSWlJS0RCMnUzMk8yamtRRWJVMUxNQzFjaFVWRlFBQW83SHVDaTYzcTdKd1cxMkFBNEFicHQ4UTBMelBQdkVzdkY0dmVzVDJRRlNIS0dUblp1UG5YMy9HaU9FamZHT0tTNG94Yi80OEFNQ0EvZ053NlpoTHNYN1RldHg4MjgxNCtoOVA0NDdaZHpUNWVma3o5YWFwK0dYMUw3N2pmbjM3TmFxWVpqS1pjT0xFaVdiTmlZaUlpSWlJaUlpSWlPaHNKS1hNRHdzTmkxSTdENksyaWdXNFZxNmt0QVFBRUJJU1V1ZWEyMU5aZ0R1MXZXSWcrNlhWTEc1Tm56b2RMNy8yTXFiZFBNM3YyQTRSSFRCcHdpVDA2TjREb2FHaG1IWG5MUHo5cWIranRMUVVmN24vTDQxNlBxZlR2VnQzWDZ2SnZSbDdHeDBmRWhLQ1E0Y09OVnMrUkcyWnpXWmpHMU1pSWlJaUlpSWlJbW95dTkzZU1TOHJUNnFkQjFGVExGaTRBSXVYTFg3R2FyVzZiRGJiWERWeVlBR3VsVHVhZHhSaG9XRis5MXR6dVYwQS9LK09pNHFNd3V4Ylp2dWQ4K1hYWHE1MS9OYy8veFhuRERvSG0xTTJ3K2wwK3M1ck5CckVkby9GeEdzbit0cGZKbzlOeHNJUEZ1SXZqL3dGMTE1OWJiMTVDelQrdmYvWFhqeTVGK0twUmNTUkY0ODhiZXpYUzc1R1pJZEl1RDF1bEplWEl6ZzR1TkgzYnkyU0p5VERhclZLRmxDSWlJaUlpSWlJaUtnMU1Kdk50d0dBdytIZ1huQkUxQ1o0dkI1NHZWNERnTHJGbFRPRUJiaFdyTGlrR0tXbHBiNVZZYWR5T1NzTGNFSEdvRHJYb3FLaThOYy8vOVZ2M0trRnVMZmVmUXRSa1ZGNDZ1OVBCWlRYeGFNdnhxYlZtMnExdnF6bTlYb0JBRHA5OC81b05iUWl6dTEySXlxeWNqVjBma0UrdWdkM2I5YjdFeEVSRVJFUkVSRVJuYTAwR3MzOHFvY3N3QkVSQllnRnVGWnM2N2F0QUlDK3ZmdjZ2ZTV5MWI4Q3JxS2lBcHMyYndyb1BrOCs5eVQ2OWUySDY2ZGVYK2RheHI0TXZQckdxM2pxNzA4aHV0UEpWV24raW04QVVGNWVEc0IvVWZDUHlNdks4ejBlZWZGSTdNM1lXK3NjQUhTTzdneWdjdFZnOTI0c3dCRVJFUkVSRVJFUkVSRTFWWHg4ZkdSeFNUSENRc1BVVG9Xb1RXSUJyaFhiYk5zTUFMQWtXdnhlZDdvcTIwVUdCZFV0ZG1YblpPUHFTVmMzK2Q0SHN3L2lYMi8rQzR1V0xJTEg0NEhCWU1EY2x5cmJwRHFkVHJ5MzREM012R0VtUWtORGE4VWRPMzRNUU9VS3ZETXRwbXNNQU9EUTRVUDF2bVpFWnd1cjFTb0I3Z1ZIUkVSRVJFUkVSRVJObzlmcjh5ZmZPQm1ybHE5U081VS9KRHMzRzZFaG9lZ1EwVUh0Vkpxc3NLaXdUZWQvdHRLb25jQWZZYlBaUkZ2L3czK3FqSDBadnNmZnJ2Z1dBSERCeUF2OGppMHJLd01BQkFmVjNlOHNya2NjMXZ5d3h1L1g2V3pidmczM1BIQVBSb3dlZ1lXZkxVUkVSQVNlL051VGVQNnA1MzFqMHJhbTRjbm5uc1QwbWRQcnhPL1AzQThBNk5HOVJ3UFB0UG4xak9zSkFNZzhrSG5HNzAxRVJFUkVSRVJFUkVSRXJZdVVFazg4OXdTbXpaeUdBMWtIL3ZCODg5NmJoMmRlZktiQmNWK3YrQnBmZmZjVkZFVUplTzdmVTM1SFRtNU9yWE5TU2p6MzhuT1lkZGNzSERsNnhHK2MyKzNHNjIrLzdsc2NjenBUYnBxQ0J4NTVJT0NjYXNiZDkvQjlweDF6NXdOMzR1b3BqVjhVMU5TNHRvQXI0RnFCUlVzV1lkMkdkVml6YmcxeUQrWGk4UDdEMkwxM04reXBkblR0MGhYbkRqdlhiMXhGUlFVQUlEaTRiZ0hPWURCZzhNREJBZWR3L1BoeGpKczREcjl2K1IwQTBLbGpKOXc1NTA3TXVXVU9UQ1pUcmJFcDloUUE4SnRYOWJVaDV3d0orTjROeVQyVWkxOVcvNElicHQ5dzJuSDkrL1lIQU96YXM2dlo3azFFUkVSRVJFUkVSRVJFalplVG00UHZWbjNYcUppdVhicGkvY2IxcHgzend0TXZCRHpmcjJ0L1JYWk9Ob1paaHZrV2NQd1JXK3hia0oyVDNlQzRKY3VXd09QeDROcHgxd1kwcjl2dHhpdXZ2NEtRa0JETWZYRXVJc0lqQUFCQ0NQVHYxeDlyMXEzQjg2OCtqMzg5L3k5b05MWFhWZjFud1grdzR2c1YyTEY3QithOU5nOUMxTjhRNjBUeENZU1hoQWVVMDZseElTRWhEVDRIdDl2ZDZMbWJHdGNXc0FCM2h1M0oySU9ObXpaaTQrOGJjZno0Y1FEQWZROVdWbzZGRUlnZkVvK3k4aks4L05yTEFJQVowMmJVK1FOVnJiU3NGSUQvRnBSRlJVVllzSEJCd0hrVkZCYmc5eTIvdzV4Z3htMjMzb2JyeGw4SGc3NXluN2VpRTBXK1AvQUFmTDhBTDd6Z1FnREFKeDk4NG11SCtlM0t5bFY3MVh1dzFieldGQVdGQlpoMjB6UWtXWk1hTE1BTjZEOEFlcDBlNlZ2VGE4WGJIWGFNSGpVYU9oMS8zSW1JaUlqVWxKaVllTGxXcS8wTy9QOFFvck9KVjBwNXI5MXVmMGZ0UklpSWlPak1PcHAzRkV1L1d0cW9tQWxYVDBCbVZxYmZhMFVuaXVxc0tGdjE0eW9jT0ZqL3lyYWZWLy84Lyt6ZGVWeFUxZnNIOE0rNXM3Q0RiSXFLQ3JJcU1qRGp2bXN1dUdUaGxrdHU1Vkl1bVpWbG1ybVV0bHJaM3RlZnBaYVZyWnBwWm1tYXUvbDFBQlYzQ3dFM01CVUZrV1ZtZm4vd1pXU2NnUmtRdktDZjkrdkZxN25ubm5QUE15TVFkNTQ1endFQXFGUXFMRm0yeE9FNEpqd3l3ZUcrUU5FaUVuMlNIbjNqK3VMc3ViUEl5TXdvdGJLZExTcVZDbzg5K2hqZVdQd0dGcnl4QUsvTmZ3MEtoUUlBTURoK01QYjh0UWZKUjVMeHcwOC9ZSEQvd2VaeG03ZHV4dHIxYStIaTRvTG5wajFYWnZLdHNtWG5aT09QUC85QXY5NzliTTY3Wjk4ZU9EazVRUk9sZ1VLaHdPOS8vSTdnb0dDRU5nNjlZekhLalRlK2Q5Q0xMNzJJVDVaYTNuTTBhdGdJblR0MFJwZE9YZEMrYlh2NGVQdGc4NWJOK1BtWG4rSG01b2JIeGo1VzZ2VnljbktnVnF0dEp1Z3lMMmJpMlZuUE9oeWJyNjh2Vm42NkVpMTBMYXpPTlcvWEhOM3Y2NDVQM3ZzRUpwTUplLzdhQTdWS2pUWXQyd0FBR2djM0JnRDh0dmszSkI5T0JnQ01uendlbjd6M0NYcjE2R1Z4clVrVEppRW1Pc2FobUhKemN6Rms1QkFjUFg0VVkwYU9zZHRmclZZanFta1VEaVlmTE1ya2UzZ2kvVXc2aG93YWdwZm52SXpIeHozdTBMeEVSRVJFVkNVa1NaTGVBZTlCaU80MUNpSEVXd0NXQWlpVU94Z2lJaUs2YzdReFdvdjk0NzVZOVFWV3JscHBib3VMajhPSW9TTXdjdWhJaTNFVHgwMjBlYjJ4azhkYXJUN2JzV2VIdWFwYldYYi90YnRjc1JjbjRNNmRQNGVmTi94c2JzL0t5Z0lBaTJUZStESGpzZWk5UlRoMi9CaGlvMk9SY0NBQkFLQ0owcFJyem01ZHVtSFQxazNRSityeC9acnZNV1RnRUFCRkMzZWVuUGdrSmowMUNiLzg5Z3Y2OStzUHBWS0prMytmeERzZnZnT2xRb2s1TSthZ2NWRGpjczEzdTQ2Zk9JNFBsM3lJUmcwYVdiM25iektaOE1GL1BrQjJkamErK3V3cjVPWGw0WU1sSDhCb05HTFN1RW5vM2JQM0hZMVZMalg2NWxlbjA1bmk0dU5xekNhUXJWcTB3aGRmZjRFT2JUdmd2aTczb1d1bnJnZ09DcmJvazM0bUhWT25Ud1VBekp3K0V6N2VQcVZlTCtkNkRseGRYRzJlQ3cwSnhlNHR0bitwK0RmMHQycnpydVZ0TS9sMjQ4WU5aRjNOd3ZFVHh3RUFpUWNTY2ZuS1piUnIwODZpOUdYbXhVeE1uemtkQVBEY1U4OWh5V2RMTUhyOGFNeVpPUWVUSDV0czdqZC85dnhTbjAreDNOeGNBRVZMbE0rY1BZTjVMOHpEMk5GanJmb2RPWG9FUjQ4ZnhlR2poNUdibTRzRmN4ZWdTOGN1U0R5UWlOODMvNDZCOFFQTmRXL3IxYTFuZDE0aUlpSWlxam9halNaV0NOSFVHYzdvNzl3ZkFuZnVrNWxFSkE4VFRQZzU3MmRrbTdKZHRWcHRsNFNFaEUxeXgwUkVSRVIzbDVkblcrL0hkdVBHRGN4N2RSNFNraExRcm5VN3pIbCtqc1VLcmVKRVlMdlc3VER6bVpsUXE5V2xYai96WXFiTlZYd2wyM3k4ZlpCOEpCbGpSb3hCWVAxQWZMRGtBd0JBckNhMjNNOW44dmpKNWlSYlNZMGFOc0xMTDc2TXBwRk56WlhlZ2hvR29VM0xObWpYdWgxMHNUcXJhNWxNSmx5OWR0V3EzV2cwSXV0cWx2bTRaUFc3OG9pSmpvR25oeWMyYnQ1b2xZQkxPcGlFekl1WjZCdlhGNjZ1cm5CMWRjVmJyN3lGK2EvT3grS1BGdVBrM3ljeGFmd2s4eXEvdTFXTlRzRFZOSEU5NG5EaTRBbW9sQ3FiNXk5a1hNQ2dod2NoSXpNREhkdDF4UGhIeHBkNnJZek1ET1RuNTV0TFBkNnV3a0xiSDBSTU81TUdBR2dRMkFBQXNIbkxaZ0JBeDNZZHpYMHVYcnlJd1NNRzQ5ejVjeGd5Y0FpZWZlcFpQSEQvQXhqODhHRE1XemdQS2FkVDhOckxyMW45TUpXMkFlV21MVGZ2eVdZOU93dURCd3pHcHlzK3hhbS9UK0hrcVpOSVRVc0ZBSFRxMmNuY3IvZ1h6QVAzUDRERkh5N0dGMTkvZ1lIeEEzSHUzRGtBcUpUNnZrUkVSRVJVY1FxRllob0FORkEwWVBLTjZCNGhJQkFrQmVHUTRSQUFQQTJBQ1RnaUlpS3FVdWN2bk1jcmkxN0JzUlBIRUI0V2pobFB6YkFxanpoaXlBZ2NPWG9FdS9idXdzeDVNekhqcVJtbzdWL2I1dlUwelRRV0M0Q0tWK0VWdHgwNWRnVFRYNWlPWmsyYlljaUFJYmlXZlEwSERoMEFBRHcydGZUcWRvK09mTlM4d20zc1pPdkZKM3YvdTlmaDUvelA2WC93NWJkZldyUjkrdUdudUhydEtoNGE5WkJWLzdQbnpscTBiMXl6RVhIeGNYYm5PWGYrbkxtZnA0Y252dnZpTzdScDFRYmJkbTVEN28xY2k3N0ZlLy8xNjkzUDNCYmFPQlR2TDNvZmN4Zk94YnBmMTZGdVFGME1paC9rOFBNc3I5SERSMk5nL01EWnc4WU1lNmZLSnJHRENiZzdxSGhQTlZ2MkorekhtQWxqY1A3Q2VVU0VKMTNiQndBQUlBQkpSRUZVUldEWmttV1FKQWw1ZVhrNGNmSUUvUDM5VWN1ckZ0UnFOVzdjdUlGWDNud0ZBQkFkRlcxMzNtdloxNkJTcXVEazVJU2R1M2NDc053M3pzZkhCMm5wYWRpNGFTUENROFBON1FXRkJYai9vL2NCQUpFUmtRQ0FYMy8vRmNETi9kLzBpWHFNbXpnT2FXZlMwSzVOTzd6MTJsc0FnSWl3Q0t4ZnZSNERoZzdBOHBYTGNlYnNHWHp5L2lmSXljbUJkeTF2S0pWS3JOdFF0RitjazVPVFJid0pTVVZMZEorWStBU2VldUlwSER0eERNKy8rTHo1ZkozYWRSQVpIb213c0RCRWhFVWdMQ1FNa2VHUjV0ZWpiZXUyMkxsN0o5YXVYNHREaHc5QkNJR1E0QkM3cjFOMXNYSE5SdmczOU9lN1VrUkVSSFRYaUlxS0NoQkNqSkFnb1pteW1kemhFTkVkMUVUWkJFY01SMkFRaHQ0Nm5TNVVyOWVmbERzbUlpS3FrRVZ5QjBBMTA0ZExQc1RhWDlaYXRKVk05cXhjdFJJclY2MEVBUFR2MXgrUGo2M1lOa0pHb3hHL2J2b1ZTNVl0UVc1dUxyUXhXc3lkT2RmaWZmQmlRZ2pNblRrWHMxK2FqUVBKQnpEaGlRa1lPV3drK3NiMXRkbS9OSmN1WDhKTHI3MEVEM2NQekpvK0M1SWtZY2Z1SFRBWURLamxWUXZ1N3U3bXZwbVptY2pMejBQOWV2VWhoSUNuaDZmNTNLMWxOU3VMU3FtQ1ZxTTFILzk3K1Yra3BxWEN5Y2tKVFNPYVd2UU5yQjlZNm5XSzQxTXFsQWdJQ0FBQWVMaDdBQURhdFc2SDN6Yi9oaDI3ZHBqN1g3NThHYnYyN0VKTWRJeFZCY0JhWHJYd3hzdHY0T3Z2dmtiOC9mRzM5d1R0VUtsVThQTDBLdGkvZjM5QmxVNVVCaWJnWkpaZmtJK0ZyeS9Fa3MrV29MQ3dFTHBZSFZaK3R0Szg3Rk5JQW5FUHhpRS9QOS9tK0VkR1BtSjNqamZlZnNOcTc3bk9IVHFiSDQ5K2VEVGVlZjhkakhoMGhNM3h0YnhxWWRqZ1lVaE5TMFhTd1NTNHVMZ2dKam9HOHhiT3d5ZExQNEhCWU1EOWZlN0h4NHMvdGtpbU5hamZBRDkvL3pQNkQrMlBnSUFBNU9Ua1FOUEt1dTV0MjFadExZNWZlTzRGQk5RSk1LOEFEQXNKdytzTFhrZVRpQ2FJaklpRWR5M3ZNcC92NnkrL2pwNFA5TVM0U2VNQUZDVVBTLzZ5SXlJaUlxSTdTNjFXUHdSQStBdC91QWdYdS8ySjZPNmhFaXJVbCtvajFaZ0tBR01BekpZM0lpSWlxZ2k5WHYrczNERlF6VFppNkFnY09IZ0FCNUlQWU1UUW92ZWhWNjVhQ1UyVUJwcG9qVGtKVjE0bWt3bTc5dXpDOHErV215dW5BVVdMUE9LSDJrL3dCQWNGSXkwdERVdVdMY0dYMzN5SmJsMjdvYVcySmFLYVJ1SHExYXNXKzc4QmxudkFKUjVJeEtYTGw2Q0owdUNIbjM3QWhFY21ZTU52R3dBQTc3MzVIdXJVcm1NZTk5alV4NUNTbWxMMEhycmFja0VLVUpRQSsvVERUeXYwR3BRMDV2RXhPSGUrcUNxY3E2c3JYbnZwTmZPNWovN3ZJNlNtcGNMZno5K2lIVUNwYy84MzRiOTRZZjRMQUFCL2YzK3JmcnBZSGVMdmowZXNKaGFyZmxnRkFNaTlrWXZXclZxalY3ZGVOcS9wNU9TRU1TUEdWT2o1MVRSTXdNbE1yVkxqU3RZVkZCWVdZdVR3a1hobDNpc1dXWGExU28wdUhic2dJU2tCZVhsNU1CZ05FRUtnUWYwR2VITHlrK2pRcm9QVk5VTkRRaTFLTHNaMWo4UDVDK2NoU1JKVVNoV2FSVFhEbzZNZk5aK2Y5ZXdzdEd2VERzbUhrMUZvdUZtS1VoSVMvSHo5MExOYlQvajYraUkzTnhmelhwaUhJMGVQd05uWkdkbloyVkNyMVpqei9CeU1lMlNjemVjWFVDY0E2NzVmQnk4dkx5aVZTa1JIUmVOYTlqVVlEQWE0T0x1Z1kvdU9tRDNEOHY1TG9WQmd3cU1UYnNZaFNYaDAxS08zWHJwVVRTS2I0SnZQdjhIVHp6K05LMWxYTUcvV1BJZkhFaEVSRVZIbGlvcUtVZ040QVFDYUtwdmE2VTFFZDZNbXlpWkl6VThGZ0trYWplYlZBd2NPNU1nZEV4RVJFZGxuTXBrdWViaDcrRlRHdFVZT0hZa1Z4aFU0ZVBnZ1JnNGRDZUIvQ2Job0RVWU9IVm1oQk55RzN6Ymc2KysveG9XTUM1QWtDZjE2OThPZWZYdVFlVEhUbk9TenAzV0wxdkJ3OThDS3IxYmd6eDEvWXUzNnRWaTdmaTE2ZGUrRmJsMjYyZHovRGJEY0ErNUFjbEZpc1VmWEhqaDI0cGpOL2xsWHMrRGs1R1F6K1hZbm1Fd203TnE3cTl6anZ2em15ekxQTzZtZE1ISGNSSXUyZW5YclljNk1PUlp0NTg2Znd5OGJmOEhJWVNQTDNIUHZic01FWERXdzZOVkZlSGpJdzJqVm9wWE44MTh1Sy91Yi9GYTd0K3kyT083UXJvUE5SRjFKWFRwMlFaZU9YY3JzNCtMaWdzbVBUVFlmTDVpN0FOT21UQ3R6ZVNvQStQcjZtaC8vc2VHUE12dFdsblp0Mm1IUDFqMTNaQzZpNmtpdjE3T01LUkVSVlF0cXRicWpFS0sydTNCSFhVVmR1Y01oSWhuNFNyN3dGdDY0Ykxyc29WUXE3d2Z3amR3eEVSRVJrWDBKQ1FtK21hbVpwc3E2WGs1T0R0emQ3RmNxSzk1bnpSNC9QejlrWkdhZ2ZadjJHRDE4TkJvMWJJU0VBMFhiR3hVbitSejEvTlBQNC9HeGoyUEx0aTNZczI4UHhvNGVDMDhQVDR2OTM0Q2kxVjN6WDVtUGhBTUpHRE5pRElZTkdtWSt0L2lqeGViSGFXZlN6Q3ZnY20vazRrcldGVFFJYkdBM2p0ZmVmZzBuVHAwb1YreEE2U3ZZaWgwNGRBQ1pGek1CQUlaQ0ExNTcrelhjMy90K05HdFMraFlCMjNadXcrR2poOUcyZFZ2czNydmI2dnpxbjFmamswOC9zV3EvZFQrNW43LzlHZXQrWFlmdjEzeVBQZnYyWU1aVE14QWFFdXJJMDdvdHkxY3V4N2VydjMxWnA5UGw2L1g2eGZaSFZENG00S29CbFZKVmF2S3RPbk4yZHJhYmZLUHlpNHVQZzA2bk16R0JRa1JFUkhlSjJRRFFXR29zZHh4RUpLTXdSUmorS3Z3TEpwUHBlUURmQXFpME4vT0lpS2pxeGNiR1RnZUF4TVJFN2dWSEZaWitKaDIrUHI3Mk8vN1BmWjN2c3pqZXMyOFBybCsvYmo1dXFXdUpsVXRYd3MvWHoycnNyVWtnZXo1NjV5T0VCSWVnZjcvKzZOK3Z2ODArbHk5Znhvc0xYc1NKVXlmd3lJaEhNSFRRVVBPNWkvOWV4TzkvL0k2QU9nRTRmK0U4anAwNGhoYmFGZ0NBVTMrZmdzbGtRa2hRaU0zci92enR6NUFrQ1FDUWtabHhXM3ZDTGYxZ0tZeEdvMVg3VCt0L2dvdXpDM0p2NUNJN0p4djc5dS9EbnIvMllNSGNCVGFUY0xtNXVmaS81ZjhISVFSR0R4dHRNd0VYM0NnWWZlUDZBaWhhNGJkamQ5RStjTVZ0eFJRS0JjYVBHUS92V3Q3NDdJdlBNTzM1YVhoODdPTzR2OWY5Rlg2ZWppZzBGTUpnTUtnQnlMYmtqZ2s0SWlJaUlpS3FFakV4TWVGQ2lDNUtLTkZFMlVUdWNJaElSaUhLRUNRVkppRlA1TVhHeHNhMlNFeE0zQ2QzVEVSRTVEaEprdDc4MzBNbTRLaEM4dkx6Y09UNEVYUm9lN05TbTFLaFJHcGFLaTVrWExBNVpzWlRNeXlPVjMyL0NsZXlybGkwMlVxK0FYQzRCR1V4bjFxMksyMldsc2hidG5JWmxxMWNCZ0FJQ3dsRG01WnRVRmhZaURFanhtREpaMHR3TVBtZ3VXL3g0K2lvYUp2WEtsbVM4ZTFYMzdZYmEyRmhJYjViOHgyKy91NXI1T2ZubzEvdmZ1WnpTcVYxeWlmOVREcDIvN1ViY2QzanNPRzNEZkR5OHNLVGs1N0V6TGt6TWZ1bDJYajlwZGNSRVJaaE1XYkpzaVhJeU14QTM3aStDQTRLdGhsSHJDWVdzWnBZQUVXcjRZb1RjRk1uVHJYWmYxRDhJSVNIaHVQbDExL0dzcFhMMEw1MWUzaDdlOXQ5dmpVWkUzQkVSRVJFUkZRbEpFbDZGQURxU2ZXZ0VBcTV3eUVpR1FrSU5GSTB3bkhEY1VpU05BbkFJM0xIUkVSRVJHV0xqbzcydnBaOURSN3VIcmQ5cmMxYk4rUDY5ZXRvMzZhOXVTMHlJaExiZG03RHRwM2JITHBHeVJWbjlwUzNCR1ZwUmd3ZGdkT3BwN0Y5MTNhbzFXckUzeDl2VHBqdDJyTUxmNmY4amVCR3dSZzJlQmg4Zkh6UXVYMW43TnF6Qzd2MjdFSjJUamJjM2R6eDU0NC9JWVNvbENwNCtrUTlQbHp5SWRMUHBxTnhVR004T2VsSlJJWkhsam5tczVXZndXZzBvbTljWDJ6NGJRTUFRQk9sd2ROVG5zWWJpOS9BclBtejhObEhuOEhMMHdzQXNIM1hkdnp5MnkvdzhmYkJveU1mZFNpdVA3YmQzSHJxdTlYZklmZEdMa1lORzJYVlQ5Tk1nL2NXdlllTEZ5L2U5Y2szZ0FrNElxSzdrazZuTXdIY0M0NklpT1RUdkhsekw1UEo5QlFBYUpRYXVjTWhvbXFncWJJcFRoaE93R2d5am9xS2lwcVpuSng4WHU2WWlJaUlxSFFxbGVyU29CR0RyUFpCcTRodmYvd1c5ZXJXUTZ2bU41TlFMODErQ1FjT0hVQmhZU0VXdkxIZ3R1Y29xYndsS0djL054c2QyM1cwYWc4SkRzRVBQLzBBRjJjWHpIOWhQbUtpWXdBQWE5YXR3VCtuLzBHYmxtM3c1T1Fub1ZBbzBLZG5Id0JBbTVadHNHM25ObXpmdVIxQmpZTHd6K2wvb05WbzRlL25mMXZQYWVHYkM3RnQ1elk0T1RsaDdPaXhHUGpBUUNnVVpYL1E4VUR5QWV6Y3ZSTXgwVEVJQ3dtek9OZXRTemVjK3VjVTZ0ZXRiMDYrblU0OWpiYy9lQnRDQ0R3MTVTbTR1OXZmcysvWWlXTTRmdUk0bkp5Y2tKZVhoNlNEU2RpbjN3ZTFTbTB6YVZxM1RsM1VyVk8wUDNoK2ZyNjVaT2FHM3pmZ1FzWUZuTDl3SHVHaDRSand3QUNIWHBmcXJFWW40UFI2dmFqTVRTQ0ppSWlJaUtoeUdJM0dQa0lJdFkvd2dhZmtLWGM0UkZRTnVBcFgxSkhxNEx6eHZLUlNxWVlDV0N4M1RFUkVSSFJuekhocUJ2THk4c3g3blFHQW02c2IyclpxV3lYemxiY0VaYU1HamF6YUVnOGtZdjZyOCtGZHl4c3Z2ZkFTd3NQQ0FRQXJWNjNFRjZ1K1FLdm1yZkRpakJlaFZGaW1XZHEzYVE4WEZ4ZjgrUE9QcU8xWEd3QXdNSDVnQlovSlRkdDJib09icXhzK1h2d3g2dFN1WTdkL1hsNGUzbjYvcUtUbHd3ODliTFBQaEVjbW1CLy9lK2xmekg1NU5xNWZ2NDZIK2o5a2tTd3R5L2RydmtkRVdBUnlydWNnL1V3NlpqODNHOCs5K0J5V3JWd0dUMDlQZEdyZkNjbEhrbkVoNHdJeU1qTndJZU9DK2ZHVnJDc3dtWXBTUElzL3ZQbW5vUkIzeDVxQ0dwMkFJeUlpSWlLaWFra2hoSGdaQUNJVlpaZERJYUo3U3hORkU1dzNub2NrU1RPaW9xSStTazVPenBjN0ppSWlJcXA2SjA2ZUFBQ2twcVhlMW5WTy9YTUtYcDVlcGU3OVZxd3lTbERHYW1JeC9LSGg2Tlc5bDBYQzY0dFZYOERMMHd0OWUvWEZUK3Qvd3FtL1R5RWxOUVVmdmZNUkFNRFoyUm05ZS9UR2oydC9SR3BhS2pUTk5HaXBhMmx6anZLdTFNdTVub05SRTZ4TE85N0t6ZFVOMDUrY2puUG56NkZWODFibWxYdWx1WkoxQlRQbXpFQkdaZ1phdFdpRlIwWTZWaTM4K01uajJMNXJPNTZjK0NTKy8rbDdBRVhQZi82cytaZ3lmUXArLytOM05HelFFSE1XekxFWTUrbmhpVHExNjZCcGs2WklURXBFenZVY3pINXVOdXJVcm9PQU9nSHc5TGc3UHNUSkJCd1JFUkVSRVZVcWpVYlRBa0NJQzF6UVNHbjlTVklpdW5mVlZkU0ZSNkVIcnBtdUJhaFVxdTRBZnBFN0ppSWlJcXA2SC83Zmg1VnluWjE3ZG1MVjk2dXdjTzVDK1BuNFlkeVVjVGI3bFRleGRhdjNGNzJQOE5CdzlPblpCMm5wYWRpMWR4ZFMwMUtSa3BvQ0FNaTZtb1c1QytjQ0FKelVUZ2dMdFN6djJLZG5IL3k0OWtjQXdOaFJZMHVkSjdCK29NTXhwWjlKaDBLaFFOMkF1bmI3dXJxNm9sV0xWZ2lzRjRoSjR5ZVYyZmRDeGdYTW1qY0w2V2ZURVJrZWlWblRaMW1zVkN5TnlXVEN4MHMvaHBlbkY3cDE2V1pPd0FHQXQ3YzNGcjJ5Q1A2Ky9pZ29LTUNVeDZhZ2puOGQxS2xkOU9YczdHenVPM2J5V09SY3o3RlpBclNtWXdLT2lJaUlpSWdxbFVLaG1BNEFEUlVOSVhCM2xBNGhvc3JUV05FWVNZVkprQ1JwT3BpQUl5SWl1aWY4OE9VUFpaNGYrTEJqSlJxenNySmdNQmlnVXFuZzZlbUpnUTlhajh2THk4TXZ2LzBDbzlFSXJVYUx4c0dOYlY3cjdMbXpxRmUzbnMxelB0NCtBSURwTDB6SCtRdEYyOVlLSVZDL2JuMEFRQzJ2V3BnOFlUSWFCemRHL2JyMUxVb21HbzFHaTRUanNwWExzSER1UXF0U2xRRHc2WWVmT3ZTOGdhS2tvbmN0NzNLTldiUndFYnk5dlVzOWYvVDRVY3gvZFQ0dVhiNkVzSkF3TEp5N0VDN09MZzVkZSswdmEzSDQ2R0U4OXVoalVLdlZWdWVMOTNsVEtwWG8xN3Vmd3pIZlRXcDBBazZuMDVuaTR1TXFaUk5JSWlJaUlpSzZmUnFOSmxBSU1VaUNoR2JLWm5LSFEwVFZVSVF5QXNtRnlTaEVZVmVkVHRkRXI5Y2ZrVHNtSWlJaXFscnVidTZWY3AzTWk1a0FnTnArdGVIbDZXV3hoeGtBNU9ibTRzVUZMOEpvTktKdlhGOU1lV3lLemRWY2g0NGN3cXk1cytEbTVvWm5ubmltMUJWZkQvWjlFRWFqRWVGaDRRaHJIQVlYRnhmRXhjZkIzZDBkbmRwM3N1cHZNQmp3NXJ0dklpRXBBVzFhdG9ISlpNTGUvKzdGZ2pjV1lOWXpzMndtcXFwU1djbTNqTXdNVEg5aE9nb0tDaEFUSFlQNXMrYkR4Y1d4NUJ0UWxKQnNHTmdRRC9SOW9ESkN2U3ZWNkFRY0VSRVJFUkZWTDBxbGNoZ0ExSkhxd0VrNHlSME9FVlZEU2lnUktBVWl4WmdDazhrMEZzQjB1V01pSWlLaTZxTTRHWlo3STlkcU5WYjYyWFNvMVdyNCsvbGJqY3U4bUltNUMrZmk3NVMvOGNpSVJ6QjAwTkJTNXdockhJYkd3WTJ4YWNzbTVPZm5ZOGJUTTJ5dVVCdnd3QUNINDc1Ky9UcGVlL3MxN1AzdlhvU0doT0w1WjU0SFRNRDAyZE94ZSs5dVBEdjdXY3g4WmlZQzZnUTRmTTJxVk51L05nWTlPQWlYcmx6QzFNZW5RcW0wblM0eUdBd0FZSldrN055aE01cEdOTFg1dWxVSG80ZVB4c0Q0Z2JPSGpSbjJqbHd4Vk05WGh1Z2V0bkhOUnZnMzlHZXRKaUlpSXFweEFnTURYUURNQm9Cb1piVE0wUkJSZFJhbGpFSktmZ3FFRUpPYk4yLys4djc5KzdQa2pvbUlpTXEwVU80QXFHWXJ6NTVzM3JXOGtacVdpalhyMW1Cdy9HQW9sVXFZVENicy9tczN6cHc5Zy9EUWNJdVNqd0R3NVRkZjRyczEzeUUzTnhkdFc3ZUZoNGNIZmxyL0V3b0tDcENmbjQrQ3dnTGs1ZVVoUHo4ZmVYbDV5TDJSYXg2N2JlYzJHSTFHekpvK0N3cUZvc3pZTWpJekFGZ25vNDZkT0laWDMzb1Y1ODZmUTBSWUJGNlorNG81ZWZqNlM2L2poZmt2NE9qeG8zaDgydU1ZTld3VSt2WHVCNVZLVmVvOGFlbHBjSGR6aDR1TEM5UnFOUklQSkFJQVZNclN4MVRFNklkSFc3eVcrZm41RUVKWXhMWnB5eVlBZ0tlSHA4VllMMDh2ZUhsNlZXbzhsVW1sVXNITDA2dGcvLzc5QlhMRndBUWNFUkVSRVJGVkNqOC92L3NBZUhvS1QvaEpmbktIUTBUVm1KZmtCVC9oaDR1bWk4NkZoWVVEQUN5VE95WWlJaXFkWHErZkxYY01WTE9OR0RxaXpQTXJWNjAwUCs3UXRnT1NEaVpoK2NybFdMNXl1VlhmSGwxN1dMVWRTRDZBM055aXBOcnV2YnV4ZSs5dWkvTXFsUXJPVHM1d2NuS0NzNU16MUdvMW5KeWNvTlZva1hZbURUdDI3OENiaTkvRWpLZG5XQ1gzRm4rNEdQc1Q5ME9sVXVIUzVVc0FnRVlOR3BuUGY3amtRL3k4NFdlWVRDWjA3ZGdWVDAxNUNrNU9ONnVCdUx1NTQ0MEZiK0Rkajk3RjVxMmI4Wi9QL29Nelo4L2dpY2VmS1BYMW1MTndEczZlTzJ2VjNyUkowMUxIVk1TdHovVy9DZi9GL0ZmblE2VlN3Y25KQ1FYNUJjakx6d01BdEc3UnVsTG52aGN3QVVkRVJFUkVSSlZCQ0NIbUFVQ29JbFRtVUlpb0pnaFhoT05pNFVWSWtqUVR3T2NBREhMSFJFUkVSRGVaVEtaTEh1NGVQcmR6alhwMTYwRVRwY0hJb1NQTDdKZDhPQm1COVFNQkFQMTY5ME4yZGpaMjd0MkpHemR1QUNoS0ZMbTZ1S0p6aDg3bzE2ZWYxZmd4RDQvQjJmdk93c3ZUQzI1dWJuQnhjWUdyaXl0Y1hGemc0dUpTWnBuRXMrZk9ZdHFNYWJpU2RRVTVPVGx3ZDdmY3I4N1Axdy9Yc3EvQllEQkFraVJvb2pRWU4zcWMrWHp4WE9QSGpFZnZucjF0enVHa2RzSnowNTVEQzIwTExQOXlPWVlOSGxibTZ4RWRGUTBoQkF3R0E0eEdJNXljbk5Dc1NUT0xlYXRDYU9OUUtCVktHQXdHNU9Ua3dHUXl3Y3ZUQzEwN2RjWGdBWU9yZE82N1VZMHVjNmZUNlV4QVVjaytvcnNKUzFBU0VSRlJUYVBWYXBzS0laSlZVR0dROHlDSW1uMnJRVVIzZ0FrbXJMNnhHamR3QXlhVHFVZENRc0ltdVdNaUlpSWlTNW1wbVNhNVk3Z1RNakl6NE8vbmI3VWl6QkY1K1huSXpzNkdyNCt2US8wTkJvUGRVcGQwKzVhdlhJNXZWMytiYnpBWVp1ajErc1Z5eENEWjcwSkVkMUpjZkp3NXVVeEVSRVJVZ3p3R0FQV2wra3krRVpGREJBU0NGRUhGaDFOa0RJV0lpT3lJalkxZEVCc2J1MER1T0lpcVNtMy8yaFZLdmdGRnE5c2NUYjRCWVBMdERpazBGTUpnTUtnQnFPV0s0YTRvUVJrWEgyZTFDczdSVFIwNWp1T3E4emdpSWlLaW1rQ2owZFFHTUVWQVFLUFN5QjBPRWRVZ1RaVk5jZHh3SEVaaGZEQTJOallvTVRFeFJlNllpSWpJbWlSSkwvenZJZmVDSXlKeVVJMU93SmxNcHIrRUVLMEE2NUo5anE0ZzRqaU9xNmJqRGpseVhTSWlJcUxxUUtGUURCRkNTTDdDRis3QzNmNEFJcUwvY1JiT0NKQUNjTlo0RnBJa2pRUGYyQ1VpSXFvMm9xT2p2YTlsWDRPSHU0ZmNvUkRWU0t3TlF3NHBUaGpwOVhwK3p4RFZBUHlaSlNLaU82VjU4K1lxbzlHWUlvU28xMUhWRVEwVURlUU9pWWhxbUF4akJqYmxiNExKWkxxU21abFpMejA5UFZmdW1JaUl5QkxmWjdnM0ZmKzczMXJkaTZnbVdMcGlLYjViL1IwQXpORHI5Vy9JRVFQM2dDTWlJaUlpb2dvckxDeThUd2hSenhXdVRMNFJVWVhVbG1yRFIvaEFDRkdyZHUzYUErV09oNGlJaUlpb01qQUJSMFJFUkVSRUZTWkowblFBQ0ZJRXlSd0pFZFZrb1lyUTRvZlQ1SXlEaUlpSWlLaXlNQUZIUkVSRVJFUVZvdEZvSW9RUTNaVlFvcG1xbWR6aEVGRU4xbGpSR0dxb0FhQzVScU5wTFhjOFJFUkVSRVMzaXdrNElpSWlJaUtxRUtWUytTZ0ExSmZxUXdtbDNPRVFVUTBtQ1FuQmltQUFnRktwZkZ6bWNJaUlpSWlJYmhzVGNFUkVSRVJFVkc2aG9hR2VBS1lDUUpReVN1Wm9pT2h1RUtHSWdJQUFnSkZhcmRaZjduaUlpSWlJaUc0SEUzQkVSRVJFUkZSdUhoNGU4UUNjZllVdmFrbTE1QTZIaU80QzdwSTc2a3AxQVVBaFNkSm91ZU1oSWlJaW9wcHI5UERSV0xWaTFXd2h4RHR5eGNBRUhEbXE4SDlmUkVSRVJFU1NFT0o1QUFoWGhNc2RDeEhkUllwL3B4aU54aWNCcU9TTmhvaUlpcGxNcHVrbWsybTYzSEVRRVRsS3BWTEJ5OU9yWVAvKy9RVnl4Y0NOR3NnaGVyMmVOejVFUkVSRUJBQ0lqWTF0QzZDSk01d1JwQXlTT3h3aXVvdlVVOVNEUjRFSHJvbHJnVnF0dG5kQ1FzSmF1V01pSWlJZ0lTSGhMYmxqSUNLcWFiZ0Nqb2lJaUlpSXlrVUlNUVVBZ2hSQnhmczFFUkZWbWhCbFNQSERxWExHUVVSRWRLOHptVXlYM04zYzVRNkRxTWJpM1RJUkVSRVJFVGxNbzlFRUtwWEtOQWtTNHAzaTRTeWM1UTZKaU80eWhhWkMvSmozSXdxTGRrRm9xdGZyajhnZEV4RVIwYjBxTXpYVEpIY01SQld4Zk9WeWZMdjYyM3lEd1RCRHI5Y3ZsaU1Hcm9BaklpSWlJaUtIS1JTS0lRQVFJQVV3K1VaRVZVSXBsR2dnTlNnK2ZGVE9XSWlJcUloV3ExMmsxV29YeVIwSEVaR2pDZzJGTUJnTWFnQnF1V0pnQW80Y290VnFyMm0xMm10eXgwRkVSRVJFOG9tS2lsSUxJV1lDUUtRaVV1NXdpT2d1RnFHTUFBQ1lUS2FKR28zR1RlWndpSWp1ZVVLSVo0UVF6OGdkQnhGUlRjSUVIRGxFQ09FdWhHREJYeUlpSXFKN21KT1RVeHdBWDAvaGlRQkZnTnpoRU5GZHpFZnlnWi93Z3hEQ3JYamxMUkVSRWQxWjBkSFIzdGV5dVNhRHFLS1lnQ01pdWd2cGREcVRUcWRqalc0aUlxcHN6d0pBWTBWanVlTWdvbnRBbURJTUFDQ0VtQWJ1WVU5RVJIVEhxVlNxUzROR0RKSTdES0lhaXdrNElpSWlJaUt5UzZQUk5BUFFVUVVWSWhRUmNvZERSUGVBSUVVUW5PRU1BTkVhamFhRDNQRVFFUkVSRVpVSEUzQkVSRVJFUkdTWFVxa2NCd0NCVWlBVVFpRjNPRVIwRHhBUUNGWUVBd0FVQ3NVa21jTWhJaUlpSWlvWEp1Q0lpSWlJaUtoTXNiR3h0UUJNRmhDSVVrYkpIUTRSM1VNaWxaRVFFQkJDRE5GcXRmWGtqb2VJaUlpSXlGRk13QkVSRVJFUmtUMkRBQ2o5aEI4OEpVKzVZeUdpZTRpTGNFRjlxVDRBQ0NIRUkzTEhRMFJFUkVUa0tLWGNBUkFSRVJFUlViV21FRUxNQW9BSUpmZCtJNkk3TDBJUmdYUmpPa3dtMDVOUlVWRnZKaWNuNThzZEV4RVIwYjBrTGo0T0FPRHE2b3JWWDYwMnQrZms1R0RBd3dQc2puZDJkc1pQcTM0eUgxL1B2WTcrdy9yYkhlZWtkc0xhYjllYWoyL2szY0NEUXg2ME8wNmxVbUhkZCt2TXgvbjUrZWozVUQrNzR4UUtCWDc1NFJmenNkRm9STzhCdmUyT0UwTGcxOVcvV3JRVnYyYjJyUDVxTlZ4ZFhjM0g4Y1Bpa1p1YmEzZmNsNTkrQ1Q5ZlAvUHg4RWVINDk5TC85b2Q5MzhmL0I4YUJqWTBINCtiUEE1cFo5THNqbnYzalhjUkdSNXBQcDc2N0ZRY08zSE03cmhYNTc4S1hZek9mRHhqemd3a0hraTBPMjdPODNQUXZrMTc4L0diNzc2SlRWczIyUjAzZmVwMDlMaXZoOTErZDRxUU93Q3FHWFE2blFrQTlIbzl2MmVJYWdEK3pCSVJVV1dKalkzdElrblNGbGU0SXQ0NVh1NXdpT2dldFQ1dlBiSk1XVENaVElNVEVoSytsenNlSXFKN0RkOW51RGRwdGRxOVFvaFdKWnF5OUhwOXJlS0Q1czJiZTVsTXBpc09YT3FhWHE4M2w5S0lpb3B5ZDNKeXV1YkF1T3Q2dmQ2dHhIeXVKcE1weDRGeE4vUjZ2VXZ4UVdob3FKT25wK2NOQjhZVjZQVjZkWWxqU2FmVEdSd1laOURyOVJhTG5ZcC9adXpKeWNueFBIYnNtUG0xME9sMFdRRHNsaDB4R0F5QlNVbEpaNHFQdFZwdHVoQ2l2cjF4QlFVRlRRNGVQSGkweEh5SEFUUnhZTDdXU1VsSmY1V1k3OWJ2RFp0TUpsUDNoSVNFelNYRy9TNkU2TzdBZkFPU2twTE0yVjZ0VnJ0Y0NESGFnZmxHSnlRa2ZGNWkzRnNtayttUHhNVEU5ZmJHVmdYK3dpU0g4SCt5UkRVTGYyYUppS2l5YUxYYU5VS0lCNk9VVVloUnhzZ2REaEhkbzQ0VkhzUCt3djBBc0VPdjEzZVVPeDRpb251TlRxZWJEQUI2dmY1RHVXTWh1bHZ3L2J1N1g0MHZRZWxvSnZuV2IyS09LOTg0azhsa2NiNjZ4bm0zakNNaUlpS3FEalFhVGJBUTRrRUpFcG9xbXNvZERoSGR3MElWb1VncVRFSWhDanRvdGRxWWhJU0VKTGxqSWlLNmx6RHhSa1JVZnBMY0Fkd09SNU1iQUpDWm1ta3ErY1Z4NVJzbmhJQVFvdHpqN25TY2Q4TTRuVTVuS3MvM05oRVJFVkZWVVNnVUl3R2dubFFQS3FHU094d2l1b2NwaEFKQlVsRHg0V015aGtKRVJFUkU1SkFhdmVxbU9FbXhjYzFHdVVNaHFqVEZHM1J5VlJ3UkVSSEpLVEF3ME1YZjN6OURDT0hlVTkwVGZwS2YvVUZFUkZYb3F2RXExdVd2QTRCOG85RllKekV4MFpFOVo0aUlpSWlxSlphZ3ZQdlY2QlZ3UkVSRVJFUlVOWHg5ZmZzSklkeTloVGVUYjBSVUxYaEtucWdqMVFFQXRTUkpJK1NPaDRqb1hxTFZhcGRxdGRxbGNzZEJSRlNUTUFGSFJFUkVSRVMzRXBJa1RRZUF4b3JHY3NkQ1JHUVdwZ2dEQUpoTXBxbmdleHBFUkhlTUVHS3NFR0tzM0hFUUVkVWtOZnFQVmIxZUwxaCtrb2lJaUlpb2NtazBHcTBRb3FVYWFvUXJ3K1VPaDRqSXJJR2lBVnpnQWlGRW1GYXI3U3AzUEVSRVJFUkVwYW5SQ1RnaUlySk5wOU9aaXV0SUV4RVJsWmNrU1k4QlJXOTBpNXE5YlRRUjNXVUVoSGxscmhCaWlzemhFQkVSRVJHVmlnazRJaUlpSWlJeWk0eU05SlVrYWJ5QVFETkZNN25ESVNLeUVxbU1MUDV3UUx4V3EyMGtkenhFUkVSRVJMWXdBVWRFUkVSRVJHYk96czVEQUlqYW9qYmNKRGU1d3lFaXN1SWtuTkJBYWxCOHlQMklpSWlJaUtoYXF0RUpPSjFPWjRxTGo1TTdEQ0lpSWlLaXU0VlNDUEVDVUxUQ2hJaW91aXIrSFNXRW1Cb2FHdW9rY3poRVJFUkU1YWJYNjRWZXIyZk4vN3RZalU3QUVSRVJFUkZSNVltSmlibFBDRkhQSGU2b3I2Z3ZkemhFUktYeWsvemdMYndCd012ZDNYMmczUEVRRVJFUkVkMktDVGlpYW1iam1vM2dKeCtJaUloSURncUY0bWtBQ0ZZRXl4MEtFWkZkWVlyK3pPaURBQUFnQUVsRVFWUXdBSUFRWXByTW9SQVJFUkVSV1dFQ2pvaUlpSWlJRUJNVEV3NGdUZ0VGbWlpYnlCME9FWkZkSWNvUXFLR0dFS0psVEV4TUs3bmpJU0lpSWlJcWlRazRJaUlpSWlLQ0pFbGpBS0MrVkI5S29aUTVHaUlpK3dTRWVjV3VKRW1QeVJ3T0VkRmR6V2cwUG13MEdoK1dPdzZpdTRsT3B6UHBkRHFUM0hGUTFXRUNqb2lJaUlqb0hxZlJhTndBUEEwQXpaVE5aSTZHaU1oeEVjb0lDQWdBR0JNZUh1NG5kenhFUkhlcnhNVEVyeElURTcrU093NGlvcHFFQ1RpaWFpWXVQZzc4NUFNUkVSSGRTWklreFFzaG5IeUZMMnBKdGVRT2g0aklZZTdDSFFGU0FJUVFrcHViMjJpNTR5RWlJaUlpS3NZRUhCSFJYVWl2MXd1OVhpL2tqb09JaUdvRVNRZ3hDd0RDRkdGeXgwSkVWRzRSaW9qaWg5TUFLR1FNaFlpSWlJaklqQWs0SWlJaUlxSjdtRmFyYlMyRWFPb01ad1FyZytVT2g0aW8zT29wNnNGRGVFQUlFUmdURTlOYjduaUlpTzVHT3AxdXBVNm5XeWwzSEVSRU5Ra1RjRVJFUkVSRTk3WXBBTkJJMGFoNEh5VWlvaG9uUkJFQ0FKQWthYXJNb1JBUjNhMGUvdDhYRVJFNXFFWW40UFI2dmRpNFpxUGNZVkFsdUg3OU9rNmVPbGxwMSt2WXZTTkdQRHJDb3Mxb05KYjdPa2FqRWNQSERNZTA1NllCQUc3Y3VGRXA4UkVSRVJGVkIxRlJVUUZDaU9FQ0FsSEtLTG5ESVNLcXNIQmxPQ1JJRUVMMGlJMk5aVDFkSWlJaUlwS2RVdTRBaUV3bUU0YU1Hb0xrdzhuNDdEK2ZvVXZITGdDQSthL014L2tMNThzYysvRzdIOXRzUDNyOEtBb05oZWJqNU1QSkdEZDVITjViOUI1YU5tOVpydGgrLytOM0JBY0Y0L0tWeStnZDN4djlIK2lQR1UvUGNQZ2FSSExRNlhRbW9PaURDbkxIUWtSRTFaZVRrOU5RQUFpUUF1QXNuT1VPaDRpb3dwUlFvcUhVRUNuR0ZFaVNOQTRBYjlxSWlJaUlTRlpNd04zaTB4V2Y0dmtYbndjQWJOKzBIWkhoa2FYMkhUQjBBTGJ2Mm83R3dZMng5OCs5cGZaYjlzVXlQUGZDY3dDQXBMMUpxRmUzSGdEQXY2Ry8zWGllZmVwWlBQZlVjK1pqVzJOVVNoVUM2Z1NnWTRlT2VPTHhKeEFhRW1yM3VyY3F2dTZTRDVhZy93UDl5K3k3ZXUxcVRKZ3lBUUNRbVpwWlpteTM5ckZGQ0lFbkpqNkJSeDU3Qk1OSEQ4ZTdpOTdGNEFHRDhldnZ2OXBkRlZlY2dQTnY2STlCL1FlVm1wQTdkT1FRVHYxOUNrTkdEc0dQcTM1RXJDYTJ6T3VXakEwQUZBb0YzRnpkRUJ3VWpFV0xGeUU5UFIyTDMxd01oWUw3ZXhNUkVWSE4xS1ZMRjJWV1Z0YUxRZ2cwVVRTUk94eWJYR3E1SUt4ekdIS3Y1Q0wzU2k2dVg3bGU5RGdyMTZIeEVkMGlFTkFrQUpmVEx1TlM2aVZjVHIyTW5IOXpxamhxY3BSQ3BZQ2h3RkJwMS9NTjhrVkl4eENMTmtPQkFmdFg3Uzg2RUlEYVJZMzg2L25sdXE2enB6TVVLc3UvK3l2eWZhUnlWcUhnUmtHNXh6bENTQUltbzhtaHZzNGV6dkFNOEVUR2lZd3FpVVZPa2NwSXBPU25BTUFUZ1lHQjg5TFQweDM3WlVGRVJFUkVWQVdZZ0x0RnoyNDl6UW00cmR1MmxwcUF5ODdPeHQ1OVJVbTN2Ly81RzJucGFXZ1EyTUJtMzIwN3R3RUFta1EwTVNmZlN2TDM4NGVibTV2TnNkNjF2RzIyRjQ4eG1Vekl5c3BDMnBrMGZQWE5WL2hoelEvNDR0TXYwTFZUMTdLZmFCVUlhaFNFbkp3Y1pGN01OQjg3cW1lM25saXhaQVZHalJ1RnlVOU5oc0Y0ODBiY1ZnS3ZiZGUyNVNwWk9XVGdFR1JtWm1MK0svTXhaT1FRclAxK0xTTENJdXlPazZTaUtxMENBbXExR2l2K2J3VkdQRElDUDYzL0NVOU1lZ0xob2VFT3gwQkVSRVJVblZ5NWNpVk9raVFmVCtHSkFFV0EzT0hZMUVEWEFEMmU2MkhSbHBlZGh3OTdmK2hRc3FGWjMyWUlhaDFrMFhZbC9RbytIZkpwWllZSnpZTWFOT25aQkNsN1U1RHlWd295am1jNG5Bd3A5c0RDQnhEV3hicHEzbHZ0MzZwUVRPM0d0b09UaHhPMmZiaXRVcE5jWlduU3N3bkNPbHMraDdVdnJMWHVLSUNtdlpxaTA4Uk8rTzIxMy9EM3JyOHJaWDYvRUQ5MGZMeWpSVnRoWGlIMnI5b1BsWXNLZmViMmdadVBHNzZiK2wyNUVtSHhyOGVqdnFhK1JWdDUvMTA4NjNoaS9JL2pVWkJiZ095TDJjajVOd2M1bDNLd2VkRm1oeFBLcGFrVFdRZDlYdXlEUFN2MjRNaHZSMHJ0NXhQa0E5MWdIWnIyYW9yQ0c0VllObnlaM2JsYlB0d1N4LzQ0aHF2bnJ0NVdqSGVLaitRRFArR0hpNmFMTHI2K3ZrUFQwOU9YeVIwVEVSRVJVV2xNSmxPaTNERlExYXJSQ1RpZFRtZUtpNDlEWmU0RDF5Q3dBU0xDSW5Ec3hERnMyYllGajQ5NzNHYS9QM2Y4aWZ5Q201K2MzTEp0QzBZTkgyWFZ6MmcwWXVldW5RQ0FibDI3MmJ6V3dua0w3YTQ2c3pmbXdLRURtUExVRkJ3NWRnU1RwMDFHNHA1RXFOWHFjbDN6ZHUzYnZzOWlkZHkrN2Z2S05iNzdmZDN4eWZ1ZjRJMjMzMERYVGwzeDdvZnZWbXA4VXg2Zmd0UzBWQ3o3WWhrZUd2RVF0bTdjV21xQ3M2VGlKQndBcUZWcUxQdlBNaHhNUHNqa0d4RVJFZFZvUW9obkFhQ3gxRmp1VUVwVko2S09WVnQ2VXJwRHlTMGhDZFJyWnYzaHQzT0h6MVZLYkNWRmRJdEFZR3dnQW1NRDBlR3hEc2pOeWtYSzNoVDh1dUJYR0EzbDM0ZjRkalVmMGh4dEgyMExBS2dYVlE4L3ovblpuRUNSRkJLQzJnUlYrTnAvN3l3OVdlWVg0bWN6aVZoUzdmRGE2UFowTjlTTEx2cTM2ZlZDTDZ3WXRhSlNWaVlhQzYxZmF5RUplTlgxUXZ6cjhmQUw4UU1BUFBES0ExajkzR3FiL2F0SzNXWjFBUUFxRnhXOEczakR1NEUzY3JOeWtYdTE0c2szSVFtMEh0VWFiUjl0QzBraElXNVdISzVsWEVONllycEZQNStHUHVqNlZGY0V0UW95dDZtY1ZlZzRxU04rZS9XM1VxOGYwUzBDblNaMVF2dng3WkcwT2dsN2x1KzU3V1RoblJDcUNNWEZ3b3RRS0JSUEFWZ09vSHpaY0NJaUlxSTdKQ0VoUVN0M0RGUzFhblFDcnFyMDZOWUR4MDRjdys2OXU1R2ZuMjh6a2JWcHl5WUFRS09HalhBNjlYU3BDYmhEaHcvaDhwWExBSUQ3dXR4WFpURnJtbW13K00zRmlIc2dEcGtYTS9IWGYvOUNoM1lkcW15K3F2SkEzd2ZRcTJjdnFGWFdyM2xBY0FEQ1FzS3dmZFAyQ2wvL2xmbXY0TmlKWTJpdWJRN3ZXdDRPbFFFRmdCT25UdGpzdTJ2TExvU0ZjSDl2SWlJaXFsbGlZbUtpaEJDZGxWQWlVbFY2eVhXNUJUU3hYcG1YbnBCdW82YzEvMUIvcU4ycy82WTgvZGZwMjQ2ckpCY3ZGelRRTnJCcWMvZDN0MGkrTlIvU0hKZE9YOExaUTJlUmw1MVhxVEdVRkgxL05MbzgwY1Y4SE5BMEFDT1hqY1M2RjlmaDlMN1RVTG1vMFArTjhuMzRyNlNLcnNnRGlsWmdqZmgwQklSMGM0dGFsMW91NlBWQ0wvend6QSszblNZeEZGcXY5Sk1VRW5vKzM5T2NmQU9Bb05aQjZEV3JGMzU1NlpmYm03QWNpaE9PSmFVbnBsZjRPVXRLQ1ErOS81REZ5anlGU29FSFgzMFFYMDM0Q3BmVExwdmJzeTltd3pmSTErb2EwWDJqY1hEdFFaeEx0azVLTzNzNDQ3NXA5NW12cTN0SWgyYjNOOE8rci9aaC85ZjdxNnlVWm1VSVZnWWpvVEFCZWNpTGpvbUphWitVbExSRDdwaUlpSWhxTXAxTzU5QmZMSHE5WHBRODVyamJHeWVFcUxWLy8vNnM0bU90Vm50WkNGSEwzamlUeVJTVWtKQmd2dW5SYXJVSlFnaTcrekdaVEtiWWhJU0VwQkxqdGdnaHVqZ3dya3RDUXNLZnhjYzZuVzQxZ0hoNzQ0eEc0NWpFeE1RVkpjWXRBekRHZ1hIVEVoTVR6U3QzZERyZE93Q21sVEhraHNGZzZKT1VsTFRGM3JXcmdtUy95NzJueDMxRlpXNXljM094Wjk4ZW0zMDJiOWxjMUxkYlVkOGRPM2ZBWUxDKzRkdStzeWhaNU9ibWh0WXRXMWRGdUdiUnphTE5qNjlrWGFuU3VTclQxV3RYY2ZUNFVmT3hyZVFiQUJnTUJoUWFDbTlyTHFWU2lhK1hmNDA1TStjQUFFSkRRdTErU1pJRXBWSnA4NXlUMnVtMjRyRmw0NXFOVnIrWWlZaUlpQ3FURUdJc0FBUktnWkNxNlMyQmtBUUNJcTBUY0drSmFRNk5iOWlpb1hXakNVajVLK1UySTdNVTBqSEVJcUZVN1BDR3crYkhUdTVPNlBKRUZ3eDRhd0FtYjVpTTBaK1BSdmZwM2VFVDVGT3BzVGk1TzZIanBJN0FMZUU0ZXpoajROc0RvUnVzcTdTNW50bjVqUG5yNmUxUE96VG1Vc29sSE4xMDFLbzlxSFZRcGNSVzJncTRqYTl1dEZxNTFTU3VDVnFQcnZ6N3MvcWErdkNvN1dIVmJtczFacHJlc2U5bFc0eUZScHZmeTg2ZXpvaC9MUjVxMTV2M1ZQblg4N0Zsc1kzM0d3U0trbXcyN2p3NlA5RVpyajZ1Rm0xcVZ6WGFqMnVQNXNPYVZ6anVPMEZBb0xHaWFHV3ZKRWtUWlE2SGlJaW9Sbk0wV1FRQW1hbVpwcEpmSEhkNzQ3NWYrZjJWa3VQYzNkM3RKdDhBNFBQLyt6eWw1TGlReGlGMmsyOEE4UEhpanhOTGpvdUpqdW5peUxnM0Y3NjV0ZVM0dHEzYjJrMitBY0N6MDU1ZFhuSmNqL3Q2akhGazNLVHhreGFYSEJmZkw3NnM1QnNBT0NzVWlrNk9YTHNxY0FXY0RhMWF0SUtuaHlldVhydUtyZHUyb2xON3kzK2Y1TVBKT0hmK0hHcDUxY0w0TWVPeGRObFNYTW02Z29Ta0JMVFF0YkRvVzd6L1c4ZDJIVXROTEZXV2l4Y3ZtaDgzRHFxK3BZUktNcGxNZUdUQ0k5QW42ZkhKZTU4Z3JudGNsYy9wNm5yelJuTDNsdDEyK3pmUk5vRlNxWFNvTHhFUkVWRjFGeG9hNmlsSjBsUUFhS1pzSm5jNEZuck83R2wrckZRcmJhNWcwdzdVd21pMFhUb3c5MG91dG45YzlBRzRzRTdXVlFveVRtWlVTcW5Ea3NLN1dKY2xMN2hSZ09OYmpwdVA2emFyYTA1eUNFbkFMOFFQZmlGK1NQNGx1VkpqeWN2T3czZFR2OE9nZHdaWkpVK0VKTkIxV2xlYks3SHVwQzJMdHlDb1ZSQmNhcmxZdEhkNHJBTk83VGlGckxOWnBZeTByN1NTa3RjeXJtSERTeHN3WU5FQWkyUlRoL0Vka0xJbkJSZU9YVEMzUGJQekdZZm11clhmTzUzZWdhdTNLeDU4OVVFSVNXRERnZzNtY3AzT0hzNDJ5Nm1lM25kN3F6SDNMTitEZWxIMUVOdzIyS0xkSjhnSHZXYjN3dHBaTi9mZk8vSG5DWnplZHhxTldqYXk2QnZRTkFCTmV6VzFTQmdIdFFwQ3M3NjJmemVjMm5rS2UxZnN2YTI0NzRSSVpTU09HbzRDQXNNMUdzMk1Bd2NPT0xaMGxvaUlpR3lxeUJaUUZkMDJpdU5zKy9ITEh5czA3dU4zUHE3UXVEY1h2Rm1oY2ZObXpxdlF1T2xUcDJQNjFPbmxIamR4N0VSTUhHdjdNMWRMVnl6RmQ2dS9Bd0RaNnFnekFXZURVcWxFMTg1ZDhkTzZuN0JsMnhiemFxbGl2Mi81SFFEUXVXTm5OQTV1akpER0lUajE5eWxzM2JiVklnRlhVRmlBUFg4VnJhQXJiZiszeXZURjExOEFLQ3BIMmJSSjB5cWZyeklJSVRCOHlIRHMycnNMbzhhTndrc3Z2b1RIeGo1V3FYTThOUEloYlBuejVpYytRME5DeTVWTWMzVjF4ZFdyTldQVGNTSWlJaUo3M056Y0JnSlErQXQvZUVxZWNvZGpJZnIrYUx0OW92cEVsWHJ1NnZtcjJQN3hkcmo2dUtKdVZGMnI4N1hEYWp1Y1lDbHA1ZGlWdUhEMGdsVzdzNGV6elpWMkovODhpZnpyTi9lTHRyWDZxVEN2RUJlT1cxL3pkbVdlek1UWEU3L0c0TVdENFZuWCt0LzMyb1ZybFQ1bmVlUm01ZUtQZC81QTMvbDlMZHBWemlyRXpZekR0MU8vclhCWlJrT0JkVVVTb0tnTTVUOTcvc0crci9laDVmQ1c1cjUvTFA3REl2bDJPeVNGaEw3eis1b1RpLzFmNzQvOTMrekh0byszb1ZITFJsYXJKSzlsWE1PbDA1ZHViMUlUc09IbERSaTFZaFRjL2QwdFRvVjFEa1B6SWMyeC81djk1cmF0NzIzRnFCV2pyR0pwUGFvMUR2OTZHREFWclhMck1hT0h6ZWt5VDJaaS9kejFEdTNCS0RjWDRZSjZVajJjTVo2QlFxR1lBdUI1dVdNaW9zcW4wK2syQTZpNi9WN0lwdktzaUtMYkptdnBQS0thYnZUdzBSZ1lQM0Qyc0RIRDNwRXJCaWJnU3RHald3Lzh0TzRuSkI5T3hzV0xGK0huZDNQUGdPTHlrOTI2ZERQLzk5VGZwN0JsMnhaTW4zWXpTNnRQME9QNjllc1dmU3ViMFdqRW1iTm44UGxYbitPOWo5NkRqNDhQUG5qbmd5cVpxNm9NakI4SWQzZDNQUHI0bzVnOWZ6Wnljbkx3OUZUSHl0ZzRvbjY5K2dnTkNRVUFuRHgxc3R6ajNkemNjTzZjOWI0SVJFUkVSRFdRcEZBb1pnTkF1Tko2NWRiZElyUkRxTTJ5a0pVdG9sc0VGQ3FGVmZ1QnRRY3NqbTBsNE00bG55dDF4ZGJ0dXBKK0JWOVAvQm9QdmY4UXZCdDRtOXYxMytteFo4VWV0Qmh1V2JXanRIM2RuTnlkTUdYamxFcVA3K2ltbzRqcUU0V2cxa0VXN1ExMERSRHpZQXlTMWlUWkhtaEhhYStucEpCZ0tEQmd4Mzkyb0tHdUlWeDlYTEYyMWxxY1AzSytRdlBZMG5sS1p3VEdCdDVzRUVENGZlSFk5ZGt1QkxVSnN1cXZkbFZqNk1kRDdWNzNYUEk1L1BuQm42V2V6ODNLeFMvemY4SGc5d1piZk04Zi92VXdramRZcnJDOCtQZEZIRnAvQ05IOWloTGR1VmR5b2Y5T2o4UWZFczFKejA2VE84RXp3RHB4ZS8zU2RheDViZzBLY3F2djNtKzNpbFJFNG96eERBQ01CekFid08zdFowQkUxUkdUYjNTM0t5NmR4d1FjVVFXb1ZDcDRlWG9WN04rL1g3WS9ZcG1BSzBYM0x0MGhTUktNUmlPMmJ0K0tRZjBIQVFDeXJtYmh2L3IvQWdEdTYxTDAvL2x1WGJwaHlXZExvRS9VNDFyMk5YaTRGOVg4MzdhanFQeGthRWdvR2dRMnNERkxrUWxUSm1EQ2xBazJ6MldtWmpvOHBrbEVFM3o2eWFjSUM3RXV0MVBkeFhXUHc4clBWdUxwR1Uvandmc2ZMTFdmc0xWQmdSM3Z2SDR6d2UzZjBOL2lYTnV1YmNzY3UvYTd0ZkN1NVkyQ3dnTGs1dWJDeGNXbHpQNlZJUzQrRGpxZHpzUjk0SWlJaUtpeWFiWGFEZ0FhdThJVmpSU043UGF2cVNKN1J0NlJlV3l0eHJ0MCtoTFNFMjlXdTFPb0ZEYkxQanE2bDExRlpXZG00OXNwMytLaEQ0cVNjRWQvUDRvdDcyNkJrMXZsNzJGY0VWdmYyNHBSbjQrQ3BMaTVCK0haZzJlUm5wU09VU3RHd1QvVXY0elI1VE4xODFTcnRvZVhQbXgrWEZvQ3NqeGlCMXB2cmZIYjY3OGgvM28rZ3RzRVc1MXpjbmRDZlUxOXU5Y3RtZkNxSFZZYkk1ZVBkQ2llcHIyYW9tbXZzcXVpdU5SeVFmdng3ZEYrZkh1NzEzUDFjY1g0SDhkYnRYODc1ZHNxLzE2dXFEcUtPdkFxOUVJV3NueTBXdTN3aElTRXorV09pWWlxeG1EZndYS0hRRlRwRGx3L2dHTzV4d0FaUytjUjBlMWpBcTRVdnI2K2lOWEVRcCtveDladE54TndXN2R0UldGaElhS2FScUZPN2FJNi91M2J0b2V6c3pOdTNMaUI3VHUzbzA5Y0h3QTM5Myt6dC9yTjM4OGZibTV1NVlxdjVKamMzRnhrWkdiZ3lMRWo2TnFyS3g0Zit6aG1QanNUQ29YMXAzR3JzNjZkdW1Mdm4zdWhWbHZ2OVdFd0ZKV1RVYW9xOTF2VzNvcTRnb0lDK0hqN0FBQXVYYjZFK2k3MmI1S0pxZ01tY0ltSXlCWWh4Sk1BRUtRSWtqbVNxbE1yc0JZYWFFdi84RnRsOFc3Z2JiUE1wYTNWYnlwbmxWVy9kbVBib2QzWWRuYm5zVmN5YzlYRVZUaHo0SXpOYzlrWHMvSE41Ry9ROXBHMitHUHhIMldXZHF6WHJCNjhHOTVjTFZmWis5UGQ2dCtVZjVHME9nbmFRVnJrNStSait5ZmJrYmc2c2NMbEp5dkxCM0hXMVVRR3ZqM1E2dCs2dUo5SEhROE0rMlFZMUs2Vzl6Q0gxaDFDeXA0VUJNWUd3czIzZlBkNlZIbENGQ0hRRitvaGhKZ0VnQWs0SWlLaWNqS1pUSmM4M0QxODVJNkRxS1ppQXE0TVBlN3JVWlNBMjc3VjNMYnBqMDBBaWxiSUZYTnlja0w3dHUyeGVjdG1iTjIyRlgzaStpQTNOeGY3OVVYMTl1MGw0QmJPVzRqK0QvUXZWMnkzanNuT3pzYVBhMy9FbkpmbjROMlAza1hPOVJ5OCt0S3I1YnBtZVVtU1pMOVRPZGxLdmdGRlNVWUFjSFp5cnRUNVNxNHdiTnUxTFU2ZU9tbTE2ckMyZjIwQVFFWm1CdXJYWXdLT2lJaUlhcWJZMk5nd0FBTWtTSWhTbGI2UG1weUtWeUpGOW9oRTMzbVdlNFFkMlhnRXY3ejBpOTFyZEp6WTBXYTdvM3Q5K1lmNlc2ektBZ0NUd1RvckZOWGI5bXQ0L3JCbFdjTkdyZVJkYVpqemJ3NDJMZHBrdDE5VTd5aG80alhtNDZwT3dBSEFycVc3b0haVFk4Y25PNUI5TWJ2SzUzTkVYbmFlVlp2UllGM2FNaTg3RDVKU1F2ZnAzYTJTYjVmVExoY2xQQUZFZHI4enF6SEp0akJGR0E0VUhrQWhDbHZIeHNhMlRFeE0zQ2QzVEVSRVJEVkpRa0tDYjJacUp2ZjlveHBwK2NybCtIYjF0eS9yZExwOHZWNi9XSTRZbUlBclE0OXVQZkQ2MjYvalFzWUZIRGw2QkpFUmtkaTh0V2ovdCtMeWs4VzZkK21PelZzMlk4dTJvcEs4ZS83YWc0TENBamc3TzZOZEcvdWZiTDFkN3U3dUdEVjhGTnhjM2ZENDFNZXg3SXRsbURwcEt1b0dXSDhxMXhZWEZ4Zms1dWFhOTZ3clMzR2Y0bEtibFNVdkx3OUxseS9GNklkSHc5M2RjaFB4aS85ZUJBRDQrTno1RDF3VXY0Ym56cCtETmtaN3grY25JaUlpcWlUakFLQ2VWQThxV0svSXFrNGF0bWhvMWZiUG5uL3NqcE1Va3MzRTJKa0RaN0JxNGlxNzQxMTlYREZ4N1VTTHRvTGNBbHo4NTZMMVBEYktUOXJTcU1XZFQ4RDVCdnZDbzdZSFV2YW0zUEc1eStQR3RSdjRkY0d2Y29kUllWMmY3R3BWUnRKUVlNRDZ1ZXRSa0ZzQUlRbUVkYWw1MndQY1RSUkNnVkJGS0k0YWprSUlNUm5BR0xsaklpSWlJcUk3bzlCUUNJUEJvQVpnZTlYUEhWQ2pFM0I2dlY1VVpRWmUwMHlEMnY2MWtaR1pnUzNidGlBdlB3K1pGelBoNGU2QmxpMWFXdlR0MXJVYk1CZElPWjJDMUxSVWMvbko5bTNidzhucHp1MnowS3RITHdCRkpSdVREaVk1bklEejkvTkhhbG9xVHYxenltN2YwMm1uQVFEMTZscnZaWEU3RGh3NmdIa0w1MkhEYnh1dzdvZDFGdWYrU1NsNnc2VkIvYW92SjNTclJnMkwzalJKT1oxeXgrY21JaUlpcWd4QlFVSE9raVE5QVFCTkZXWHZDMVVkTkdwK1M5TEtCS1Q4bFlLbnR6OXQwWHh5KzBtc25iWFdmQnpSTGNKbXViK2tOVWtPelJ2VUtnaTNiam1jcGsrRHNkQnlCVlJZNXpDNCsxdCtZTXdXZHo5M0JEUUpjR2p1eXVMbTY0WUJidzJBaDc4SDlxN1lpMTJmN1lMSnlBOHRPOEpldVU5SCtpcFVDb3o0YkFUV3oxMlB2T3c4dUhxN1dweS9mdWs2L3RQL1AxYmZVL0Z2eENPa2ZZaEYyd2R4SDloY2tYZXJmLy81RnpldTNYQTQ5b3BRdTZvcmRWKytPeWxjRVY2Y2dIczROaloyV21KaTRoVzVZeUlpSWlLaWUwT05Uc0JWTlNFRXV0L1hIVjk5OHhYKzNQRW5idHdvdXFucDFLRVRWRXJMVHcwSEJ3VWpxRkVRVWs2bllNdTJMZGkrY3pzQXkxS1ZkNExCYURBL3ZqWEdzc1JxWXBHYWxvb052MjNBaTgrL0NDRkszejZxdUF4bmkrWXRLaDZvRGZzVGlrcDJ0bXJScXRSelVVMHJyMXpTMlhObnNlWFBMWGg0Nk1ObDlnc0xLZnJVNnJFVHh5cHQ3cnVaVHFmYkFLQ1gzSEVRVlNNM1RDWlRyNFNFaEQvbERvU0k3bDNlM3Q2REFiaDRDUy80S2Z6a0RxZE1Ydlc4NEZuWDA2THR3ckVMeUwyU0N5RlovbzE2NjNHckVkWi9SOTY0ZWdNbnRweUFRcVhBdEszVHJNNi8xZUV0ODc1alFhMkRyTTZuL0pWaTFhWWQ3RmhWaEpDT0lWWUp2YXFrY2xhaC81djk0Vm1uNlBWcjgwZ2IxSXV1aDNWejF5SDNTdTZkQzhTR3FENVI2UFZDMlg4aUx1bS9CTmN5cm1ITjgydWdWSmYvVnJWaDg0Ym85b3hsK2YrODdEeDhOZUdyY2wrck1zUU1pTEZxTzd6eHNGWHlEUUE4YWx0V0Y4bkx6bk1vK1FZQVd6L1lpcFE5S1JXSzBWRjFvK3BpK0pMaFZUcEhWWEdYM0ZGWHFvdHp4bk5LaFVJeERzQWl1V01pSWlLcUthS2pvNzJ2WlYrcjlFcG9SUGNLSnVEczZIRmZEM3oxelZkSU9waUVndndDQUtYdjZkYTlhM2NzWGI0VVc3ZHR4YUhEaHdCWWw2cXNhdXMzckFkUXREK2JKbHBqcC9kTjhmM2lzWGI5V3B3OGRSTHZmL0krcGs2Y2FyUGZGMTk5Z1lQSkJ3RUFRd1lPdWYyQVM5aTFaeGNBb0dQN29uMDd2dnpzUytUbEY5MTBydnUxYUVWYzhSNXNKYzlWeE9Vcmx6Rms1QkEwMXpXM200QUxEd3VIU3FuQ3dVTUhMY1luSkNhZ1U0ZE9VQ3I1WTNRTEp0K0lMRG1iVEtaWUFFekFFWkZzaEJCUEFVQ29JbFR1VU94cTFOSzZaT00vdSsyWG53eHVHd3kvRU92a1l2S0daQlRtRjBMbGJQM2hORU9Cd1p4OGcvamZDcmhiblA3cnRNVng3YkRhVm1VSFN4UFcyYnI4NEpYMEsvaDh6T2RXN1gzbTlFRm9KK3Qvbi9lNnYxZm1ISVY1aFFDS2twSDN2M1EvNmtUVXNUamZzRVZEalBoMEJOYk1XSVBNazVtMkxsSHRYRDEzdFVMamJrMWlBWUJDcmNDbDA1ZHVONlFLeGRLNGJXT3JkaWQzMjlWUmJvMzk2dm1LdlFaa1c3Z2lIT2VNNTJBMEdpY0JlQXMzZi9LSmlJaW9EQ3FWNnRLZ0VZT3djYzFHdVVNaHFwR1lPYkNqUzhjdVVDbFZ1SFRwRWhJUEpBSW9QYW5XclVzM0xGMitGRnUyYllIQllFQlFveUEwRHJhKzZhb0tlWGw1K0dITkQ1ZzVkeVlBWU5oRHcrRHY1M2lKa0Q1eGZkQkMxd0wvMWY4WEw3LzZNbzRlTzRvUlEwY2dQRFFja2tMQ1AvL1AzcDNIUlZXOUR4ei8zQm1HZFZobFIwQlVVRlJBVUhJdmwzTEpKZFRNNVd0WldaYlp2cGZ0bTlscXYzYmJyT3lidVpTNTVwYjdIb0tpb3FJaWkrejdEclA5L3BndkErTU1NQ2lDMkhtL1hyMWl6ajMzM2pNWGF1N2M1NXpudVpETThsWEwrZUhuSHdBWWYrdDQra1gzYTdIeDYzUTZEaHc2Z0xYQ212N1IvUUVNMTI3enRzMmNPS2t2QW4vL3ZQdjU2disrTXFUYXJQWFFuSWVJQ0RPZFlXcE9aV1VsVSsrY3lxa3pwN2o3enJ1YjdHOXRiVTNQSGoxSk9KRkFTV2tKVG81T3BGOU1aK3BkVTNuemxUZDU4TDRIbS9GTy96Mm1kSmpTMWtNUWhEWVhWeDdIMmFxelNKSWtIdklJZ3RCbW9xS2krZ09SMWxnVFloWFMxc05wVXVkQnB2ZlA1L2VkYjNLLzZCblJKbTA2clk2NGxYRUFXTm1ZZnZYUjFOUmxqL0FLOGNMT3hjNW9lMGxXQ1FXcHhzR2JxRHVpbWh3TGdKMkxIZjVScHVuVHorNDZpNnBTWlhhczVwanJhNDVNTGtOVlpiNnZrN2NUMDcrYXpzWTNONUlhbTJyUjhkcWptb29ha3pZcmF5c2ttZFRxYVRqREpvU1pyTkFFekFhSmJaUTIyRGxmOHJlWDNmd0EzTlRQcGlMSlczN0pwU1gxRTY5MWZuSS83TlgyVkZBUjFMdDM3MXZqNCtQWHQvV1lCRUVRQkVFUWhPdGZ1dzdBUlVWRjZVYkZqTHFxRVhpbFVzbUFmZ1BZdFhjWHBXV2xkQS9wYmxpRmRhbkJBd2RqWTJORGVYazUwUEJLdVV2TmYyMCs3N3ovVG9QYkQrOCszT2crYXJXYTdPeHNWR3I5Ris1Ymh0L0N1Mis4YTlHNWE4bmxjbjc0K2dmK2M4OS9PSGI4R0N0K1g4R0szMWVZN1R2Nmx0RjgrdUduSnUzUlE2SU43NzMyZFVQanYxVDhzWGdLaXdvWjJIOGdkbloxWHo1ejgzSjUrb1duQVhqMmlXZFovUDFpWnQwL2kxZGVlSVY1RDh3ejlIdjlwZGViUEVkbHBUN3R6c1dNaTF6TXVNaHI4MTlqOXF6Wkp2MFNUeVZ5NnN3cFRwNDZTV1ZsSlcrOStoWkRod3dsL2xnOFc3WnRZWExNWlBMeTg0Q1dyNE1uQ0lJZ0NJTFEwblE2M1Z4SmtnaVNCeUcxWmo3RXkyQmxZMFZnWCtNVmNCV0ZGV1NkeW1weTN5M3ZiV0hJZzBNSUhscTM2aXhwUnhMRkdjV0F2b2JWcGFyTDZ6SXFtRXMvbVhMWWVQV2JrNDhUb2FOQ214d0xRSTlSUFpESlpTYnRaM2VmdFdqLzV0S29OS3g3ZFIzbCtlVm1nNFFLT3dWREh4M2FadWtZVzBOTnVXa0FEdlMvZTB2U09YNDI2ck1HdDdrR3VETHBnMGttZ2JMMHVIVFd6RitEVmxPWFZ0TGUxWjQ3bDl4cDlqanVuZDJSeVdWRy9jM1ZDYnljVllCK0VYNW1nMzZDWG9nOGhIaDFQSklrelFORUFFNFFCRUVRQkVHNDZ0cDFBSzYxM0RMaUZuYnQzUVUwbmxMUzF0YVdnZjBIc24zbjlpYjcxcGVibDB0dVh2UFN3ZFRmUnlhVDRlcnFTbVJFSk5PblRHZkMyQW5OT2xZdGJ5OXYvbHJ6RjZ2K1dNV2Y2LzhrNFhnQ2hZV0Z5SzNrZUhwNDBqZXFMM2RNdXFQQjkzVWg1VUtqcnh1emJmczJBSVlNSEdKb3k4dkxZOHJNS1dSbVpUSjE4bmZXRFA0QUFDQUFTVVJCVkZTZWVlSVpKb3lid0pUL1RPRzF0MS9qUXNvRjNuM3pYZVJ5dWRHeHRGclRtZ29BVzdkdk5mejg0ak12TW1YU0ZMNzc4VHZPblQvSDJYTm5TVTNUendhK2NlU05objVSdmZVUEx5YU1tOENpenhmeDg2OC9NemxtTXBtWm1RQUVCcGltU0JJRVFSQUVRYmhXUkVaR2VraVNkQmRBRDNtUHRoNU9rd0tqQTAxV3FpVWZTTFpvOVZKaFdpRnI1cStoWTJSSGJuNzZaanAwNnNEaC85Wk5CTE4xc2pYWnA3SzRyaTdhK1gzbjBXbDErUFQwd2FlbkR3NGRIRXpxdi9XN3E1L1pvSm81dmNiMk1tbXJLS2dnNDNpR1JmdGZGaDFzLzJRN0ZRVVZESDV3c05FbVZhV0sxYyt0TnFTc3ZOWmRHdWhxaWxhak5ic0NEdlFyekN3SndEWFVwME9uRHR5MjREYVRNZVZmeUdmMTg2dE45cnR4M28xbVU1NkN2azZmZDZpMzBkK0JWM2N2azM0NVNUa21iWlhGbFNTc1N6QnBMODB1Tlh1dWxsUlJXR0gyM09YNTVXWjZYNXVDNWNFY1ZSOEZpVEZoWVdHZEV4SVNtbDVhS3dpQ0lBaUNJQWhYUUFUZ0xQRGdmUTlhbkdadytjL0xMVDV1Ym1yemF6QmN6ajdOb2JCU01HM0tOS1pObWRic2ZhOWtiSDl0K1F1b3EvOTJKUDRJOTgyOWo3U0xhUXpzUDVBUDMvMFFnRzdCM1ZqL3gzb21UWnZFa3FWTHVKaHhrYTgrL1lyeThuSmNYVnl4c3JKaTNVWjl2VGdiRytQNkNuRkg5ZW1ISHBuN0NFODg4Z1NuazA3ei9NdlBHN1o3ZVhyUlBhUTd3Y0hCZEF2dVJuQ1hZTHFIZEFjZ3JHY1lBL29OWU8vK3ZheFp2NGJqSjQ4alNSSmRncnBjOW50dXlLYlZtL0FJOEJCVFZ3VkJFQVJCdUdLU0pOME40Q3Z6eFU3V3ZJQkdXN2pjOUpQMXBjZWw4L1BkUDlOamRBK3lFdXRXempsMGNERHBXMU5XRjdESlBadHJWQ1BOMmNlWmlzSUt3MnRIVDBkNmp1bHAwUmpzWGUyeGQ3VTNhVS9ja3RncXFSQVAvbnlRaXFJS2JubjJGa1A2eFhXdnJpUDNiRzZETmNpdXRsTmJUbkYrci81M3FiQlRjUCtxK3h2dC85Q0doNXAxL0lMVUFuNlovWXZaYlphKzU3dC91UnM3SjlQL1RxeVYxbGhabTM1MWR2Unc1TjVmN3pWcFAvVExvVWJQNHgvbGJ4U0E4d3N6emJDU2VUelRwSzAwcDVUTkN6WTNldXlycFRpanVNM08zVklVa29JZ2VSRG5OZWVSeStVUEEwKzI5WmdFUVJBRVFSQ0U2NXNJd0FsdExqVXRsYU1KUjdHenN5TWlMSUxYM242TnI3NzlDbzFHdzdoYngvSGxvaStOZ21uK2Z2NnNYYm1XaWRNbTR1M3RUWGw1T2VFM2hKc2NkOEFOQTR4ZXozOTJQdDVlM3R4L2ovN0xmbkNYWUJhK3RaRFFicUYwNzlZZFZ4ZlhSc2U1OE0yRmpKd3drdnNldWcrQTd0MjZvMVFxci9UdEM0SWdDSUlnWEMweW5VNzN0Q1JKZEpOM2ErdXhXTVRKeThta2JmeWI0K0ZOOC8yN0R1bktVM3VmTW1yN2NOQ0hhRlFhRXRZYXI5Wng5SEkwMmQrcnV4ZFcxbGFvYTB4WGhSVm5GaHU5RHI4dEhMbENidExQbklyQ0NyNlovQTI5eHZjaWVrWTBUdDc2OTNWeTQwbUw5bThKQ1dzVHFDNnJadXhyWTluMTVTNUQ4S3NoTW9WbEsvc3VsMGFsTWF3NE5IZTlXMEpOUlExYWpkWmtsYUt0bytucVIzUHNYZTJidGZMTzJzRWFhd2ZUMUtaSGxoK2gyL0J1K1BUME1idGY1MEdkT2ZqVFFVQy9JaTRnT3NCb2UzVlpOZmtwK1JhUFE3QmNpRHlFODVyelNKSTBwMCtmUHMvRnhzWmFWbVJSRUFSQkVBUkJFQzZEQ01BSmJjN0QzWVBYNXI5RzRxbEViRzF0S1Nzcnc5cmFtbGVlZjRYNzdyblA3RDdlWHQ2c1c3a09aMmRuckt5c0NPc1pSbWxaS1JxTkJqdGJPNFlNR3NKTHo3MWt0STljTG1mT3ZYTU1yMlV5R2ZmZVpUcGp0U0doM1VQNTdhZmZlUEw1SnlrcUx1SzFGMSs3clBjckNJSWdDSUxRR25yMzdqMWVraVJQSjhrSkg3bjVRTUMvaWF1LzZXUXJoWjJDVHYwNldWU1hyYnlnZWFuMjFEVnE0bGZGazdBbWdkNlRlOU41WUdlemFRV3ZwalBiejVCL0laLzg1S2FET2ZWVGYycFVtcXM1ckt1cXVxemFKSWhtNjJ4WkFLNmw2TFE2TmkzWXhLeWZaaUhKSlBLVDgra1ExTUd3M2Jlbkw0NmVqcFRtbE5LcGZ5ZVQxWFZaaVZsd0dRc2xQeHJ5VWJQM0NiNHBtR0dQRDhQUjB6UkFYWnBUeXRiM3Q1clpxLzF5azduUlFlcEFQdmtPR28zbWJ1Q2J0aDZUSUFpQ0lBaUNjSFhNbWpHTHlUR1RYNXArOS9TUDIyb01JZ0FudERrN096dm1QVERQOFBxdFY5L2k4WWNmcDZOZngwYjM2OUNoN2t2czN4di92bXJqcTI5Zy80RWMySEdnVmM0bENJSWdDSUp3SldReTJhTUFYZVF0bnpLN1BmSU05alRiM3UzbWJoWUY0TEpQWlJ1OTFxZzBqYTZJVTlqVjFRQTc5dWN4anYxNXpLanRVcExNZkFieXh2YXBwYTVXTjVqYTBwTGdHMkJVczZ5OTFJa3pwNnFreWlRQVorOWltZzcwYXN0UHppZGhYUUp1QVc3cy8yRS9VejZaVXJkUmd0QlJvUno2K1JBOVJwdldaa3lOVGIzcTQzUDJjV2JFVXlNSUdoQmt1bEduLzV2ZCtjVk9hc3JOMTlWcnowS3NRdGl2Mm84a1NROGhBbkNDSUFpQ0lBalhMWVZDZ2JPVHM2b3RzeDZJQUp4d3piRzF0VzB5K0hZOUd4VXppcWlvS04yUkkwZEVIVGhCRUFSQkVDNUxSRVJFVDJDNEhEa2g4cEMySGs2YmsyUVNYdDI4ekc0THZpa1lPeGM3S29zcUd6MUczcms4ZEZxZElWQVd1eXlXRys2OHdXeGZoWjJDUjdjK2VtV0QvaDlManZQSHMzK1lUVEVaZkZNd1dZbFpsT2FVTm5rTXBYdGRhdlgySElDckxLbzBXZTFvcnY2Zk9WL2MrZ1ZkQm5kaC9Gdmp6UVpYVDIwOVJmeXFlQlMyQ2diTUhvQnZMMStqN1JxVmh2M2Y3VGU4M3ZmdFBxenRyU25PTEthbXZNWW9YV1hFeEFpU2RpVFJaWkJwZ1B6TTMyY3NHdS9sa0N2a1JQOG5tbjUzOVROYTlWaXJLTDJJVGU5dUlqMHUvYXFOb2ExMWtuY2lWaFZMalZUVE95SWlZdkRSbzBmM3RQV1lCRUVRQkVFUWhPdVRDTUFKZ2lBSWdpQUl3blZHTHBmZkR4QW9EMFF1V1ZhMzdGcHc0ZUFGU25NYkRoYUZqUXN6ZWwyU1ZVTEtQeWxOSHRlbmg0L1pXbDJnRDBpRWpRdmowTkpEalI1RFZhV2k2R0lScnY2dWxPZVhjK0RIQXcwRzRLNFZ3eDRmaHRKZFNmS0JaRTV1UE1tNXZlY2E3RnRicHc3ME5lemEyb2VEUGpUODdCYm94ajMvdmFmUlByVXFpa3pIYm1rQXJ1ZVlub3g4ZmlReUs5TjZlSW1iRXRuNDFrYjhJLzBaOGZRSVhQeGNqTGJuSitlejRmVU5SbWxHeS9QTEtjL1hweTY5Y09nQ0ljUHFndUZPWGs3Y3R1QTJrNVdQMmFlekticFlaTkY0TDhld3g0Y1JFUk5oMHE3VDZvajlMWmE5Myt4dDF3RllTMGhJQk11RE9hRTVnVXdtbXdlSUFKd2dDSUlnTkVDbjB4VTRLaDNkMm5vY2d0QmVpUUNjSUFpQ0lBaUNJRnhIK3ZUcFk2L1ZhaCtTSklsUWVXaGJENmRaWW4rTGJYVDdwUUc0bktRY05pL1kzT1J4NndjK3pJbTZJNG9qSzQ0MEdYaklPNWVIcTc4ck96L2JpYXF5emJLWVdNU2hnNE9ocmxmbmdaM3BQTEF6cWtvVi8zM2d2eVo5Yloxc3NYT3BTOXRZbnRlOGVuZlhrb29DMHdDY281ZHBmYk5MMlRuYk1mS0ZrY2prcHNHM0V4dE9zR25CSmdiY080QUI5d3d3M3FpRDJPV3g3UDV5ZDZPMTg4N3VQbXZ5ZDFpL0xseXR4bGEvVGY1NHNsR2c5SElvT3lqTnRxdXIxWFFlMUpuT2d6bzMrNWcvVFAvaGlzYlVGb0t0OUFFNFNaS205dW5UNTVIWTJOaTh0aDZUSUFpQ0lGeUw0dUxpT3VTbTVsNUdkVnBCYUh0TGxpNWgrUi9MMzR5S2lxbzVjdVRJb3JZWWd3akFDWUlnQ0ZmaytjM1BHMzdPUzhuajIvdS9iY1BSQ0lJZ0NEcWRicVlrU1FwUG1TZk9NdWUySGs2Ymt5dmtoSTVzUEJEcDBNR0JpSmlJSmdPQWVlZnpVTmdxU055YzJKSkR2Q3A4ZXZxWXRLbHIxSlRsbEptMCs0WVpwMUlzeVM2NWF1TzYybXBYbk5YbjVOVjAwS3F5dUpMVDIwNmIvSzNFcllwais2THQ2TFE2L01MOFRQWmIvdWh5MG82a05YbjhwQjFKVkQ1V2FWS2ZyajZOU3NQSlRTY2IzTzdpNTJLeThxNmxLT3dVdUFYOGV5YTMyMHYyK012OFNkT21TVHFkYmg3d2VsdVBTUkFFUVJBRVFXaFphbzBhalVaakRaaFBoOUlLMm5VQTdzaVJJNUtJd0F2QzlhbCtVS2UrSHgvNWtjelRtUTN2S01IY24rYmk3R1g4d1BIZkVoaXlkYlFsZkZRNFhXN29nbnVnTzdhT3RraElWSmRYVTVSVlJNYXBEUGIvdXAreUF0T0hiNElnQ01KMVFkTHBkRTlKa2o3RjJ2Vk82YTRrZkVJNFNnK2w0WitVd3luRUxxc0xwSVZOQ01QZXpiN0pZL1cvdXo4bk41MXN0QlpjNW9sTWpxODczaUpqdjlwOGVwZ0c0QzRldlloT1ovcjFxV052NC9yTHVXZHpBZERwZEpUbHRxOTdCblAxN3B4OW5VRUNtdmptZUdqcElVTUFUcWZWc1gzUmR1Sld4VFc2VDIzd3pjckdDbnRYZSt6ZDdIRncxYWU4ckoveVUxMnRKbUZOUXFOcFMwOXVPdG51cm5kN0Ztd1ZURnBOR2pxZGJpN3dKcUJ0NnpFSmdpQUlnaUFJMTVkMkhZQVRCT0hmcDllSVhvMEc0QUxDQWt5Q2IxZVRXMGMzZ3ZvRzBibFBaMWE4dktMVnptdE84TUJneGo0MUZsdEhXNU50ZHM1MjJEbmI0ZFBOaDlON1Rvc0FuQ0FJd25VcUlpSmlxQ1JKSVhiWUVTZ1BiT3ZoTklza2svQUw5ek44WnRrNTIySG5vdi9IM3NVZU8xZlRsVVBlb2Q1NGgzb2J0V1Vlcjd0UHNIZTFaL0Njd1NiN1ZSWlhJcFBMc0ZIYUdOcHNuV3daOXVnd05yeXhvY0V4Smg5SXR1aTlxQ3BWWnV1VE5XYkMyeE1JSG1vYU5HM3VjV3I1UlppdTFrcVBUNmU2dkpvdmJ2MmlybEdDbWQvUE5PcVhjMFpmeDZ5bXZJYXZZNzYrclBOZkNUc1hPeUltUm5EZ2h3UE4zcmMwMnpRQVoyVmpoYU9Ib3o0NEo4R3RMOTlLNHBaRVVnNmxvTlhVeFZ6eXp1V1JjamdGbng0K3JIOTlQWmtuTW5IcjVJYTlzejIyenJabWE4bmR0L0krN0Yzc1VkZ3BqTnJUNHRKTWF1N0YveDVQM3hsOXphYTUxR2wxSEY1NnVObnZWN2g4M2pKdm5DUW5TaWp4NnQyNzkrVDQrUGkydlprWEJFRVFoR3RRV0ZpWWEybFpLWTdLcGxONkM0SmdTZ1RnQkVHNDl1blF6MW9HUW9lR3N1M3JiVVlQUytycmVYTlBrMzJ1bHVudlR5Y3c0dHA0dU9rYjZzdWtWeVloeWVyZXRGYWpwU1MzQkpsTWhvT3JBM0tGdkExSEtBaUNJTFFHdVZ6K0FFQ1FWVkJiRDZYWjVGWnlwbjQrOVlxUFUxVlNaZmg1Mk9QRGpJSnN0WTZ0UG9aT3A2UC8zZjJOMmtOSGhYSnU3emxPYnp0OXhlTm9TM0tGM0NRd0NmcWdFRHA5QUxKV1lIU2dVWXJHbXZJYXNrOW5FM2w3Skg0UmZxeC9kVDA2YmVzbEhRa1pIc0xOVDk4TWNGa0J1T0xNWXJQdEhZSTZVSnBUaXIyclBhR2pRZ2tkRlVwbGNTWG5kcC9qNk9xamxHU1ZNT0dkQ2JqNHVXQmxhOFhFaFJNdHVwZDA5akUvOGF1bW9zYWtyVFMzbFB6a2ZEeTZlcGhzU3o2UVRHRmFZZE1uRkZwVXNEeVlXSFVzTXBuc1FVQUU0QVJCRUFUaEVncUZvdUQybWJlemFmV210aDdLRlVuUFNFZnBvTVRGK2VxazgyNE5SY1ZGN1hyOC8xWWlBQ2NJd2pXdk1MTVFaMDluWkZZeTdGM3NDZW9UeExsRDUwejZXVmxiMFgxSWR3QUtMaGJnMXZIcTFyRndjREdkQmQxV0JzOGNiQlI4Mjd0MEx3ZFhIS1NtVXYvd1IyWWx3Nis3SDFFVG9scjFJWm9nQ0lMUWVpSWpJMzJCcVFDaDhzWnJubDJMMURWcVZGVXFGTGFLcGpzM292YXpMM3BHTk4xdjdtNnlYVldwNHNqS0krZzBPdnBNNjJOeXZsRXZqQ0kvT1orODgzbFhOSTYyNUIzcWJUTHhwcnFzMnBCYXNyNUxWd2htSldZeC9xM3hkQm5jQmRCZnIwM3Z0TTREbDVIUGphUlQvMDZHMTliMjFtWURXWTBwemloR3E5WWlzekplWmVZWjRzbUZneGR3OHE0TE50bzUyOUZyWEMrS000djU1Ny8vNEJkdXVtcndjcWtxVlNadE56NTBvOW5nRytnRG9SMGpPNUllbDk3Z01iKzc0N3NySHRmb2wwYlRjMHhQay9iTFhXblozbldWZCtXSStnZzZkTU1qSXlON3hNWEZOVnlFVHhBRVFSQ0Vka21uMC9IcTI2K1NmakdkeGYrM21NQ0FLNXRNLytXM1g1S1huOGZMejczY2FMODFHOWFnMCtrWVAyWThNcGxwQmdSekRzVWV3cy9IRHovZnV2dFNuVTdIT3grOFEyeGNMRjh1K2hJdlR5K1QvVlFxRlY5ODh3WC9tZm9mM0R1NG0yelB6TXJFeHNZR045ZXJYL00zN2xnY1c3ZHY1ZWFoTnhNWkVkbG8zOW56WnVQZXdaMkZieXk4NnVOcUsrMDZBQmNWRmFVYkZUT3EzVWZnQlVGb25FYWxJZnRjTmo3ZDlMVk1lbzdvYVRZQTE3Vi9WMndjOUxQYzAwK2tYL1VBM0xWQUpwZWgxV2p4RGZVMXRCVm5GN1A3cDkxRy9iUnFMV25IMDBnN250YmFRMnhUdGRkSEVBVGhYK0plZ0k2eWp0aElwcXUrMm9PcWtxb3JEc0NwcWxSMEdkeUZJWE9IbU4wZXV5eVdpb0lLQUk3OWVZdytVL3NZYlZmWUtiaDkwZTM4TnUrM2Ryc2lxV05FUjVPMmk4Y3Vta3pDNlRXMkY5NDlqRmZLQmZRTk1PbFRXVnpKcnM5M0diVi9ON1ZlTUtpRjV2YlVENzRCdVBxN2tuMDZ1OEgrdmNiMXdxV2pDNjRkWFhIMWR5WG5UQTUvdmYwWEJTa0Z1SGN4ZnZEZzIwdC9yK1RhMGRYa09JV3BoYWhyMUZTVlZwbE41WDA1MUZWcW85YzN6THlCNkJuUkRmYVhLK1RFdkJ2RDcwLzlUc2J4akJZWmc5QTB1U1NucTd3clNab2tKRW1hQjh4cjZ6RUpnaUFJd3ZYa1lzWkYxbTlhMzZ4OXZMMjgyWGRnWDZOOTNuM2pYWXVQdDJQM0R0SXZwdE0zc3U4VkI5OEEvb243aC9TTERVK2FxclhpanhXbzFXcHVHM3ViUmNkVnFWUjg4TWtIT0RnNHNHamhJcHlkOUprV0pFa2l1R3N3dS9idVlzR0hDL2hvd1VjbUFiM0ZTeGF6WWZNR0VzOGs4dVhIWHlKSmRaUDB5OHJLZVB5NXg3RzN0K2Y5dDk0M0N0Q05paGxsMGRqcUczN1RjSjU3NHJrR3QvKzk4MisyYnQ5S1VHQ1FVUUR1L0lYekJBVUdHWTB0L1dJNk5UWE5tM0RYM3JUckFKd2dDUDhlNXcrZk53VGdnZ2NHWTIxbmJaamhYcXZYemIwTVA1ODdlSTd3VWVFV0hUc2dQSURJY1pGMDdOVVJleGQ3MU5WcThsUHpPYjNuTkVmV0hrRlZaVHlEK2ZuTno1czlUdjMyZDBlYTNnZzA5enlYSGpNdkpZOGw4NVl3Wk5ZUWVnN3ZpZEpOeVo2bGU5ano4eDRVTm5VUEs1VnVTcHk5bkNuT05wK0NxYWx6Zkh2L3Q0U05ES1BQYlgzdzZPU0JScTBoS3ltTHc2c09rN1EveWFKalJveU9vRTlNSDl3RDNLbXByQ0hsYUFvN3Y5OUpRWHBCZy90Y3pldHpwZWNSQkVGb0IyU1NKRDBEMEYxdXV1cXJ2YWdxcWNMUjAvTDZFb1ZwaFJ4ZGZaU3kzRExLODhvcHpTM0ZwNmNQdDc1MXE5SEs4RnBGRjRzNCtQTkJ3K3Y5MysrbjI0aHVLTjJWUnYwY09qZ3c5Zk9wL1BuOG4yU2ViTGoyN0xYS3Y0Ky9TZHVsSzZzNmRPckE4Q2VIRzdXVjVaWnhhT2toaGo5aDNCNDlJNXFLZ2dyKytmVWZRMXRSZXBISk9jeGQ4eXNST2lvVS96NytlSGIxTkx0OTFBdkdEd3h5ay9Rci9ESVRNMDBDY0IxN2QwU1NTV1pYb09VbDYxYzdsdWVWTnpzQWx4YVhadmo3Szhzcm96eS9uTEw4TWdwVDljRmJTU1l4OUpHaFJOMFIxZVN4YkpRMjNQN0o3YXgvWmIxSi9iaVdZcTcrM0w5ZHNEeVlKRTBTd0gxZHUzWjk4dXpaczlWdFBTWkJFSVNXMHRDa1ZHczdhNnhzcktnb3FtajJNZDBEM2NsTE1aOHBvUHVRN2xqYlcxTlZWa1YrYWo3NWFmbk5QcjV3ZmNuSnpXSFZuNnVhdFUvTXVCZ3VwRjR3dTYyNHBCaXQxdmh2ZXRQV1RhU2twVFI0dkw5My9nMkFRcUZnOFErTExSN0huSHZtV053WElDTXpneU5IanpCMjFGZ3lNalBJeWMxaDBJQkJGdSt2VUNoNDRONEhlRy9SZTd6MTNsdTgrL3E3eU9YNnJCWlRZcVp3NE5BQlRpU2VZTldmcTVneWNZcGh2MjA3dHJGbS9ScnM3T3g0OXZGbmpRSmNBRXFsa2pzbTNjSGlIeGJ6OVB5bitXakJSMFlyNFlJQ2cwekd1WFRaVXB3Y25aZ3dkb0pKZTJNMEdnMEhEaDFBa2lTRzNUak0wSjZabmNuY3grZmkzOUdmYnovNzF1SnJjajBRQVRoQnVNWnNXcjBKandDUHExeTlyUDA1OGZjSkJzM1VmeGdvYkJTRURBN2grSmJqaHUxMlRuWjA3dHNaZ09xS2FyTXI1QzRsdDVJejZyRlJKb0U2dVpVYzMxQmZmRU45Q1I4ZHp2SVhsMXNjekxyYTV4bjN6RGk2MzJUNllEWG5mSTRoUUNsWHlKbjU4VXorWHZ3M2lUc1RtejByZmVUREk0bWFVUGVRU0s2UUV4QWVRRUI0QU51LzJjN0JGUWNiMlJ0R1BEaUM2RWwxTTd4dEhXM3BOcmdiZ1JHQmZQZkFkNVRtbFJyMWI0M3IwOUxuRVFSQnVOWkVSa1pPQXB4Y0pCYzg1ZWFERmUxQlZtS1dJWkJXbGx0R2FjNy8vdjIvMS9NMkdpOU95YitRVCt5eVdNUHJzSEZoM1BMY0xXWURRVHF0anMwTE5xT3VybHVaVkYxV3paYjN0akR4dllrbS9SMDZPREQxaTZucytud1hjYXZpMmswS1o3bENiamFWWWxwODNTcDRSMDlISm40dzBXUzFZZXp5V09KV3h1RVo0a212c2IyTXR0MDA3eVpLc2tvNHMvMU1nK2R1cUI3YXBTd05jbDI2T3JFcGFwWCtkM3N4L2lKaDQ4S010dGtvYmVnOG9ETkIvWTNySTZwcjFJWmdXVmxlR1IyQ09sQlpYRWxKVmdtbDJmcS91OXEvd2I3VCs1b0U4Slkvdkx6QjhkaTUyREg2eGRGMEh0VFo0dmVnc0ZVUXN6Q0dnMHNQc25meDNwYjl1NU5vTUFYbXY1bUx6QVZQbVNjNTJoeHJKeWVuKzRIUDJucE1naUQ4Tzh4NGY0WWhXTFhzdVdVTjlyTnpzbVBpeXhNcEx5eW5yS0NNSGQvdVFLUFdOSGw4bjI0K1RIaGhBaHMrM0VCYWd2NCt3TUhOZ2VpWWFIcVA2MDNtcVV4K2UvRTNrLzJHUHpDYzNQTzVITjk2SEozTytIUElPOWlibVIvUEpQMTRPdXMvV0cvMC9kN0J6WUh4TDR4SGJxVVBHQ3lmdi95eUFuQ0Q3eHpNdVVQbnlEemQvaVpCQ2FZaUl5S05zdGY5dk94bmxpNWJhbWdiRlRPS21kTm1jdWUwTzQzMm0zdmZYTFBIbXoxdnRzbnFzejBIOW5Eb24wTk5qbVgvb2YzTkdudHRBQzR6SzVPMUc5Y2Eyb3VMOWMrTTZnZno3ci83Zmo3NHZ3ODRmZVkwdmNONkUzY3NEb0R3bnBZdERxZzFZdWdJdHU3WXlwSDRJNnhjdlpLcGsvVTFzaVZKNHJHNWovSFFFdyt4WWZNR0pvNmZpSldWRldmUG4rWGp6ei9HU203Rks4KzlRdWRPNXU4N0o5ODJtZUtTWW41YjlSc3Z2dllpSHk3NEVBZDdmV21kb0U1Qkp0ZC82YktsT0RrNW1XMXZ6TkdFbzVTVWxoRFZPNG9PYmgwTTdmRkg0d0hvSHRKK0o0dGVMaEdBRXdTaFhTaElMeUFyS1F2dllIMmFwRjRqZWhrRjRFS0hoaHBxZlp6WmV3WjFqZHJzY2VvYjg4UVlldDFTOTNCSm85WlFtbE9LdmFzOTFuYldBSFR3NzhDazF5YXhaTjRTd3dPUTJsVmN6dDdPaGh2TCt1MHRkWjVMdVhpNzRCN29Eam9vemlrMnBOc0VPTGp5SURIell3eXZIZDBkdWUzRjJ4aHkxeEFPclR6RThhM0hMYm9tYmgzZGNBOTBSNmZWVVp4VGpOSlZpWlZOM1VmRjBObERTWTVOSnVkOGp0bjlYZjFjY1E5MHA3cWlHbFdWQ3FWYjNZb0NXMGRiK3QzUmo2MWZiRzMxNjlPUzV4RUVRYmhHUFFIUVJkNmxyY2R4UlRhL3UvbXk5cE1yNUF4N2ZCZ1JNUkVOOXRuLy9YN1M0a3hUTVovZmU1NFRHMDdRODFiVHVsaTF4L1dMOEdQdFMydE50bCtMZkh2NUduMTJnNzRlV2M1cC9XZTNvNmNqZDN4MmgwbXdyRFNubEtOL0hBVmcyd2ZiOE9qcWdWZTNldlVsSkJqenloaktjc3ZJT0o1Qm42bDlxQ3F0b3JxMEduV05HdmZPN25RZDB0V2lNWHFIZWpmZDZUTG9OUHJQN3RUWVZMUGJZOTZMTVduTFBwVnRXQm13NFkwTjFKVFhHQVZwRFNUb2YzZC9pOGZTWlZBWFJqNC9FbnMzK3diN1pKL09OcjdHOWM3Vjc4NStCUFVMWXV2N1d5MWZoU21CazZjVHFpb1ZxaW9WR3BWR2Z6OGpnYU9ISTlFem8zSHZiRm9UeEpKN3hPdGRpRHlFSEcwTzZGTlFpZ0NjSUFpdHdxdXJGellPTmxTV1ZEYmF6NytYUHdFUitoVFJSUmxGYlB0cVc1UEg5dW5tdzh5UFp5SzNralB4NVlsOFAvZDd5dkxMNk9EZmdmN1Q5SjluUVgyRDZENmtPNmQybnpMc0Z6bzBsQnNtM3dCQTlPUm8vdjc2Ynk3RVhRRCtGd2g4WlNKVzFsWjBpdXJFN01XejJmRGhCczdzMVUvTzZYOUhmNk5uSkRmUHZSbk14MUJNZkRmbk96UnFEVVB2RzByL08vb3pjUHBBZG55L2cwT3JEb0d1NFV4RWx0cnkrUlppLzR4dHVxUFFMcjM1MHBzbWJWVlZWYnkyNERYaWpzWXhzTjlBWG5uK0ZhT1ZZYldCd0lIOUJ2TENVeTlnYlczZDRQRno4M0xOcnVLcjMrYm02c2FKeEJQY1BmTnVPdnAxNUxQRit0dUozdUc5bS8xKzV0MC96eEJrcXk4d0lKQTNYMzZUSHQxN1lHV2x2OS92Rk5DSi90SDlHZGh2SUZHOUc4KzRjTS9NZThqTXlpVCtXRHdabVJrRWR3bHU5dGlhc25ITFJnREdqUjVuMUg0b1ZoOGdIVHhnc01rKzF6c1JnQk1Fb2QwNHNlMkVJUUFYR0JtSTBrMUpXVUVaWUp4Kzh1VDJwbXVuZDRycVpCU01PYkh0QkpzLzIweDFlVFZ5S3puRDVneWpiMHhmQUx5NmVORnRTRGRPN2RUZmxDNitWei9ENWI1djd0TUhmUDZudHIybHpuTXBLeHNyaWpLS1dQSHlDdjBzTWtsL0F3eHdhdWNwRG5RNVlMaVJydVhXMFkzUmo0OW04RjJEMmZIZERxT2dwVGt5dVl6c2M5bXNlbVVWSmJrbEtHd1ZqSDFtTE4ySDZHZW9TREtKcUFsUi9MWG9MN1A3eTYza25OeCtrdlVmckVlajB0QnZTaitHM1YrMzVEd295bmpXZVd0ZG41WThqeUFJd3JVbUlpSWlVcEtrZ1ZaWUVXelY4bCtpcm5VS1d3VlR2NWhxUHBEeFA2ZTNuV2Iva29abnZHNTlmeXZPdnM1MDdHMWFPdzB3QktiYWc4Qm8wN29XRnhNdW90Vm84UXYzWThMYkU4d0doYll2Mm82cVVwK0dXVjJqWnMzOE5kejV3NTFHcTlXc3JLMklXUmpETC9mL1FxZituZWgwUTZkR3gxSlZVbVcydmJGMGpGbUpXU1R2VDJiQXZRTWFQWFpqU25OS3lVck1zaWpRVno5WVYxc2IwTGVYTHg1ZFBWRFhxTkdxdFVneWlhRCtRYmo2RzllUE01ZlN5Nk9yQnpjK2RDT2QrblZxOUx5SGxoNWl6OWQ3R1BmNk9FS0doNWp0NHhuaVNmKzcrL1BIczM4MCtUNEEwTUhVejZmaTVPTmswazRqK1RYSzg4b3RPLzUxekYvdWo2M0tsaXFxdWtkR1JvNklpNHRyK3VtMklBakNaUWdaV1BmLy9OcEp4SEtGM05DZWZTNGJaUWNsTmc0Mm5EOThIZ0QvOExyVTBpbEhHMDZ6VjEvV21TelNUNlFUR0JHSXZZczk0NTRkeDdMbmw1RjZOSlV6ZTg4UU1raC92bUZ6aG5IMjRGblVOV3Fjdlp3WjlXaGRlbWVQVGg2R01ZSitCVTVSWmhIT1h2cEpQTFpLVzhZK1BaYlVZNms0dURnWVpkSUIvZk1JUzBreUNWdWxyZUU2eUt4a0RKOHpIUDh3ZjlhOXQ4N2k0d2dDUUZaMkZ1OTg4QTZuazA0VEVoekNjMDg4WjVLV2NlYlVtU1NlU21UZndYMjg4Tm9MUFBmRWMzaDZtTThrRXQ0cjNHZ1ZYKzBxdk5xMnhOT0pQRDMvYVhyMTZNWFVTVk1wTFN2bDJQRmpBRHp3NkFNTmp2UGVPKzgxckhDYlBXKzJ5ZmFEL3pTZWdhcSs1SlJrZmxuK2kxSGJkNTkvWi9SYWtpU2VlZXdaaW9xTGpON3IzenYvTnFUcHJDLzlZbnF6YXNRVkZSZXg3OEErbkJ5ZDZCOWQ5M3l5b3FLQ3cwY09BL3AwbVR2MzdEVGFyNlMwaElVZkx6UTUzdTB4dDlNbDZNb21tTTZhTVl2Sk1aTmZtbjczOUkrdjZFQlhRQVRnQkVGb054SjNKREw4Z2VGSWtvUWtTZlFZM29OREt3L2g2dXVLYjNkZkFDcUtLMGlKYS9xR3RQZll1aGtvSlRrbHJQOWd2ZUVoaWthdFljOVBld3dCR1lDdS9icGVWa0NtcGMrejRlTU5kU2tjZEZCWlhEZFRic2YzTzhnNG5jSHdCNGJqNHUxaXRKL1NUY200WjhiaDM4dWZqWXMyTnBxV2N0M0NkWlRrbGdDZ3FsS3g1Yk10ZEJ2Y3pYQ3pFaEFlME9DK1dyV1d6Wjl1UnFQU3A4TTQvTWRoQnQ4NTJKRGl5c25MK0lGUWExMmYxdnA5QzRJZ3RBV1pURFlISUVnZXBYMENPZ0FBSUFCSlJFRlVoSXgvWDMwblZaV0tjM3ZPTlJpQXUzRHdBaHZmYlB5elQxMmpadlZ6cTVuNitWU1RGSDNIMWh4cmNFWFZ0U2hvWUpCSlczcGNPbktGbkxHdmp6VWJmRHZ6OXhtU2RoclhlUzNKTEdIenU1dVo4TFp4M1FldFJvdTlxejBwaDFPYURNQ1ZaSldZYmE5Ly8xTGYwVCtPc3YyVDdTZzlsQllGNE1yenk4bS9rRTlCU2dHRnFZV2t4OWVsSXpxKzdyaEZBYml6TzgrYXREbjdPblB6TXpjM3VXOXhobkhLYWtrbWNjdHp0K0RUdzZmUi9lSld4Ykg3eTkyQWZ0V2R0ZExhN0xVc3p5OW40MXNibXh4SGZlZjNuYWYzNUV0bVdqZVIzRDd0aU9uSzBIOGJDWWxnZVRBSm1nUWtTWm9IaUFDY0lBaFh4YVRYSnBtMFdkdFpHOXIvWHZ3M1VlT2ljUEYxSVhGbklwcy8yMHpYZm5VcnpKT1BKRnQwSHAxT3gvcjMxak43OFd4c0hHenc3ZTZMUnljUGNwTnoyYlZrRjhFRGc1RWtpZXJ5YXB5OW5TbElMMkRDQ3hPd1ZkWk52Tm42MVZaREVCRDB6MXVXUGIrTW9iT0gwbTlLUHdBMmZMU0Jtc29hcHI0ejFXajFXM09vcWxWb05WcXF5cXI0NmRHZm1QVHFKTU9LdjhEZWdiajZHaytBU2RpU1lQUzZjNS9PT0xqcFUrbWQybjNLYkYzMy9GUlJpNjR0ZmI3NGM5WnNXR1BVVmord3MzVFpVa05xdzRuakovTGc3QWN2Nnp4YXJaYS90djdGNGg4V1UxbFpTV1JFSksrKzhDcTJ0cWJwenlWSjR0VVhYdVdsTjE3aTJJbGp6SGxrRG5kT3Y1T3hvOGFhN2QrUWdzSUMzbmozRFJ5VmpyejQ5SXZJWkRMMjdOK0RScVBCeGRrRnBiSXVNMVJ1Ymk3Vk5kWDQrZm9oU1JKT2puWFB5QzVOcTNtMVdGdGJtd1FhdTNicHlyQWh3NHphdmxueURjNU96dHd4NlE2VDlvYjh0ZVV2MUJvMURnNE9odHAxQUx2MzdVYWwwdjkzdVd2dkxwUDlxcXFxekFZQWh3NFplc1VCT0lWQ2diT1RzeW8yTnRiMGZ3eXRSQVRnQk9FYU15cG1GRkZSVWJvalI0NklPbkNYS0Nzb0l5VXVoVTVSblFEb09id25oMVllb3VlSXVwUlJwM2VkTmpzYitWSWRlOVROY0hmeWRPTFpqYzgyMnYvU0d6NUx0ZVI1cXNxcVNEM2ErQVBBTTN2UGtMUS9pVzZEdTlGM1lsODY5alNleVI4eEpvS014QXlPL21WK0puOXBYaW01RjNLTjJzb0x5eW5KS1RITWNuUDBjR3p3L0VWWlJWU1YxYzEyMTZxMWxPYVZHbWErS1d5TWE4MjAxdlZwcmQrM0lBaENhK3ZhdGF1VEpFa1BBSVRLUTl0Nk9HMW0vL2Y3Y2ZGMW9jZVlIa2J0NS9lZVo4MzhOWWFKSVkycExxdG01Uk1ybWZUQkpFTXdyN0tva3QxZjdMNHFZNzRhbE81S1BJTk5aKzZteDZlalVXbFlPMzh0ZDN4K0IxYldkVjhEQzFJSzJMUmdrOGsrQUVrN2tqaTI1aGpoRS9TMUsxSmpVMW4vMm5vcUNpb3NTdFdjdUNYUmJQdm1CWnZ4NnU1bG1KaWpWV3ZaK3Y1V0V0YnBINmdWWnhSVGxsdUcwa01KT2lqTkxTVS9PVi8vejRXNmYxZVhWVGQ0N2hNYlR0QnZWajhjUFJ1K2I3bDQ3Q0k1U2FacHRUT09aelQ1M3NBMGNLWFQ2bGo5N0dxbWZ6MGRGejhYcy92cy9XWXZCNVljTUx6V3FEU3NlV0VORXorWWlIK2t2MUhmTFF1M05MaUtzQ0huOTVzSndEVkNxOVlTKzV0SXlRVVFZaFZDZ2lZQllHSmtaS1J2WEZ5Y1pYOElnaUFJTGFqLzFQN1lPK3NueTdnSHVPUHM0WXlyWDkzMzA1ajVNVERmZEwrZkh2dUpqTVFNL0h2NU0vYnBzWWIyMnJxNFdvMld5YTlPTnJUcnREcVFnYld0TlZQZW1JTGNXbzZqZTczUFRCMUV4MFFUSGFPdjc3NzJ2YlZjUEhrUm5WYkg5bSsyVTV4ZGpJdVBDMmNQbkdYa3d5TU5OZW0xYWkwL1B2SWoyZWV5VWRnb2VHemxZNGJVMk4vTitjN3d2R0hnaklIY2VQZU5BQnhlZGRqd0hLZXFySXJmWHZ5TkNTOU1vR3YvcnZ6Kyt1OWtKV1VadmRmMTc2ODMvQ3l6a3ZIbzhrY0J5RDZiemVvM1YxdDZxWVUyTUhQYVRJNGxIT1BZaVdQTW5EWVQwQWZmd251R0V4NFczbVI5c1lib2REcjJIZGpIa3Y4dUlUV3Q3cmxRM05FNFlxYVpwaUMvVkZDbklOTFMwbGo4dzJKKytlMFhSZ3diUVhSa05EMTc5S1NrcE1Tby9oc1kxNENMUHhaUFFXRUI0VDNEV2ZYbkt1YmNNNGVObS9VVHFQN3YvZi9EeTdOdWt1QURqejdBaGRRTGZMbm9TMnlzamN1bUFIVDA2Mml5YXUxeTNQM2czV1JtV1Y1RE1hQmpBTGZIM0c3VTlzMlNiM0IwZERUYmJrNTFkVFcvci9uZDdMYmE0T3VpaFlzSTdXYjhuWFZVekNnOFBUejUrWnVmTFI1dmUzTmRCT0JHeFl3eVdnWmEyMllKc1ovWTcxcmVUekIxNHU4VGhnQ2NWMWN2WEh4Y0NMMnA3bi9lbHFTZkJBdzN0SmF5dG04NEYzUnJuYWU4d0xMMFFEcXRqbE83VG5GcTF5a0NJd0laL2Zob294djJxQWxSRFFiZ3Fzdk5QOGlxLytCU0ptOTRkWVc1NEdkakFkSFd1ajZ0OWZzV0JFRm9iVTVPVG5jQmtyZmtqVkttYkxMLzlXenp3czI0QmJyaDNVTy82dW5vSDBmWjl0RzJadFgwckNpb1lObUR5N2o1bVp2cGVXdFBkbjYrazZyUzVnVkEycEpmdUo5Sm03cGFUVmFpL3NGVjVzbE10aXpjd3BpWHh3RDZGSkYvdnZBbk5SVTFEUjV6eHljNzhBdno0K3p1cyt6OVpxL2hldVluNXplYTJqRHJaRmFEcVR1clNxdlk4Tm9HN3Zqc0RsU1ZLdjU4L2srVCtud2IzdGlBcWtwRmZuSytJVFZtYzZocjFHeDRmUU9UUHB4a1dJbGZuNnBTeGRZUHRwclpVeDhBckNxdE1rcS9lYW15dkRJTy9taWFGcWlpc0lKVlQ2NWk1bmN6c1ZIV1BWaXBMcXRtMDRKTkpPMUlNdGxIVmFWaTVlTXJHZjdFY0VNZHc2U2RTWnpiZTY3SjkzbXBqSVFNZEZxZDRZRnJZelFxRFp2ZjNVemUrYnhtbitkNlpDUFpFQ2dQSkVXVEF2QXc4R0liRDBrUWhPdlFsM2QrYWZoNTl1TFpXTnRaVTFWV3hROXpmNkRIOEI3Y2RNOU5nUDZ6OHZmWGZ6Y3F0MkVKaFowQ0YxL1RTU0MyU2x1ajFXMjF6UFVGUURMZWR1bG42ZkV0eHhreWF3Z3ozcC9CdHErMjRkWEZDNTl1UHV6K2VUZlo1N0lCNkR1cHIxRmQybUgzRDJQbHF5dlJxclYwOE8rQVRxdWpxcXlLZzh1TlAwODFLZzJyMzFxTmQ3QTNtYWZOQnhHNkRlNkd0YjAxYm41dWh2ZVZsNUpIMk1nd2s3NEpteE5NMmdUTDZYUzZBa2VsbytYNVJCdHg1N1E3K1ZIN0l3a25FN2h6MnAzQS93SndZZUhjT2UzT3l3ckFiZHk4a1Y5WC9rcDJUall5bVl6eFk4Wno0UEFCY3ZOeURVRytwdlRyMnc5SHBTTS8vdmRIZHU3WnlacjFhMWl6ZmcyamJ4N05pS0Vqek5aL0ErTWFjTWRPNkFPTHR3eTdoZE5KcDgzMkx5NHB4c2JHeG16dzdXcjUrTE9QK1d0clhSbVpsZ3J5WFdydHhyVVVseFNidEI4N2ZveXo1OC9TS2FDVFNmRHQzNkpkQitCME90MGhTWkp1QVBBSThERDZoaEVWRldYUk4yMnhuOWp2R3QydjhVSmQvMkpuOXB4aDFLT2pERE8zSThkRjBpR2dBd0FsdVNXa25iQXNoWTZxV29XTmxmNERUNlBXVUp4bCtpRlJYMVBiVytNOE9wM2xEeEJycFJ4TjRiL1AvSmNIbGp4Z3VHYjE2OVpkeW16S0NBbERPZ2VneVFMUnpkRmExNmUxZnQrQ0lBaHQ0Rm5nWDFuNzdWSWFsWVkxODljdzdhdHA3UDkrUDhmWFhkN3RsTHBHelY5di84WFpYV2M1dThjMFBlRzE3UFRmcDhrOG1Vbm5nWjBKR1JaQ3g5NGR5VHlSYVRTUjV1UmZKd25vRTBEd1RjR3NlbklWQlNrRmpSNVRWYVZpNmV5bHFLdlZKdTBGcVFXNCtMbWcwK25RcURTb0tsV1U1cFJ5ZHRkWjRsYkZOUm80dTNqc0l0c1hiZWZpc1l2a25zMDEyZDRTYVJIVDQ5UDU5WUZmdVhIdWpRUkVCeGdtRVdXZHpHTHJCMXZKTzlkdzRDbm5kQTRCZlFMUWFyVm9WQm8wTlJwcUttb296eThuOVVncWNTdmlLTTgzUC9tbktMMklUUXMyR2RKM3BzZWxzL0h0alpSa21rL0pDWFdyQUhOTzUzRFRJemV4ODlPZERmWnRUSFZaTmJubmNzMnVoQVI5NExFMHUxVC9IbGJGVVhDaDhkLy92MDJJUElRVVRRcVNKRDJFZm8xSjgyL0FCVUVRR21EdmJOL2doRlpYUDFjR3poaW9mNkhUcDZJc3pDdzB5dmhUbWxlS3BrYi9tVzduWW9lTnZmNDdibGwrbWFHOU5ZVGVGTXF3T2NOdzh0Q3ZaSmNyNVB6MDZFLzZXdXE3OWFVY2VnN3Z5WTJ6YmpUYXIzTjBaNmE5TzQyL0Z2M0Yyb1ZyMmY3dGRweTluS211cUpzSTdPRG1RTmpOWVJ4WWNhREI0QnZBc1B1R21RUVBlNDdvYVhTOWFva0EzSldKaTR2cmtKdWEyMktmaCtYbDVTZ2RtcDQ0V0Z0bnJTbnU3dTdrNU9Zd3FQOGdaczJZUldCQUlISEg0Z0FNUVQ1TFBmL2s4enc0KzBHMjc5ck9nY01IbUQxck5rNk9UaVlMS3lxcktubjluZGVKT3hiSDNUUHZadnJ0MHczYkZuMnh5UEJ6MnNVMHd3cTR5cXBLaW9xTDhPOW9uUEhBbkhjL2VwZWtjNmFUdHBwaUxyRG01dVpHUno5OVZxaUdydWVWMW9BcnJ5aG54UjhyVUNnVWhsU1R0WDVZK2dNQVkwZVBOYmZyVmJkazZSS1cvN0g4emFpb3FKb2pSNDRzYW5xUGx0ZXVBM0J4Y1hIOUd0cDJ1ZW43eEg0dHUzOTdlWC90WlQ4QnFpdXFPWHZnTE4xdjdBNWdWT1EzY1VlaXhWK1I4OVB5RFhYalZKVXF2cDN6TFZwMTA2a3I2N3MwNENOWHlFMVNYTFhFZVN6Ukthb1RGNDVjTUx1dE5LK1VpcUlLbkR6MU44ZXE2b1lmaGpsN08yUHZiRTlGY1lXaExUQTgwSEJqRC9xMERpMmx0YTVQYTUxSEVBU2hOVVZGUlkwQy9CMXd3Ri9lOUJlNTY4R0hnejVzZEh0cFRpbmZULzNlb3BTVFRUbTd1K25nMjk1djlwcTBOVlQzckNsbnRwOXBNaGhtaVpLc0V1Si9qeWYrOTNnY09qam8wemhlWXR1SDI0ai9JOTZ3TXE0cGx3YmZhdjB3NDRjckdtdjg3L0ZYdEw4bGNzL21zdXFwVlNoc0ZTZzlsRlNWVmxGWjFQUmtvaFdQcmJpaTh5YnRTT0xBa2dNVXBoZHljcU5sR1JwQVgzUHc3TzZ6VkJSV05OMjVBVXZ2WFdxbzNWdDd2NnJUNlVRb3lRSWVNZzljSlZjS2RZWE9rWkdSTStQaTRxN2ZmRWlDSUxTNm0yYmZSTVRvQ0pOMlc2VXQwOTZkVnRjZ3dhMVAzVXBKYmdrdVB2b2drNnBheGJmM2ZXc0lWc1c4RkdONExySjgvbkp5enB1bVZBWjRkK1M3bHpWV21WeG1VcnJCTjlTWEVRK013SytIOFlyN3lIR1JwQ1drY1dyWEtYeTcrOUovYW45Q0JvVVl0bWVlempROGF3Z0lEMkQyMTdNNXVmMGtKN2VmSkNVK3hkQlBycEF6K2RYSitJYjY0aDNpemJyMzF6VjREeUswWCtrWDArbmcxc0hpL3NOdkdtNzArc0RoQTFSVTFOMG5SVWRGcy9UYnBiaDNNSjFzM3R3TVpGOTgvQVZkZ3Jvd2NmeEVKbzZmYUxaUFlXRWhMNy8xTWtubmtyaG41ajFNdTczdXY5MjgvRHkyL0wwRmJ5OXZzckt6T0oxMG1yNlJmUUU0ZC80Y09wMk9McDNNMXpSYnUzd3RNcGsrUUorVG0zTkZOZUcrL2V4YnRGcjlNNjlaTTJZeGE4WXNvT0hyRVJRWXhLQUJnNHphbGk1YmlwT2pFeFBHVGpCcHY5U1NYNVpRVkZ6RTVOc21HNjBLek0zTEpmbENNcTR1cm95NnVXMnl3YWsxYWpRYWpUWFFacW11Mm5VQVRoQ0VmNmNUZjU4dzNHaldyeW1XdU4xOG5SRnpUdTgrYlFqSTJEcmFNdTZaY2V6NGRnY2x1WFVQemVRS09YNDkvTEIzdHVmVXJsTW14N2gwVm5mb1RhRWMzM29jYXp0cmFpcHJXdXc4bHBpMllCcW45cHdpYmswYzZTZlMwYWoxRHg0Vk5ncjYzZEhQRUh3RHlEelY4Q3d5bVZ6R21DZkhzUGJkdGRSVTF1RGk3Y0xJUjBjYTlUbTkyL3hTK3N2Uld0ZW50YzRqQ0lMUXloNEI2R3pWdWEzSGNVMXBpZUNicGVyWDhycFNwN2EyL0dkUGVYNjUyVlZhcWlvVldTY3RDNzVkTDFSVktnclRDbHYxbk9ZQ3RKYTRrdUFiNk5PUjYwUzA3YktGV0lWd1VIVVFTWkxtQVNJQUp3aENtNG1lRkczNFdVSXlQR2NBREt2UEFFcHlMbS95VDNQMXVhMlBjZkJOQjhlM0hhYzRxNWl4VDQ4bElDTEFVRHUrVmtGNkFTdGVXb0dMcnd2VEYwNUhZYXRBcnBBVE5qS01zSkZoYU5WYUNqTUtPZkRiQVpRZGxQaUc2ciszZDcreE8wbzNKU3RmV1dsVVo5NmM5OGE4WjlJMjc3L3pjSEIxTU5OYmFFdlZOZFVrbmtsazhJREJoallydVJXcGFhbGs1NWlmN1AzY0U4OFp2VjYyY2hsRnhVVkdiZWFDYjRERktTaHJ1Ym1ZejdUWlVPRHFoNlUvR0ZaNEJYY0pwbjkwZjlScU5YZlB2SnZGM3k4bTRVVGQ2c3ZhbjhONm1xWkpCYkMycm9zUGZiVGdveWJIcWxhcldiRjZCYit1K0pXYW1ockdqeGx2MkdabFpYbkk1OVVYWHNYRDNZUGdMc1laVlpZdVc0cVRrNVBKS3NJdVFWM3djUGN3dkU2K2tNeTZqZXRRS3BYTW1ETERLQURuNGU3QkorOTl3cG16WjFvMTdlYTFSZ1RnQkVGb2Q4NGZPazlWV1pWUi92S0M5QUt5emxyK0lPbkkyaVAwdnJXM29UWmFqMkU5NkRHc0IrV0Y1ZFJVMUdCbFk0V3lneEpKa2tqWWttQTJJSk4xTnN0d2N3Z3c3dGx4REprMUJBZFhCejRZOTBHTG5jY2lFblFmMHAzdVE3cWpVV3NvTHl4SHE5SGk1TzZFektwZWlnc2Q3UDl0ZjZPSENoNFF6S1BMSDZXc3NBeG5MMmZEREdxQS9OUjhUdng5NHZMR2FFWnJYWjlXK3owSWdpQzBrajU5K25UUjZYUmpKU1JDcmY2ZHVmUUZRUkN1aGlCWkVMSEVva2JkTHpJeXNtOWNYTncvYlQwbVFSQ3VEN0dyWTBuYVc1ZFd6c3JXaXRHUGpqYlVIRDEzOEJ4eDYvU3A4M3hEZlJrNGZXQmRYeHNyM0RxNmtaK1dEeEowQ05TdklLb3VyellLVUdscTlNOERhbmwxOGVLZUwrOXA5bGdYamw1b2RCeE5qWVovL3ZpSG5zUDFLUjd6VS9QWnVHZ2o2Y2ZUdWYzTjIrbmFyNnZ4QVhUNnlkT2JQOTFNZFVVMUZjVVZmUC9nOTl6NjlLMzQ5NnJMM0NDemt1SHE1MHBhUWhybGhlVUU5ZzZrVTFRbkFEcjI2c2l0VDkzSzc2Ly8zdWhZWFgxZFRkcHFWeElKVnk0c0xNeTF0S3dVUjZYakZSOXIyNDV0VkZSVU1LaC8zV3FyN3QyNnMydnZMbmJ0M1dYUk1lcXZPR3RLYzFOUU5tVG10Sm1rcEthd2U5OXVySzJ0aVJrWFl3aVk3VHV3ai9NWHpoTVVHTVQwS2ROeGMzUGpwa0Uzc2UvQVB2WWQyRWRaZVJsS0J5VTc5K3hFa2lSdTZIdkRGWS9uU1B3UlBsLzhPZWtaNlhUdTFKbkhIbnFNN2lIZEwrdFlBL3NOYkxwVEkvM3Q3ZTNSNlhUTXZtczJTcVZwNW8zQWdFQUNBd0l2YTJ6WEN4R0FFd1NoM2RHb05aemFkWXJldC9ZMnRKM2NibmxxSDlEUGd2N3R4ZCtZL1Bwa1BEclZ6ZHh3Y0hVd25TWFZ3QVRpZi83NGg3QmJ3b3lLRVY4NjI2c2x6dE5jY2l1NTBXeTQrbVBaOUgrYlNEMmEydUMrUlpsRlZKZFg0OVhWQ3hkdjQzenE1UVhsL1A3Rzd5MjZzcUMxcms5Yi9CNEVRUkN1SnExV08xdVNKQUxrQVZpSlczcEJFSVFXSTVOa2RKVjM1WlRtVk8wcXVPWS91UllFUVRERHpza09oVjNkODRQd1VlR0c0SnU2V3MyWmZXY00yejJDUE9DUzRpWCtZZjdrcCtYajV1ZG1LQk54YVltSWxLTXBmRHIxVThOcnJ5NWVselZXblZabmRKeGE2U2ZTU1V0SVk4L1Bld3pQQnJaK3VaV2dxQ0RrQ2psRldVVWtIMDRtZGswc2VTbkd0VllMTXdyNTVjbGY4Ty9sVC9pWWNEcEZkc0xSM1pGVHUwNVJsS1ZmMGJUaTVSVk1mbTB5bmFNN1UxMWV6Yzd2ZHhwTkNqYm4vdS91djZ6M0tGaEdvVkFVM0Q3emRwTTZhSmRqK2UvTDhmWHg1WVkrZFVHb04xNTZnMlBIajZGV3EzbnJ2YmV1K0J6MU5UY0Y1VXZQdnNTUWdVTk0ycnNFZFdIVm42dXdzN1hqOWZtdkV4R21UeVc3ZXQxcWtsT1M2Ui9kbjhmbVBZWmNMdWZXa2JjQzBEKzZQN3YyN21MMzN0MTBDdXhFY2tveWtlR1JScXZITHNmYjc3L05ycjI3c0xHeFlmYXMyVXllTUJtNVhON3M0MlJrWm5EUDNNWnZjWnFxQWJmc2gyVjRlWG94YThZc3h0d3l4bVI3NHVsRTFteFkwK1JZU2twTFdQanhRclBibm56NFNSUUtoZGx0N1lYNHRpNElRcnQwWXRzSm93QmM0ZzdMMDAvV0tzb3NZc204SmZRYTBZdnVOM2JIczRzbmRvNTI2SFE2S29vcnlMdVF4L2wvempkWXNMY2d2WUJmbnZ5RndiTUcwN0ZuUjJ3Y2JLZ3VyeWJyVEZhTG5zY1N2ejc3SzkyR2RNTzN1eS9PWHM3WU9OaWcwK21vTHFzbVB5MmY1Tmhram0wNlJsbCtXYVBIVWRlbytmWFpYN254bmhzSkdSU0NuWk1kWmZsbEpPMUxZdDkvOXhuVmhtc3ByWEY5V3ZNOGdpQUlyVUdTcEljQmd1WEJUWFVWQkVFUW1xazJBQWY4QjVnRE5GeEVXUkFFd1VLRFpnNGlJRHpBN0RZckd5dkdQRkgzQUh2eHZZc0ppQWd3cXNjZTFEZUkrQTN4ZEk2dVN6K2VjU3FqMFhPcVZXcUtNb29hN2VQaTQySVU3R3RzMHUyeTU1YWhybEV6NS9zNVJ1MDZyWTZheWhxMGFpMkJrWUVFUmphOTRrVlZwZUxUcVoraTA5Yk5ndFdvTkt4NmJSV1RYcDFFN0oreDVLZmxJMWZVQlJlMEdsSEx2VDE3N29ubnFLNnVObHFoNkdEdndJQWJCbHlWOHpVM0JXV2d2K25mYmZ5eGVGNWY4RHF1THE2OE1mOE5Rb0wxOVEyWExsdkt6OHQrNW9ZK04vRHljeTlqSlRjT3N3enFQd2c3T3p0K1gvczdudTZlQUV5T21YeVo3NlRPcnIyN2NMQjM0TXRGWCtMbGVYa0JkZ0NsVXNuazIwekhvMUtwV1BmWE9rTU5PV2NuWjI0ZWRyUFpZOWphNmljUVRKOHkzZXoyN0p4cy90NzVkNU5qcWFxcWFyRGZvM01mRlFFNFFSQ0VxNkdwUXNGcENXbE45ckdrMkxCR3BlSG9YMGM1K3RmUlpvMnZWdGJaTEZhK3ZQS3FuY2ZTZ3NrcDhTbEd4WXV2UkZWWkZacy8zY3ptVHpkYjFMK3BNWDU3LzdkTkh1TnFYNThyUFk4Z0NNSTE2QkF3SWsrYmg2Zk1zNjNISWdpQ2NGM0oxK1VEb05QcFRpQ0NiNElndElHQzlBSzJmcjZWbmlONll1dGtpM2RYYjdwRWQ4SGF6cHJ1UStwU3phVWxwRFY2blB6VWZMNjYreXV6Mi96RC9Caytaemd1dnZyc056cWRqaE5iVDdEN3A5ME5Iazlkb3diQXJhUDVXbGtOdFRla2ZwckxXbHExbHBXdnJEUUU1aFEyZFEvZmErdmQxMmZ1dWNBanZ6MGlhc0JkZzVMTzZsT3dwcVkxbkpuSkV1ZVN6K0hzNU54ZzdiZGFMWkdDc25kNGIyYmNNWVBSTjQ4MkNuajl2T3hubkoyY0dUdDZMSCt1LzVOejU4OXhJZlVDWDN6OEJhQVBUbzI1WlF5L3IvbWQxTFJVd251RkV4MFZiZlljelYycFYxNVJ6bDF6N21xeW40TzlBNy8vMTN3SzEveUNmUHg4L1JnN2FxeWhUYWZUOGM0SDcrRGo3Y1BGakl1NE9MdWcxV3J4OVBBa1pseE1zOFlJTUhUSVVJWU9HZHBvbjFFeG8vRDA4T1RuYjY3ZnNyc2lBQ2NJZ2lBSWdpQUk3WXhPcC9zL1NaSkduTmVjcDRkVmo3WWVqaUFJd25YbGpQb01BRHFkN3ZNMkhvb2dDTmVSVmErc1l2THJrd21JMEsrQ1UxV3BXUDdpY3B5OG5CajU4RWhzSEd4UTE2alo4ZTBPQUJLMkpIRHU4RG42VE9pRGQxZHZyR3lzR0RGM0JCMTdkUVQwOWQ4dUhMbHdXV081L1kzYjZkcS9ybTdiMlFObjJmbjlUbkl2NUY3UmUyd0pQdDE5dU8zRjJ6aTI2UmdudDU5RXA2bGJJVmRUVVdQUy8vbk56N2ZtOElRcjhQazNMZk94dXZmQVhwYXRYTWJicjc2TnU1czc5ejE4bjlsK3pRMXNYZXJURHo0bHBHc0l0NDY4bGJUME5QWWQzRWRxV2lvWFVpOEFVRnhTekt0dnZ3cUFqYlVOd1YyTnM1UGNPdkpXZmwrakQ0RE52bXQyZytmcDZOZlI0akdsWDB4SExwZmo0KzNUWkY5N2UzdXo3ZWVTei9IQ3F5OFEyaTNVRUlEVDZYUjg4YzBYSERoOGdFL2UrNFM1ajg5RnFWUnk3OHg3ZWZPOU43R3h0bUhNU05NMGswTFRSQUJPc0pTNnJRY2dDSUlnQ0lJZzZNWEZ4YTJMakl6TUxxSEVLMU9UaVkrODZTOWdnaUFJUXRQeXRmbms2L0xSNlhSbGNybjh4N1llanlBSTE0OGI3N25ST1BnMmZ6bkJBNE81NFhaOVBheWM4em1zV2JER3FIWmFSVkVGWi9hZVlkRE1RUUJFakk0d2JFdmFsMlN5SXV5UjN4NnhhQ3oxVjRmcHREcDh1dmt3YmVHMEJ2dW54S2V3Wm9INVdrN0w1eS9uL09Iemh0Y2VuVHpvNE44QkFJMUdROUsrSk1PMnp0R2R1ZVB0T3hvZG0xK29IODVlemd5NWF3Z2VnUjc4OCtjL2htM1Y1ZFdOdnpIaG1yYnFsMVdOYnAvOEg4dFNOQllYRjZQUmFGQW9GRGc1T1psTnBWaGRYYzJHelJ2UWFyVkVoa2ZTT2Fpem1TUHBhNkg1K3ZpYTNlYm1xbC9SK2ZUOHA4bksxcGVia1NRSlB4OC9BRnljWFpnM1p4NmRnenJqNStOblZLOVFxOVVhQlJ4L1dQb0RiNy82dGttcVNvRHZQdi9Pb3ZjTitxQ2lxNHRycy9hcHI2aTRpR2RmZXBiS3FrcHVISFFqQUdxTm1vOCsvWWh0TzdieDFLTlAwYmxUM2JVYU5HQVFFOGRQWk5FWGk4akt5V0xXakZsR0tVU0Zwb2tBbkdDUkkwZU90TzlrcTRJZ0NJSWdDTmNYclU2biswQ1NwUGRQYTA2TEFKd2dDRUlMU2RJWUhoUXZqbzJORmVrbkJVRm9NZkViNHVseld4L0tDOHRaOGZJS3NzNWtNWEQ2UU1QMlA5NzRnOHJTU3R3NnV1SGc0a0JwUVNsRkdVVmtuOHZtNHNtTCtQWHdNenJlUDZ2L3VmUVVsNVYyVVpKSlRlNW41MmhuOGZFRzN6V1lib083QWZxZ1l2MEFuQ1g4UXV2ZVo5cnhOSDJOdXY4cHpTOEZZTWYzTzdCVjJxTFQ2VmZIalg1OHRDSDQ4ZGVpdjlEcGRDaHNGYWlxeFAvR3J5VktCMldMSENjM1Q3OVMwOVBkRTJjblorYmNZMXlUc0xLeWtwZmZlaG10VnN2WVVXTjUrSUdIelFhTmppY2U1OFZYWDhUQndZR25Ibm1xd2NEU2JXTnZRNnZWRWhJY1FuRG5ZT3pzN0JnVk13cWxVbWtJWXRXbjBXaDQvNVAzaVRzYVIvL28vdWgwT2c3K2M1QzMzbnVMRjU5NkVXdHI2eGE0Q3MxVFdGZ0lRRmxaR1FxRmdsZWVmNFgrMGYzSnpjdmw3ZmZmSnZGMElyTm16R0xrOEpFbSs4NjVadzdGeGNVc1c3bU1ZOGVQOGZoRGp4TVkwSFNkUjBGUGhDc0ZRUkFFUVJBRW9SMlN5K1ZMQURLMEdWVHFLdHQ0TklJZ0NPMmZTcWNpV1pNTWdGcXRGdWtuQlVGb1ViWktXNHF6aXpsMzZCeTlidTdGK09mSDQ5VzFycWJVQXo4OHdPT3JIbWZPOTNQNHowZi9vVXQwRjhPMkkydVBHQjNyd3BFTFpDVmx0ZHJZTFdYdllrOVFueURENnd0eEY1cDlqSTVoZGVuNDBoTFM4QXlxcTNkY2tsMENRRmxCR1gxdTYwTnVjaTVITng2RnVpeVZuRDk4SHY5ZS9neVlPb0RrMk9UbXZ3bmhtbEFiREt1c012MmVrNTZSanJXMU5SN3VIaWJiY3ZOeWVlckZwemgrOGpqM3pMeUhSK2MrMm1CZ0xiaHpNSjJET3JOMSsxWVdmTGdBdGNaOEFyaEpFeVp4ZTh6dGhQY014ODZ1OFdCMFJVVUZyeTk0bmUyN3R0TzFTMWVlZitwNVhuanFCYnAyNmNyK2cvdDU1cVZuREt2cFd0UDZUZXNCZmFyTU4rYS9RYisrL2RpOGJUTnpINTlMNHVsRXB0OCtuUmwzekRDN3J5UkpQUDNZMDhTTWkrSGtxWk04K1BpRGZQQi9IeGhTY1Y3TFpzMll4YklmbDcwa1NkTEhiVFVHc1FKT0VBUkJFQVJCRU5xaDJOall2TWpJeUI4bFNacDFVbjJTUG9vK2JUMGtRUkNFZGkxSms0UU9IVHFkYm1OQ1FzTDVwdmNRQkVHd1hOVDRLSnk5bkFrZkZXNitnMlQ4c3FaU1grL01WbW5MRFpOdk1Ocm1IdWlPaTdjTFJWbEZSdTN2am56WG9ySFVyNXUyL29QMUpHeE9zR2kveHNnVmNzWTlNdzVydTdyVlBYNmhmdlNKNmNPRjJBdmtwK1ZUWFY3ZGFPRFExYzhWcFp0K2xWUjFlVFc1eWJtR21uY0FlU2w1eUsza2pINXNOTzZCN3N6OGVDWmYzLzIxMFRGNmorMU5yMXQ2QVREcGxVbjgvTVRQYUZUR3FUcUZ0dEdjbW15dUxxNmtwcVd5ZXQxcXBzUk13Y3JLQ3AxT3gvNUQrN21ZY1pHUXJpRkdLUjhCZnZudEYxYXNYa0ZsWlNVRCtnM0EwZEdSUDlmL2lVcWxvcWFtQnBWYVJYVjFOVFUxTlZSWFZ4c0Y5M2J0M1lWV3ErWEZwMTlFTHBjM09yYWMzQndBazhEZTZhVFRMUGh3QVpsWm1YUUw3c1k3cjc2RG5hMCtZTGZ3allYTWYzMCtwODZjNHNISEgrU3U2WGN4ZnN4NEZJcUdrODZscGFlaGRGQmlaMmVIdGJVMThjZmlBVkJZTlQ5UjNjM0RibVpYQWI5c0FBQWdBRWxFUVZUamxvMDhNZThKb25wSDhlbFhuN0x1cjNWSWtzU0RzeDlrNHZpSmplNHZrOG1ZZTk5Y3VuVHV3bGZmZnNXV3Y3Y1FHUjVKcDRCT3pSNUxhMUlvRkRnN09hdmFNcXVCQ01BSmdpRDh5MWw2Z3k0SWdpQmNlMlF5MlpjNm5XNVdzaWFaS0VVVTBxVlBib1RybHdUMnJ2WTRlamlpZEZlaTlLajdaK2VuTzZrcXJXcnJFVjd6SkptRWc1dUQvcnI5N3hyS0ZYSmlmNHR0NjZFSmJlU00rZ3dBT3AxT3JINFRCS0hGTlZXLzdNS1JDeFRuRkZOZVVFNTVZVG1wUjFOeDlYUGw5dGR2cDBOQUI2Tyt5ZzVLWm40OGs1V3ZyR3oyU2ppWjFaVW5SRnMwYVpIUjZ4N0RlekJveGlDVGNmcjE4RE9reml6T0xpYjVuMlQyL0x5SGxMZ1VWTldtejhNN1JYVXkvSngrSWgxN1YzdDh1dFdsV3M5S3ltTElyQ0c0QjdvRGtMQTVnZUxzWXFOajdGKzJuKzQzZHNldG94dmVJZDZNZUdBRW16L2JmRVh2VjJnWk02Zk5iSFQ3MG1WTERUOFBIakNZb3dsSFdiSjBDVXVXTGpIcGU4dXdXMHphanAwNFJtV2xQcWkyLytCKzloL2NiN1Jkb1ZCZ2EyT0xqWTBOdGphMldGdGJZMk5qUTJSNEpHa1gwOWl6ZncvdkwzcWY1NTU4emlTNHQranpSY1RHeDZKUUtDZ29MQUFnMEw4dURlUG5pejluN2NhMTZIUTZoZzBaeGhNUFA0R05qWTFodTlKQnlYdHZ2Y2NuWDN6Q3RoM2IrUHI3cjdtWWNaRkhIbXk0YnVNcmI3OUNSbWFHU1h1UDBCNE43dE1RYnk5dnZ2M3MvOW03ODdpbzZ2VVA0Sjh6TTZ3aUtBcUkrd2JpZ3NxNHI2bVZTN2xuV1dacFpYVnYzdHQyNjdaM2JidTNicmZTVXJPMHNrd3pOVFd6RWpkTXl6Vm1XR1JIUlZabEZ3WVltRG5uL1A2WUh5UGpETXlBNElCODNxK1hyK2FjODEyZVFaTGhQT2Y3ZkRlWVYvRGRkL2Q5U0VoS3dPTVBQNDRob1VQczlMNXE2cFNwR0I0MkhJZU9ITUt0azI2dGR4eXRFUk53NUpDd3NMQlNBTkJxdFcyZEhRc1JFUkVSbVVSR1JwNVNxOVdhS2xTcHo0dm4wVWZaeDM0bnVpbU1Yam9hNDVhTnMza3Q1MndPWXZiRTNPQ0k2bWZ3M01GUUwxQmJuVCt6NVF6aWZvbHI4dm52V1gwUHVnN3BDa0ZobmJTK2VPWWk4cy9uTjNrTTFMeGtpcGtvUnpsa1diNFFGUlgxaTdQaklhS2JUOUx2U2NpOWtJdlN2RktVRnBSQ2w2L0QzTmZtb3V0QTB3cXZYei82MVp4TUVnUUJZVFBETUduWkpJc1ZaWlhsbFhEek5OM1U5K3JnaFFkV1BZQmpYeC9ENlI5T1F6SktOdWQxY1hPQkpFb1FqU0lFaFlEUTIwSXRyb3RHeDFhSGViYnpoSmV2Rnp6YmVhSmRwM2J3N2VxTHdINkJDT3dYQ0pXcjVTMW12VTRQRnpjWEtGMnVyaVR5Q2ZEQjBEdUhZdWlkUTJHc011SmkxRVdrbmt4RjZzbFVsT2FiOW5iclBheTN1WDNtMlV3TW5qYlluQWdSRFNJOHZEMHcrcDdSQUlDeXdqSkVySStBdDUrM3hjOXpZNVVSKzFidHc2TDNUZVgwMUxQVk9IZjZITTZkUHVmUSt5UkxzaXdYdHZWcTYzczlZM1FPN0l6QkF3ZmpnWHNmcUxOZFhId2N1bll4L2Y4d2E4WXM2SFE2L0hIcUQrajFwZ2ZMQkVHQXA0Y25iaGwvQzJiZE1jdXEvOUw3bHlKN1NqWjh2SDNRcGswYmVIaDR3TlBERXg0ZUh2RHc4SUJLV1hzcUpEc25HMCsvOERTS3J4U2pyS3dNWGw2Vys5VjE3TkFScGJwU2lLSUloVUtCd1FNSFk5bVNaZWJyMVhNOXV2UlJ6Smc2dytZY2JxNXUrT2ZULzhUd3NPSFl1SGtqN3J2N3ZqcS9IcUVEUXlFSUFrUlJoQ1JKY0hOenc2RCtneXptclkrYTVUTTdkdWlJdFIrdGJkQTR2dTE5Y2ZlOHV4dlV0elhpSTdMa0VMVmFMUU9BUnFQaDl3elZxZnA3NWU0Ty9JZVlTRnVtUmFvK0ZiSXNQNlhWYWo5MmRqeEVkSE5TcTlXTEFXenlGWHd4M1cyNnM4T2hHOFNyb3hjZTIvVllyUW1rSFUvdmNFSlVqdkhxNklXSHZuc0lycDZXRzlBYks0MVllK2RhR0NxYXZrTE1rSGxEY050enQ5bThGcmsxRWtjK09kTGtNVkR6RWxFVmdSd3BCNElnUEI4Wkdmay9aOGREUlBhMXhQc1BicDV1bVByM3FUQlVHdUR1NVk2UUNTSG11N05yRnExQmFYNHB1Z3pvZ2huUHpEQ3Y4cXBXbEYyRXpmL1lqR2wvbjRhZ3NVSG04M3FkSGh1ZjJHaFZqckxheEtVVE1YYlJXTk9CREt1N3dkODgrUTJ5RTYxWDJWeHJ4UHdSdVBVdjlsZThYRXEraEYxdjdZSytWSSsrWS9xaTM0Uis2RDI4dDFXU3JscHhkakUrZS9nektGVktQTFhqS2JpNG04cnI3WGh0Qis1ODdrNTQrSmlTQmlrblVnQVpDQm9iQkZtV2tSYVpoaTREdTBDcFVwb1RmY1pLSS80M3kvUlArUHgvelVmd3VHQVVYeXBHeFBvSUpCMUxzaHQ3Y3hKVEhvT2tpaVFBZUVHajBmelhtYkhrcGVmSjlsdTFmTGw1dWZEcjZHZTErczBSbFZXVjBPbDA2T0Rid1g1akFLSW8yaTExNlV5aUtFSVFoRnIzejZ0TlZWVVZGQW9GVktybXNlNXI0N2Nic1czWHRpcFJGRi9RYURRcjdmZG9mTTNqSzBGRVJFUkVSQTBpQ01MM2tpU3RLMFJobXdLcEFCMFVqdjNTUnkyYkxsK0g4eWZPbzg4NDYxV1AzZFRkNE43Vy9ickxVTTUrWnphQ0pnWFpiMWhEVVVZUnZyejN5enJiVEg1NnNsWHlEUUJVYmlxTXVIOEVqbTg0WHE4NUd5TCsxM2lNZjN3ODNOdTZXMTNyUDdVL2pxNDlDa20wdlpLQWJqNGxVZ2x5cEJ3QU1PcjErblhPam9lSWJsNlY1WlhvTmF3WFBOdDVXcHpYRmVoUVdtQmFCWlozSWMvcVovaWwxRXZZL3NwMmxCV1ZZZmZidXpIbjFUa0lIaHNNQURqMDZhRmFrMjhBY0NIeXd0VUUzRFY1aGN1cGw1R1RuT05RN05xOVdveGNNQkp0TzlvdWpwV1RsSVBJUFpHSU94UUhXVExsYStJT3hTSHVVQnhjUFZ6UmQweGZoRXdNUVo4UmZTeFd4aDM3NWhoa1NVYVgvbDNNeVRmUklPSmkxRVZvOW1vd2J0RTRRQUNpZjQzR2hUOHY0STduN2tCeGRqSFNOR200LzhQN0xXSkkwNmFaWDBlc2o4QzUwK2NRdXorV1A5UEpJZjUrL2czdTYrYnFCamRmTi9zTi8xOXpUcjRCRFkvUDFkWDZNNzR6R1VValJGRjBCZUMwd0ppQUl5S0NxU1REdVB2SG1UK01ac1ZubVo2dWFnUmRCM1UxUGRYMi93NStlaEFBNE43V0hlTVhqemVmai93eEVrWFpSWFdPTmZxZTBXZ1gyQTRIMWg2NHJrMkU1NitZajNhZDJnRUF2dnpMMVp0a0h0NGVVQ2dWS0NzcWMyZ2NydzVlNXZJUGdPbTl0ZTNZRnFKQlJQbVY4Z2JIUjBSRWpvdU1qRFFNSFRwMHBTQUlyeVFhRXpITzFYWlpRbXArUEh3OE1QV2xxUTN1N3hQb1kvTzhRcW5BM1AvT1JjV1ZDcHZYNjdML1Avc2IxSzlhZVZIZFAvOTdqK3VONE1uQnRWNGZ2V1EwTXJXWlNJOU1kMmkrZi96eGozckY1d2hQWDA4OGMvU1pCdlhOUzgzRE4wdSthZVNJcUttbGlLYlAvYklzZngwWEY2ZHpjamhFZEpPN25Ib1p2WWIxZ2lpS01PZ05LTW9xd3VIUERwdFdwd0dvcXFqQ3RsZTJZZkZIaStIZnl4K2F2Um9jL3V3d2pGVkdBS2FTa2J2ZTJJVmJIcmtGWFFaMFFleUIyRHJueTBuT2dTUktVQ2l2cm1UUkZlaVFIcDJPdytzUG01Tmw5aGlyakRpejh3eW1QRFlGbFdXVktNd3NSRjVhSHJJVHNuRWg4b0xWWG13MVZWVlVJZjV3UE9JUHg4T3RqUnVDeHdWajRLMEQ0ZEhXQTNFUnB0TFRGNk12WXZXOXE5RjNkRi80ZHZPRm9kS0FZMThmUTFGV0VkU3oxVWc5bFFySXdFL3YvZ1FJZ0t1N0swU0RDRm1Xb2RmcGtSbVhpWU5yRHBybkxNb3VzbnVQaFlpb3FURUJSMFFFb1Aray9oaDk3OVZFMHRZWHR6YmEyQUY5QWpCODNuRHpjWFVDenMzVHplSjg4dkhrT2o4Y2h0d1Nna21QVEFJRUlLQnZBSDc0MXcvb1A2bS8zUklRaDlZZHdwbWRaeXpPZGV6ZUViNWRyNWJ3RmdRQlEyY094UzFMYjhHbDFFdW05Ky9BWjNCM0wzZUw5NUI2TWhXelg1b05YYUVPVzU3YkFyM08rc243Ri9lL2FIOWdCM3oxMTY5dytkemxSaG1MaUtpbGt5VHBDNFZDOFVxNmxJNlI4a2k0Q0M3T0Rva2NvSEpUb2UrRXZrMHlkcGZCWFJyVTcvQ0hoNjlyM3JvU2NONmR2REg5bGJyTHBBb0tBWGY4Nnc1c2VtZ1R5Z29jZXlDSTZIcUlzb2hVTVJVQUlFblNHaWVIUTBTdHdQY3ZmMiszVFZWRkZYYTh0Z05lSGIyUW5XQmRIbEtXWlJ6WmNLVFdzbzQxR1N1TmVQL085LysvbzZsdlEvMjUrMDlFL1J5RnFvcXFCbzlSV1ZhSjJQMnhpTjBmYXlxbFhTTWNYYUVPVWI5RVdiUS9lL0FzRW84bVd0NmprRTFmSS9QN29pWVRHaHJhdmxSWGlyWmV0bGMrRWxIZDZsZkVrNGlvaFhQMWNMWDVaOGlNSWVZMlZ5NWZRWFpDZHExdGEvNjVrWG9NN21GZW9SZllMeEJMVmkrQlh5OC9oL29HanczR2kvdGZ4SXY3WHpUWFQ2K3BmWmYydVBXeFcrSGUxaDA5dzNwaTFJSlJEbzE3N1diTm9kTkM0ZG5PRS82OS9iSGd6UVVXWlNXSWlLanB4TVRFWEpCbGVZOE1HUWxpZ3JQRG9WYXNvc2oyNmptbGl4S3ozNWx0ODNQSXRkcDBhSVA1SDh5SG01ZmpaWHlJR3VxOGVCNGlSTWl5ZkR3Nk9scnI3SGlJaUtxVjVKWFlUTDdWVkwwcXpoNVprazEvcmlQNUJnQ1NVYnF1NU51MTZyUDZqcHpEeGNXbGNNSGlCYzRPZzZqRjRnbzRJbXBWbnYzeFdidHRmQUo4SEdvSEFDdm5yN1M1eXFzcGhIOFNqckxpTW94L3dGUzIwcTJObTBXQ1M3TkhZOUZlUFZ2dDhOaUZtWVU0c1BZQVpqd3pBd0F3WWNrRXBKeElRV0ZtWVozOUpLTmxIZlVEcXcrZ1E5Y082QlRjQ1YwSGRjWEFLUU1SRXg3amNCeEVSTlJ3c2l5dkZnUmg5bm5qZVF4V0RYWjJPSFFUeUluUGdhQ3NmUk42VjA5WGRCL1czZUpjZWJIdEZYQzNQWGNiQWtJQ3JNNW54V1FoUTVPQjBVdEhXNXozRC9MSDNQZm00b2RuZnVCTk4ycFNOY3BQY3ZVYkVSRVJFVFVxSnVDSWlCcUpRcVhBZ01rRE1Iek9jR3gvZlR2S0NodGVOcWxOK3pib1A2ay9Zc05qVVZsZWFUNy8rNmJmVVZGU2dVbkxKbUhIYXpzUTBEY0FBNmNNQkFEc1g3M2ZZb3o2Sk9BQTA0YkdmVWYxUmREWUlLaGNWYmpqSDNkZ3gyczdvSFN0ZlJXYnU1ZTd4YkdIdHdjT3JEMkFoZjlaaU9OYmp1UGNtWE5XZmI1OTl0dDZ4Vldid3F5Nms0TkVSSzFOVkZUVXdiQ3dzQXZsUW5tdkRERUQzWlRkbkIwU3RYQm5OcDlCUUw4QWRCdG0rYjEwZHU5WjZFdjA2QnphMlRvQlo2TUU1UzEvdXdXRFpnNnlPbDlWWG9WOTcreERjVll4L0lQODBYdGNiNHZyWFlkMnhleC96OFpQci80RWc5N2dVTXlsdWFYUWJOZlliOWhJYmxsK3l3MmJpeHBmcnBTTFlya1lBQXFpb3FJYXJ3WTlFUkVSRVJHWWdDTWlhalJMUGw2Q2dMNm1KN3ZWczlRNDl2V3hCbzgxNkxaQm1Qem9aRXhjT2hIYXZWcEVySTh3WDR2OE1SSkp4NUtnSzlTWjV3Tk1lNlk4OHRrakFJQnRMMjlyMEx6aG40U2pjMGhucEp4TXdaa2Z6dURPNSs1RTBOZ2doL3MvdnZGeDgrdEpqMHpDcEVjbTRkMnA3MXEweVR5YjJhRFlpSWpJTGhuQVNnQ3JVc1FVSnVCYXNKOWUvUW5KRWNsTk9rZnc1R0RNZW51VzNYWjlKL2ExV3AwVzkwc2NBTUN6bmFkVis0cGl5eEtVRS80eUFjUHZHMjdWRGdEMnY3c2Z4Wm5GQUlCZjN2d0Y5Mis0SCsyN3RiZG8wMnRNTDl5eitoN3MrdWN1bEJmV3ZyOWN0ZktpY3Z5NTVVKzc3Um9MRTNBdFc0clJ2UHB0UFFDcDd0WkVSRVJFUlBYREJCd1J0U3JYSm9QR1B6RGVYTkxSV0dYRVYwOThoWUwwZ2dhTmZmN01lWE5DTEd4bUdFNThkNkxCSlpNR1R6T1ZEblAxY0VYYkRxYU5ibDNjWERCaHlRUWMzM0ljdWtLZFZSOUJFTkN4UjBjQWFQRGVhN29DSGRiY3Z3YVN5UHNQUkVRdGtTekwzd0Q0NkpKMFNhR1RkZkFTdkp3ZEVqV0N3SUdCdUp4NDJTay9uOXQwYUdOeExCcEVWRnd4SmRrODIxc240TXdsS0FWZzRsOG5Zc1Q5STJ5TysrZDNmeUxwVUpMNXVGSlhpVjNQNzhKOTYrNkRSenZMZmVJNjllK0VSWjh2d284di9vaTgxRHlINGxhNU51MnZ1cElvOGZOU0M2ZVg5VWlYMGdFQWtpU3Rkbkk0UkVSRVJIUVRhdkVKT0xWYTdkQnVuUnFOeG1MekF2WnJXTC9xNjgwOXpwYmVqNXJHaS90ZnJQTzZ5bFdGUnpjOFd1OXhLMG9xc0dyQkttaC8xbUwwd3RFUUZBSThmVHd4Y01wQVJPK0xydmQ0M1VLN29VUDNEdVpqelU4YUNJS0EyUy9OUnREWUlQU2IwQSs3M3R5RlN5bVg2ajEyYld4OWJUNjU5NU5HRzUrSWlHNk1xS2lvWXJWYXZSN0E0d25HQkl4d3NaMzhvSmFqeDRnZVdQRFJBcFFWbGlGMlR5eGk5c1NnTkxmVXFwMnJweXNlMnZLUTFmbUlWUkhYdFpydTJnU2NMbDluV21zSldDWEtBTk1LTkZkUFY5enhyenZRWjN3Zm0yT2VQMzRlUjljZXRUcGZsRkdFbmMvdHhEMmYzQU1YRHhlTGF6NkJQcmgvdy8wNDhkVUpuUG4yak4zazExTVJUOVY1L1hyRjdvM0Yvdi9zdDkrUW1xMFVZd3BrMHpmejd1am82Q3hueDBORVJFUkVONThXbllCek5Ma0JBSG5wZVJadHA4MmR4bjdzMXl6N1ZmZGhVcTdsS2NrdHdma3o1OUZubE9sbTAvQjV3eHVVZ0ZQUHVycDMyK1hVeThpTXkwUlBkVTl6S1VpZkFCOHMvbkF4OXY1dmIrTUVYb2NmVnZ4UTUvVjJnZTN3bDYvL1lqNStiOXA3a0dYYi96UjNIZFMxVVdPclZwSmJncExja2lZWm00aW9KVElhalorclZLckhMNGdYTU54bE9BVHdJMFZMNWVibGh1bXZUQWNFVXlKczlFT2pNV3JKS0p3L2ZoNmFiUnFrUjZhYjI2cmNWZkR5czdIaThUci8rcTBTY0hsWFYrSGJTc0M1dFhIRG92V0wwS0ZuQjZ0ckFIQXA0UkwydnJZWHNtVDc4OEtsaEV2WTgrb2V6UHZ2UENpVUNvdHJTaGNseGo4Mkh2NTkvZkhUYXovVjk2MFFtY21Ra1NLYXkwK3VjWEk0UkVSRVJOUUVsaXhhZ3J2bTN2WHFmVXZ2KzhoWk1iVG9CRnkxOE4zaE42UVArN0hmamVwSExWZlVMMUhtQkp4Zkw3OTZKNTI4ZkwwUVBEN1lmQno1WXlRQUlFMlRocC9mL3hrem5wMEJoVklCbFpzS28rOGVqZmdqOFkwWGZBTlVsVmRaSEx1NHU2Q3Fvc3BtMjhVZkxtNlNHSDdmOUR0KzMvUjdrNHhOUk5RU3hjVEVhTUxDd2s0WUJlT1lGR01LZ2xYQjlqdFJzelRsNlNsV1NUVkJJYURQK0Q3b003NFA4cy9sUTdOTmc0VDlDVkM1MlA3VnpxaHZXRG5zYW0xOExSTndOVmZmV1pXZ2xBR0ZTbEZyOGcwd2xaTjg4dENUMXhWVHd2NEU4K3ZESHg2MnVGWmVaSCtmdU1aa05YL3hqWjJmR2laRHpJQWVlZ0JJMEdxMWg1d2REeEVSRVJFMVBoY1hGL2g0K3hnaUl5TU56b3JocGtqQUVSRTU0c001SDVwZmR3cnFoRVgvVzJRK1ByVHVFS0ovcmY5cU5RQVdLNzVTVDZWQ1Y2Q0RWd2ZUemJLd21XSElUc2gyZUt4aGM0ZEJxVEx0MzFaZVhJNjR3M0htYTdFSFlsRlJXb0c1cjg2RnZsU1BIZi9hZ2Y2MzlHOVF6TmVxL3RvOCsrT3pWdGZxS3QyWnBrbXpPSFpyNDFackFvNklpRzRjUVJCV0FoaVRLcVl5QWRlTVZlb3FjV3pkTWF2eitlZnlBUUFuTnA2QW9CUVFjbHNJQklYMVVyYU9mVHBpNmt0VDRkdkRGekY3WW16T1lkRGIvbDB6LzF5K3pia3JkWlZYRHdUckpGdk5GWERYWHRPWDZwR2h5Y0M1UDg2aHp6amI1U2V2VjRZbUE2bkhVczNIMmgrMFRUS1BvNXc5UHpWTXN0RlVsbFdXNVU5aExxcEtSRVJFUk5TNG1JQWpvbGFqWm1Lb2VwVWFZRXFnSlJ4SmFKVEVrU3pKT0h2Z0xFYmZPeG9BRURJaEJFVlpSUTcxZFhWM1JkaWRZZWJqeUI4aklScEVpemFwSjFPeC9kWHRxQ3l2aEs1QVozRk42YUswaUtNK0d2cmVSWU1JWTVVUktsZlRqeFAzdHU0b3piZmVsNGFJaUc0c1FSQjJ5YkpjVkN3WHQ4OFZjK0d2OUhkMlNHUkRWWGtWVG04NmJYMUJBUHBQNjQva3c4bjQ1WTFmY09xYlV4aTNiQnlDSmdWWk5kV1g2SEZxMHluNEJQcllucVBNOXMvNHd2UkMyM1BYNE9IdEFZWEtzZ3hrWFFtNDZ0Vm54ejQ5aGo1ais1akxYMTVPdkl5QWtJQTY1NnFOb2NLQXlySktlSFUwUGR4a0sybG95NmFsbXdBQTd0N3VtTGg4SWdMNjJaNC85VmdxVG41MTB1cXpVL0N0d1JoNS8waUx4R2YrK1h3Y1hYc1VaZmxscUxoUzBaQzNRODFBc1ZTTVhEa1hBUFFLaGVJTFo4ZERSRVRVbk1teVhOaldxNjJ2cytNZ2FxbGFkQUpPbzlFSTErNjVSVVRraUtBeGxqZXdIdnIwb1FhTjg4bkNUNnpPUllkSG14TndTaGNsUXFlR09qUlcyS3d3dUxkMUJ3QVlLZzNRL0tTeDJTNDlPdDNtUG11dUhxN20xOGFxNnlzM1ZSLzZVcjE1eForbmoyZXQ3ZDZkK3E3TjgvM0c5OE84MStkZEhVK254OGJsRzFHY1V3ekF0S3BPNmFKa1NTY2lvbnFJakl3MGhJV0ZmU1FJd3B0SlloSVRjQzNNd09rRE1mM1Y2UmovK0hnYzMzQWM4ZnZpc2VlVlBRZ2NHSWhKVDA1QzUwR2R6VzEvLyt4MzZFdjA4QSsyL1hlc0w5VTNPSTVyOTM4RGdOSzhxdy9hWExzSFhQWFA2b0lMQlVpT1NFYndsR0FraENkZy83djc4VlRFVXcyS29WSlhpVzhmK1JaM3ZuRW54RW9ST1hFNUR2WExUY2xGdnluOU1PV1pLZkQwdGY1OFlxdzA0c2duUnhDOXk3b0Nnbit3UDlRTDFGYXJEanYyN29pWmI4N0U4UTNIb2RsdSszTWFOWDgxOW43N1NxUFI4QU1tRVJGUkhiUmFiUWZlZjZlV2F1TzNHN0Z0MTdhMzFHcDFsVWFqV2VtTUdGcDBBbzZJcUtGYzNGM01yd1ZCUUp2MjFqZVlHcW9vcXdoWjhWbm9NcUFMQU1BbndQWVQ2ZGZxTS9McXFyeVlmVEdvS0xIOVpQV2pYenlLMUZPcGlEc1laM0crclY5Yjgrdktzc3BydXpXWXJmS1U2NWFzUTNseE9TUlJ3b01mUDJoT3dIbjVldGtjb3pZK0FUNlk4ZXdNODdFa1N0ajk5bTRVNXhSRG9WUmc2QjFETWY3QjhTZ3ZMc2ZtZjJ5dTlXdENSRVRXSkVuNlVxbFV2cGtwWmFKU3JvU2I0T2Jza01nQmJsNXVtUGpFUkFDQWQ0QTNwcjh5SGNNV0RzUFJOVWVSZGpvTjN6MytIVUp1QzhHRXYweUF2bFJ2TGozcDVtWDc3OWVpcEdROTJVckFXYXlBYTJlWjJLb292dnB6K3NUR0U4alFaaUJxWnhRQUlIWnZiSU5pMEpmb1VWWlFodTFQYnJkSytOV21mYmYydVBVZnQ2TEhpQjQycitlbTVPTG5GVCtqTUszUTl2WGtYSHo5d05lWTlzbzBkQXZyWm5ITjFkTVZrNTZjaEFFekJ1RGcrd2NkVGdoUzgyQ0VFZWZFYzlXSHE1MFpDeEVSRVJFMUxhTm9oQ2lLcmdCYzdUWnVJa3pBRVJFMWdiTUh6eUt3WHlCU1RxU2dzcXdTZzZjTnR0dm42TWFqNkJiYURUMkc5TURwSGJaTFFyVUxiQWZmcnI0WTJYVWtoczhkanQ4My9XNis1dGZURDRBcCtXYW9iTHk5UlcyVnB6UlVHc3pueTRyS3pPZTkvYjBkSHRmVnd4WHpWOHlIdTVlNytWejR4K0htZmVVRzNUWUlVLzgrRllCcFpkMDk3OXlENy83NUhmZVlJeUp5VUhSMGRKWmFyZDRtUTc0bndaaUFvUzVEblIwU09XRHNzckZXSzdiOCt2cmhyby91d3ZuajUvSGJKNzhoOFdBaVVuNUxRWnNPYmN5bEV6MThySk5Uc2lSZlZ3TE8xc3F4Y2N2R29hcWlDb0pDc0NwUEdSQVNnRG52em9FdVY0ZERIeDR5NzJVSEFQdi9zOS9tSEFxVkFoMTZka0JlYWw2ZHNjaVNqUExDdWhjcnVYdTdZOHhEWXpCMC9sQ3IyRXlEQUg5Kzl5ZCsvL3gzcXpMZkFDQW9CS2hjVlZDNktHR3NNaUw4blhBTXYyODRoczRmYWk2bldjMC95QitMUGx1RW1EMHhPTGJ1R1BRbERWOXBTRGZPT2VNNVNKQUFJRUtyMWNZN094NGlJaUlpdXJreEFVZEVyZEthUldzd2NlbEU1S2ZuSStXUGxEb1RWa3FWRXJmKzVWYW9aNnZONXlSUlFzVDZpRnI3eEIyS1ErckpWSlRtbDJMWW5HSEFOUHN4WmNabDR2aVc0L0QyODBaSlhvbk5OcDFEcnBhY3VwUnlDWVVaaFVpUFNRY0E5QmhpZXNvNy82THBabGZzZ1ZqenNZdWJDeHBDb1ZUQXpjdXR6bjFPYXU1RjE3NUxld0NBdDU4M3lrdktZYXkwWFFwVG9WUmd6c3R6RU5EbjZuNHN4NzQ1aHVoZnI1YUJpZ21QUVdDL1FJVE5OTzJMRjlndkVIZTllUmUydmJ6TjVrMHpJaUt5SnN2eVdrRVE3amt2bmNjUURJRndiUmFCbWhXbGl4TGRoM1d2OVhydnNiM1JjMlJQYUxacmNPS3JFeWk1ZFBYelFzMlY4TlhLaThycnZTOXNUYlpXd0hVZlhudDgzZ0hlOEE3d3RwdE04MmpuZ2VIM0RrZm4wTTdvMUw4VFZHNHFyTDF6cmNVS09naEE2SjJodUJoNUVTVTV0ajhYMVd3NzdwRnhVTitqaG11YjJoOXVOZWdONkRXMkYvcmUwaGRLRnlXVUtpV1Vya29vVkFxb1hGVldKU2Z0RW9EQmN3WWphRklRZmx2OUcrSitqUU5Zb0tsWlN4YVRBUUN5TEs5eGNpaEVSRVF0UW1ob2FQdFNYU25hZWxsLzFpUWkrMXAwQWs2dFZzdlQ1azVEK081d1o0ZENSQzFNeUlRUWpGMDBGb0JwaFZmeTc4azRlK2dzTG1vdld1eXY1dTN2alhtdnpVTmd2MER6dWZMaWN1eCtlN2M1OFdWTFZVVlZnMWRxMVpaOEE0Q3VBN3VhWDJmRVppRHhXQ0lTanlYQzFjTVZmOXY2TndCQWRtSTJ3bWFHNGNEcUErWVlnc2NHMXpzTzN5Nit1UFd0V3hINVl5Umk5OWRlTnVySzVTdm0xeDI3ZHdRQURKczdERVB2SElyVWs2bjQvWnZmVVpSZFpHNmpVQ293KytYWjZEUHFhc25OTXp2UDRJOXYvN0FhZS8vcS9XanIxeFo5Ui9VRllFb3l6bjV4Tm5hL3Zkdm1QbmhFUkdSSnE5VWVWYXZWOFhwWlArQ2llQkU5bFQyZEhSTFZRVFNJMkxSMEU0Yk1HNEt4ajR5RnU3ZTdWUnVGU29GaEM0Y2grWEF5Y3VLdmxqLzA4cmN1QTExV1VHWjFyajdhK0Rhc1JIZk5CM0FVS2dWNmplb0YzeDYrT0xQbERBQkFNa29ZdVhpa3hhcXlya083SXVWSWl2bll0NXN2cHI1a1dnbGZuRldNOURQcFNEeVVpQXhOaHZXRU10Q2hkNGM2azI4QTRPTGhnZzQ5T3pUb1BkWEZ3OGNEMDErWmprRXpCK0dYRmIrZ05MZlVmaWU2NFhMRUhKVEtwWkJsT1V1cjFlNXlkanhFUkVRdGdZdUxTK0dDeFF0NC81Mm9nVnAwQW82SXFDRlVyaXJjK3RkYnpjZXVIcTRZZFBzZ0RMcDlFSFFGT3NRZGprUGNvVGg0ZGZEQzdCZG53NzN0MVp0ZldmRloyUDMyYnBUbU8rZkdTcGVCWGN5dk0yS3Uzb0FhdlhBMFhEMU1ONTM2ak95REVmTkhJSGhzTUxhL3RoMlNLS0cwb0JSSng1SUFBR0tWWTZ2SDduM3ZYaWhWU25qN1daZVY3QlRVQ2U1dDNPSFp6aE1GNlFYbTgvNjkvYUZRS2VBVDRBTTNUemNNbkRJUTJwKzA1Z1NjaTVzTFpyMDB5eUloR1BWTEZBNTlkc2hxRG9WS0FSYzNGeHo2OUJBNmR1dUlkcDNiQVFENlRlaUgyNWZmanYycmJaZXlJaUlpQzdJa1NSOHBGSXIxS2NZVUp1QmFBRW1Vb04yaFJVSjRBc1k4TWdaaGQ0VlpyY3lLMlJOamtYd0RUS3ZQcnFYTDExbWRxdzliSytBY1lhdzB3cmVuTDlRTDFBaWVFZ3dQSHc5SW9vUzRYK05RWGxTT1NsMGxDaTRXV0NURHJrM0ErZmZ6Tjc5dTE2VWQyblZwQjcxT2J6c0JCK0NQei85QTN3bDk2NytLclJFWjlVYVVGVjVmMHBPYVR2WHFOd0RyQUZNZFNpSWlJaUtpcHNRRUhGRXpFNzQ3SEg3ZC9WZ2ZxZ2tacTR6WTh2d1doTTBNUStqdG9mRHd2cnBuaWxjSEw0eTZleFJHM1QzS3F0K1puV2NRc1NFQ2t0SDY5M1dGU2dFZmZ4K2I4OVVjSHdEYWR6YVZhV3piMFhMNWZ0c09iYzNYcmxXVVhRUjNMM2Y0OXpiZGpKSmxHWmx4bVFDQWJxSGRNSHJoYUFCQWNVNHhpcktMNE52VkY3Mkc5OEwwcDZmamx3OStRVTVTRG5hOWRmVkJYMXMzcHdUQjhweFNwUVFBQkk4TFJvZHVsaytMMy8zVzNlYjV0cjYwMVh4ZTVhWkMxNEZkTFVwTFZwZkU5R3huMnNldFUxQW5pN0Y2RGV1RjVadVhRNkZRUUtGU1FPbWloTXBGWlh2dmx2K25ucTNHbGN0WGNHcjdxVnJiRUJHUmlWS3AzQ0pKMHVvODVMa1ZTb1h3VmZnNk95UnlnTDVVajRpVkVZai9OUjYzLy9OMkJJU1lmcmFXRjViajJLZkhyTnAzNkdXOXNxczRxL2k2WW1qb0NqaUQzZ0R2QUc4TW1UZkVmRTZoVktELzFQNkkvRDRTQUpCOU51NlZEbE1BQUNBQVNVUkJWTnNxQVZkVFFIQUFycFgrWiszVkJ3clNDaEFmSG8rQk13WTJLT2FhOUNWNmlBWVJZcFVJbzhFSXNjckc2eW9qZW96b0FUY3ZOd0RBcGZoTDJQUHlIcHVmRThuNXl1UXlaRWxaa0dWWnFxaW8rTlRaOFJBUkVSRlI2OEFFSEJHMVNrVlpSVGo4MldFYy9lb29RaWFHSUd4bUdMb002RkpyKzhMTVFwdzdmUTZTYVB1bVN2dkE5bmowaTBjZG12dnhqWS9iUEQvcnhWbTE5bmwzNnJ2b1BxUzdPVW1XZHlFUGVwMGVuZnQzeG9JM0YwQ2hOQ1dyam04NWp0UlRxVmoyK1RKNHR2UEU0R21EVVpoWmlKaDlNZWpZc3lNcWRaVm82OWNXUGdIV3ljTHEvZHNzeUVCQTN3QUU5TFcrQ1FhWW50SXZ6aTVHU1c0SnZQMU5UOTdQZkg2bStYVnhkakgwT3IxcEtGazJsNmlzeVZZc2pwaThiREtLc291US9FZXkvY1pFUksxWVpHUmtlVmhZMkJvQXo4WVo0ekRCZFlLelE2SjZ1SngwR1pzZjNZeWg4NGRpL0dQamNlU1RJNmpVVlZxMGNmTnlzN2xhclRqeitoSncyNS9hN2xDNzViOHV0eWlYYWRRYmNmSE1SZWp5ZFBEeXUxb2FjOENNQVZjVGNMSFpDSjBaYXI3bTE4Y1BibDV1NXZjV09PaHErVy9BVko0ekt5YXJ6amlPYnpnT1FSQlFYbGlPaXBJSzZFdjFxQ3FyZ3FIQ0FJUGVBR09sMFp3OGs0d1NKajg5R2IxRzk3SWFaODBNeDdZSDgvTHp3bTNQM3diZjdyN1krZHhPR1BTMTd5bE16cFZpTksydUZBVGh1OFRFeEFJN3pZbUlpSWlJR2dVVGNFVFVxaG1yakRoNzhDek9IandMdjE1K1VNOVVZOEN0QStEbTZXYlJ6cmVyTCs1OTkxNFVYeXJHL2svMjQveVo4emM4MXA3cW51YlhHVEVaNkRlK0gyYTlNQXNxTjlNLzVla3g2WWpaSHdQSXdLOGYvWXE3M3JnTEFERHA0VW5JUzhzenIxcXJxZVkrZFgxRzlyRzRscVpKUS9TK2FNeDVlWTUxTURKd0pmZUtlUlZld204SjVsV0QxY2szQURnZmVmWHJWSEdsQXJFSFloRTJNNngrYjd3MkFqRHJoVm40K3U5Zm0xZlpFUkdSYlpJa2ZhbFVLcC9ObHJKaGhCRXEvaHJRTER6eHl4UHc4UEd3MzdDR08vNTFCKzc0MXgwT3RaM3l6QlJNZVdaS3ZlUDZZTndIOVdwZi9WbWttcUhTQUZtU0ViY3ZEcU1ldUZwVndEL0lIMzU5L1pDWG1vZnNzOWtXZlFTRmdNQ0JnVWc3bFFhbGl4S2QrbHV1bU0rT3piYllXODZXa2tzbCtQV3RYeDJPMjZpdmV6eDdkSGs2N1A3bmJyaDZ1cUtxdkdGNy8xTFRreUVqVlV3RkFCaU54cytjSEE0UkVSRVJ0U0w4elp1STZQL2xYY2hEK0NmaGlOZ1FnUUZUQmlEc3pqQ3JsVi91WHU2NG5IclpLZkgxSHRIYi9Eb2pOZ1A1Ri9NaEdrV28zRlRRRmVpdzU5OTdBTmwwUGVWRUN1SVB4eU40WERBT3JEbUFjNmZPb1NDOUFCMjZXNWFuT24vNmFvSk0rN01XUTJZTVFjY2VIWEZ5MjBuODlzVnZVS2dVS013c1JGRjJFZkl2NWlNL0xSOTVGL05RY0xFQWhzcXJUM24vdWV0UERMMXpxRVhpVWhJbGFQZHFMZVk3cy9NTWdzWUVvZmhTTVhRRk9wUmZLWWUrVkE5OXFSNlY1WldvS3E5Q2xkNzBwSHFWdnNyOHRMcWgwdlJmbzhHSUJXOHNRTzhSdldHc011TFU5bFBtL2VXSWlLaDIwZEhSY1dxMU9rS0VPRG5CbUlCUVZhajlUa1ExZVBoNG9HMUFXM2gzOG9aUG9BKzhPM21qOEdJaG9uK01oc3IxbWdSY2hla3pRc0srQklzRUhBQU1tRDRBdjYzK0RZVVhDMUZWVmdYWE5xN21hNTBHZEVMYXFUUjA2dDhKU2hlbFJiK0xaeTdXR2QrOW45NWI3L2ZrMjhOMk9kYUdqTFg5eWUwUURZN3RzMHMzMWtYalJWU2hDcklzUjhmRXhQenU3SGlJaUloYW9tbHpwd0VBUEQwOXNXdkwxUzFPeXNyS01QLysrWGI3dTd1NzQ4ZXRQNXFQeXl2S01lKytlWGI3dWJtNlljKzJQZVpqZmFVZWN4YmFlRkQ4R2k0dUx0aTdmYS81dUtxcUNyUHVxYjN5VkRXbFVvbGZmdmpGZkN4SkVtYk1uMkczbnlBSTJMZHJuOFc1NnErWlBidTI3SUtucDZmNWVPNTljMUZSVVdHMzMrWXZOcU5qaDZ1VnBoWTl2QWdGaGZZWCtxOWZ2UjdkdTNZM0h5OWJ2Z3daV2JiM1dhNXAxWDlYSVNRNHhIejg1UE5QSWlrbHlXNi8vN3p4SDZpSHFNM0hMN3orQXFKaW91ejJlLzNGMXpGdTlEano4ZnVyM3NmQmlJTjIrejMzNUhPNGZjcnRkdHZkS0V6QUVUVXowK1pPZzFxdGxqVWFEZmVCYzVLcWlpcEUvUnlGcUorajBEbWtNOEptaGFIL3hQNVF1YWtROFhrRXlvcktyUG9VWmhWaTFkMnJtaXdtaFZLQnFGK2lFRFE2Q0YzNmQwRjZiRHJLaTh2eDgvcy9ZOGF6TTdEdGxXM1FGZW9zK2h4WWV3QW50cDVBWGxvZUFPQlM2aVcwNzl3ZWtpaEJyOU1qUFRvZCs5ZnNON2MzVmhxeCsrM2Q2TksvQzZMM1JRTXdsWHY2L09IUDdjWlhtbCtLclM5c3haVEhwNkJ6U0dlVUZaYmg4UHJEeUx1UVo5R3VNTE1RcSs5YmZWMWZpNzN2NzhYdHkyL0gwYStPTXZsR1JGUVBraVI5ckZBb0psOFFMekFCUjNiMUd0MExvNWFNUWx1L3RtalRzWTFWUWd3QTRuK05SL3krZU9DYVQ2M1ZwUmdMMGdxUW01SUwveUIvODdYZ0tjSDRiZlZ2Z0F6a25jdERsOEZYUzRBSDlqZVZuZXd5eExvc2VGMzd2d0d3R09kNk5XU3NhL2ZTcGVZaldUU1ZLNWRsZVMzTWo2c1JFUkdSSTJSWlBpMEl3c2pxNC9MeThpdCszZjNhVlI4UEd6Yk1CNERkdXVkNnZiN1VyN3VmdVdUU3dJRUR2ZHpjM0VydDlhdXNxaXozNis1bnJyVStiTmd3VHdEV04rYXVZVEFZOUg3ZC9jeWxKdnIyN2V2bTdlMnR0OWRQRkVXRFgzYy8xeHFuRkdxMTJ1NVRWcklzaTM3ZC9TeHlMV3ExMnFIUEhWUG5UUFZPU2tveWZ5M1VhdlVWQU41MWRBRUEzTHYwM3E3UjBkSG1HdTFoWVdHWmdpRFkvU0M3OVBHbC9XTmpZeE5yekJjUG9MKzlmbi83eDk5R1JVZEhuNjR4MzZtYTN4dTFlZkgxRjIvVGFyV0hhdlE3SUFqQ2JmYjYvZXVkZjgyUGpvNDJaM3ZEd3NJMkNvS3d4RjYvOTFlOXYyVFIwa1hmMU9qM2dTekxjZmI2TlJVbTRJaUk2cENkbUkzc3hHd2MrdlFRK283dWk3T0h6dHBzSjBzeUtxN1lmenJsZXB6Y2VoSW50NTZFbDY4WHlvdkxBUURKeDVPUmxaQmxNeWxZVVZLQmlwS3JNZjMwN2svNDZkMmY2cHdqLzJKK2c4czU1aVRsWVBPem14dlV0ejdLaTh2eDR6cy8ybTlJUkVRV29xS2k5b2FGaFdYcG9PdVNKV2FoaTdMeEVoWjA4MUc2S08wbW9nU2xBQmNQRjZ2emh2S3JxK1FUOXlkYUpPQzhBN3dST0RBUU9YRTV5RXUxVE1CVmw1M3NNYUtIeFhnVlZ5cHdLZkZTZzk0SHRXNzVVajd5NVh3QUtDMHVMdjdHWG5zaUlpS3lwTlZxUjlWMVBUSXk4Z3FzSHNleUx5NHVUdGVRZnBHUmtlVU42WmVhbWxyWmtINEFwSVl1a25Da24xcXRsdHUwYVZPQ0dyRnBOQnFmaHN5bjFXcTdOcVNmUnFNWjBNRDU2dnplcUtOZmc1YW5hYlhhcFFDV05xRGZQeG95WDJOaEFvNkl5QUY2blI1bkQ5cE92dDFvMTY1MHM1VjhJeUlpc3NFSTRCMEFheFBGUkNiZ21vSGl6T0xyZm9ESHQ1dXZ6VnNKVjdLdlFEUTJ2Q1RpbFp3cmR0c29WQXE0ZXJwYW5hKzVIMXB5UkRJbUxwOW9jYjNmbEg3bUJGeE5ucjZlOE8zdWE1WDRTenVaQmxuaXdpV3F2MFNqNmVGdVNaSTJwS1dsMlgzcW5ZaGFwdTBGMjUwZEFoRVJrVTFNd0JFUkVSRVJ0UklWRlJYYlBEMDkxK1JLdVVLWlhJWTJRaHY3bmFqSmJIbHNTOE03QzhEa3B5YkR0N3YxUG1haVFjUyt0L2NoTXlhendRWDNTaTZWMkcyalVDcmc1dVZtZGI1bUF1NUt6aFZjVHJxTWdINVg5OVVObWh5RUk2dVBtQk53VldWVnlJckpRb1kyQXdFaEFWYmxMczhmUHcraStxcVNxNUFobWZZek1ScU5hNXdjRGhFMWdXdEw0eEhkYkdSWnJuSm02VHdpdW40dE9nR24wV2lFdlBTOEZ2a281RE12UElPczdDeHMyN1ROYnR2M1Bud1BoNDhjeGkrN2ZvRlNhYjMzd28xVVhsNk83SnhzOU8zVHQxSEdtM0RiQlBUbzNnUGZmdm10K1p3a1NWQW9GUFVhUjVJa0xINTRNZno5L2JIeXZ5dWgxK3ZoN3U3ZUtERVNFUkVSM1N3U0V4TUx3c0xDUG9lQXgrT01jUmpwd250V0xaR1hueGVtdlR3TlBVZjJ0SGxkNmFMRXdyVUxVWnBiaXVTSVpDUWZUa1oyWEhhOWtuR1Z1a3BVNmlyaDV1VUdRNFVCaFJjTFVYaXhFTVZaeGVZL1JlbEY4QS8ydCs1YlZtbHhuSG9zMVNJQjV4M2dEZjhnZitTbDVHSHpzczI0bkhUWnZNSnR5ak5UTFBwS29vUUxKeS9ZamZlRGNSODQvdWIrMyt4M1ppTm9VbENqakVYTlQ0SXhBVEpreUxLODcrelpzK2VjSFE4Uk5iNkdsaitqaHFuZXo2cWg1ZmlJaUZxakZwMkFhOGxPbmo2SjFIT3BEclhOejgrSEprcURyZHUzNHY1NzcyL2l5R29ueXpJV1ByZ1FjZkZ4K1BLekx6RnB3aVFBd0J2L2ZnT1hMdGU5SjhPbnF6NjFlVDR4T1JGRzBXZytqb3VQdzdMbHkvRHgvejdHaUdFajZoWGJnY01IMEt0bkx4UVZGMkhHM0JtWU4zc2VYbmoyQllmSElDSWlJbW9OSkVuNlRLbFVQbjVSdklqaExzT2hRUDBlZkNMbjhXenZDZlU5YXFqdlVjUEYzWHJ2dFd1MTlXK0xZUXVIWWRqQ1lhWmszT0ZrSkIxS1FrNThqa1B6N2Z6SFRwVG1scUkwdDdUV050NmRyUGVIcnl5MVRNQ2QvK004eGkwYmg5TGNVaVNFSnlCK1h6d0swZ29BQUpjU0xIK1A2RE91ajhWeGRrdzJLbldXNHhIWkkwUEdlZEcwY2xLU0pLNStJeUlpSWlLbllBS3VCWGo2YjA5ankvZGJzT203VFE0bDRFUlJ4UGpieGpmYS9DY2lUZ0FBQkVIQTMvLzZkenowK0VOWXRHUVJWdjF2RmU2ZWZ6ZjJIZGhuTjVsWW5ZRHo2KzZIQmZNVzFKcVFPNXR3RnVmT244UENCeFppNTlhZEdEcDRxRU14Q29McDRSdWxVb2sybm0zUXEyY3YvRy9sLzVDWm1ZbVY3NjkwK3NwQklpSWlvdVlpT2pvNktpd3M3TFJCTUl4TU5hWWlXQlhzN0pDb0Rrb1hKWHFNNklHUTIwTVFQRG5ZcWp5am85cjZ0OFd3ZTRkaDJMM0RVSkpUZ29RRENZZ1BqMGRoV21HdGZiTFBadGM1cG5lQU45UjNxNjNPVnhSYjdtdVhtNXlMNzVkL2o4em91a3RpZHV6VEVkNkJsZ2s5bHAra2hzZ1FNMUNCQ3NpeW5Cd2RIZjJMcytNaElpSWlvdGFKQ2JobVpOWGFWWGo3M2JkcnZSNnBqWVJmZHorYjEvTFNyMjVnTHN1eXc2dnI2bXZxclZQeDllZGY0OEZsRDJMNU04c2hTbGMzZHE4WlE3VXhrOGZVSzVhRmR5MUVYbDRlM3ZqM0cxajR3RUxzMmJFSC9ZTDYyZTFYWGJKU2dBQlhWMWQ4dmY1ckxINW9NWDc4K1VmOC9ZbS9JN2d2Ynl3UkVSRVIvVDlaRUlUM0FQeVFLaklCMTl3SUNnRWRlblZBMTZGZDBYMVlkM1FmMXQzbVBtdlh5azNPUlhwa09nWk1Id0RQOXA1MXR2VU85TWFvQjBkaDFJT2prSnVjaS9qd2VDUWRUSUl1WDJlei9aaUh4MkRnSFFQaDZ1RUtRU0ZBbHVWYTkzK0REQlJsRm1IT3UzT3NMZzI3ZDFqZGNRVllyNmJyTzdFdk9nL3ViRDdXNWVwdzZNTkQ1dU4vL1BHUE9zZHNpT3Naczd5d0hKL09zdjJ3SWQwNHljYms2cGNmQVpDY0dBb1JFUkVSdFdJdE9nR25WcXZsYVhPbklYeDN1TE5EY2NqQnd3ZngybHV2QVFEUzA5TUJtQkpVMVY1LzZYVThzdVFSU0pLRXJ6WjloZjc5K21QczZMRlc0OGl5akMrLytSSWpobzNBNEVHRDY1elRWbExNRVVhakVZRzlBMjFldTIzS2JWajN5VHI4OThQL1l2TEV5VmkxWmxXRDVxak4zLzd5TjZSbnBPT3JUVi9obnNYMzRFajRFYlJ2MTk1dXY1cjd4cm02dU9Lcno3NUNiRndzazI5RVJFUkUxeWdwS2ZuWjI5dTd0Rmd1YnBzdjVhT2pvcU96UTJxMU9nL3FEUDlnZi9qMjlJVmZYejhFQkFmQXhjTitlY21ha2c0bElmemY0VERvRFRpMjdoajZqT3VEUVRNSG9kZm9YaEFVZFcvVDRoL3NELzlnZjl5eS9CYWtSNllqZWxjMFVuNUxzV2hUVlZZRm4wQWZoMks1a25NRmhnb0QrazVvbkQyak80ZDJ0amd1VEs5OXhSNFJBRnlScmlCWHpnV0Fxdkx5OHMzT2pvZUlpSWlJV3E4V25ZQnJhVXAxcFZhcndXb2VUeHczRVRPbXprQjZSanEyN3RpS3dxSkNQUC8wOCtqUW9ZTkZuODFiVGI5RGxKU1U0TzEvdlEyVjZzYi9OYzYrY3phbVQ1ME9WeGRYcTJ1ZGVuVkNVSjhnSER0NHJNSGovL3VOZnlNcEpRbkR3b2FoZmJ2MnRhNzh1MWJLdVJTYmJZOUhIRWRRSCtzTjFxbnBiQy9ZN3V3UWlJaUlxQmFwcWFtVlE0Y08vWTlDb2ZoM3ZERWVFMTBuT2p1a1Zpc2dKQUJUbnBuU29MN2xSZVU0OHZFUkpPeFBNSitUakJKU2ZrdEJ5bThwOE9yb2hZRXpCbUxRekVGbzE3VmRuV01KQ2dFOVJ2UkFWblNXVlFJdS8zeSt3ekZGNzQ2dTM1c2dhbVNKeGtRQWdDekw2NUtTa21yZndKQ0lpSWlJcUlreEFYY0R6WnM5RC9ObXp3Tnd0VFNqclJWcTNidDF4NnN2dklwWFZyeUNaMTk4Rmwrdi85cDhyYUNnQUcvKzUwMjR1N3RqL2RyMU56VDVWbEphZ3V5Y2JJUUVod0NBemVRYllOcUR6aWdhcjJzdWxVcUY3elorQjA5UFUvbWN2bjNzUDBGNy9zSjVLQlFLOU96UjArcWFtNnY5c2ozTlJmanVjUGgxOTZ2N1VlVm1USmJsUHdSQkdPZnNPSWlhQzFtV3F5UkpTbkoySEVSRTF6SVlESnZkM056K25TMWxvMHF1Z3F0Zys3TWROUzN0RDFvRVR3cEcxN0N1RHZlcEtxOUMxTTRvblBybUZLcktxbXB0cDh2WDRkU21VemkxNlJTNmhuWEY0Tm1ENjl4SFRqSktpTmtUWTNXK0tMM0lvYmd5dFptSStpSEtzVGRCMUFSRVdVU2FsR1o2TFlycm5Sc05FUkVSRWJWMlRNQTFVNDhzZVFSYnRtMkJwNmNuREVZRFhGU21NalF2cjNnWmhVV0YrUGgvSDZOL3YvNDNMQjVabHZIUVl3OUJFNjNCdW8vWFlkcHQwNXA4enVya0d3Q2NpRGhodDMzL3NQNVFxVlFPdGFXbW85VnF4enM3QmpLVjZBVUFqVWJUWXBPNVJFVFV0T0xpNHRMRHdzSjJTSUswSU00WWh6Q1hNR2VIMURySndQNzM5bVBKcGlXMUpzYXFGV2NWSS9hbldFVHZpa2FscnJKZTAyUnFNNUdwelVURXFnaUV6Z3pGNExtRHJjcEtwaHhOUVZsQm1WWGZrdHdTR1BRR3VMaTdRSlpreUpJTTBTaENyQkpSVlY2RjB0eFNKQjFLUXV5ZVdCaXJydTlCdlBxcXVGSnhRK2V6cDZLa2VjWFQyaVNMeVJBaFFwYmxJekV4TVdlZEhROFJFUkZSWFhqZjd1YkhCRnd6c2Y2cjlVaTdtR1p4TGlRNEJMN3RmYkhpN1JVQWdMTHlNdXo4Y1NmYXQydVBzL0ZuOGNxS1Y4eHRuMXIrRlB6OS9Kc3NQa0VRc0dqaElody9kUndQTG5zUWI3NzJKaDUvNVBGR25lT2VCKzVCeEc4UjV1TytmZnJXSzVubTZlbUprcEtTUm8ySmlJaUk2R1ltQ01MSEFCYWtpV2xNd0RsUlVVWVJUbjk3R21NZUdtTjFyU1NuQktuSFVwRnlKQVdaTVptQWZIMXpWUlJYNFBTM3AzRm15eG4wSE5rVFErWU5RZSt4dlNFb0JFVHRyR1gxbWd4OGZPdkg5WnJuZzNFZlhGK2dEbHA3eDlvYk1nKzFET2ZFY3dBQVdaWWJkNk55SWlJaUlxSUdZQUt1bWRqOTAyNmMvdk8wUTIyTGlvdncrWmVmVzV4YmZOL2lKazNBQWNCZGMrK0NsNWNYSHY3THczajFqVmRSVmxhR1o1OTh0dEhHNzlLNWk3blU1TFY3NVRtaVRaczJ5TW5KYWJSNGlJaUlpRzUyR28zbXVGcXRQbCtCaXQ3cFlqcTZLN3M3TzZSVzYvU20weGd3ZlFDTWVpTXVKVjVDZGt3MjBqWHBLTTRzYnBMNVpFbkdoWk1YY09Ia0JiVDFiNHZneWNISTFHWTJ5VnhFTjhKbDhUSks1QkxJc3B4ck1CaCtjWFk4UkVSRVJFUk13RGxaZVhrNTloL2FqL1ZyMXFOellHZXI2eWRQbjBSaFVTR20zejRkQ29YQ0NSRmFtbmJiTkh6NzViZDQ5b1ZuTVdmbW5GcmJDYWovNnRtUDN2dkkvTnF2dTUvRnRUR1RyWjhHcm1uUDlqMW8zNjQ5REVZREtpb3E0T0hoVWUvNW00dHBjNmRCclZiTFhJSk1SRVJFTjRBb3kvSy9CVUhZa0NRbU1RSG5STVpLSXpiY3ZlRzZWN2cxUkdsdUtTSy9qN3p4RXhNMW9pVFJ0T1d1SUFnZng4WEYxYjQ1SWhFUk5RanZVeEVSMVI4VGNFNVFmS1VZRlJXbXZRSDZEZTBIdlY2UDdadTNXeVhnWkZuR0t5dGVRY3paR096YXVndmp4emFQcmJVbVQ1eU1VNytkZ3F1cnE5VTFVUlFCQUNxWHh2M1dzcmNpem1Bd3dMZTlMd0Nnc0tnUVhUeTZOT3I4UkVSRVJEY3JoVUt4UTVibGRYbFNucXBFS29HM3d0dlpJYlZlVGtpK0VkME1LdVFLWkVsWkFDQlhWRlI4NmV4NGlJaUlpQndSRmhaV0JBQmFyYmE5czJPaHB1SDhKVld0eU8vSGY4ZUR5eDdFUVBWQVpHVm5BUUE4UFR5eCtMN0Y2TjdWK21uakgvZitpSml6TWJoeitwM05KdmxXelZieURZQTVzZWp1NXQ2bzgrV2w1NW4vVkplcHJIbXVjMkJuY3duTzNMemNScDJiaUlpSTZHWVdHUmw1QmNCcUFJZ1Q0NXdjRFJGUi9TVWFFeUZEaGl6TFd4TVNFcmd2QVJFUkViVUlnaUMwRXdTaG5iUGpvS2JERlhBM1VNUnZFZmgxLzYvbzJLRWp5aXZLVVY1ZWpyaklPS2hVS295WlBLYldWVjQvNy92WnFpVGp0ZkxTODVvaVpKc3FLeXV4WWVNR0xMbC9DYnk4dkN5dTVSZmtBd0I4ZlgxdldEelZBanNGQWdCeUx1VWdiRWpZRForZmlJaUlxS1V5R28xZnFGU3FwelBFREl4VWpZUlNVRG83SkNJaWg4aVFjVUc4QUFDUUpHbXRrOE1oSWlJaUlqSnIwUWs0alVZajVLWG50WmhDTFJQR1QwRG9vRkRjTWYwTzNETDFGcVNlUzRWS1pmb3JXTGhnSWZMeXJpYlI5djY2RjlrNTJaZ3pjdzRDL0FNc3hqbHcrQUF1cEYzQS9EbnowYkZEeHh2NkhnQWc1bXdNVnJ5ekFyL3UveFY3ZjlocmNlMUNtdWtYbjI1ZHV0M3d1SHAwN3dFQVNMdVlkc1BuSmlJaUltckpZbUppenFyVjZxTkdHQ2NtaThub3IrcnY3SkNJaUJ5U0pxWkJEejBBeEVaSFIvL2g3SGlJaUc1V2FyVmFCcmdYSEJGUmZiVG9CRnhMTTJuQ3BGcXZQYjM4YWZQcjM0Ly9qdlZmcmNlRXNST3dmczE2Q01MVm4ydkZWNHJ4M2JidjBMZFBYM3k2NmxNb0ZEZStpbWlrMXJSQis4amhJMnU5Tm5EQXdFYWJMenNuR3hHL1JlRCtlKyt2czExUW55QUFRRkpLVXFQTlRVUkVSTlNLdkE5ZzRqbnhIQk53Uk5SaXBCaFRBQUN5TEs4RWQxSWtJaUlpb21hRWU4QTFNd1VGQmZqclUzK0ZMTXQ0NHJFbkxKSnZBUERhbTYraFZGZUtwLy8ydEZPU2J3QncvT1J4QU1DRWNSTUFBSnUvM0l5akI0NENBUGJ1TTYySTY5SzVpOVcxaGlncUxzTENCeGJpak9hTTNiYkJRY0Z3VWJrZzlteXNSZi9EUnc3RGFEUTJPQVlpSWlLaTFxQ3lzbkkvZ1B3U3VRU1h4RXZPRG9lSXlLNUNxUkQ1Y2o1a1dTNFRSZkY3WjhkRFJFUkVSRlFURTNETmpNRm93TnhaYytIZDFodjNMYjBQZDh5N0E5dDJia05sWlNWV3JsbUpyZHUzWXNiVUdiaG4vajFPaVUrV1padzhmUkt1THE0WVBXSTBBS0Izcjk3bzM2OC85aC9hajdqNE9BREFvOHNmeGI0RCs4elhxajN4MkJPNGZjcnREczFWVVZHQmhROHNSR0p5SWtJSGh0cHQ3K3JxaW9FREJpSStNUjRscFNVQWdNeXNUQ3g4Y0NFMmJOeFEzN2RLMUtKcE5CcUJaU0dJaUtnKzR1TGlxbVJaL2c4QUpJZ0p6ZzZIaU1pdUpLT3Arb2tnQ0d0alltTEtuQndPRVJFUkVaR0ZGbDJDVXExV3k5UG1Ua1A0N25Cbmg5Sm9PZ1Ywd2x1dnY0V1hubnNKVzdadHdlZGZmbzdsVHkvSEM2KytBSjFPaDE0OWUySHR5clZXSytOcU0yYnltRWFOTHlvbUNrWEZSUmc3ZWl3OFBEek01L1B5OC9EY1M4OEJBUDc1ekQveCtaZWZZOG1qUy9ENlM2OWorZVBMemUzZWVQVU51M05VVkZRQUFMS3lzNUNWbllVVnI2ekFJMHNlc1dxWGtKaUF4T1JFeENmR282S2lBbS8vNjIxTW1qQUpVVEZST0hEb0FPNmFleGZ5Qy9JQkFKMERPMS9YK3lZaUlpSnFEZlI2L1hjZUhoNGZYSkl1UVMvcjRTNjRPenNrSWlLYkRMSUI2Vkk2QUVBVVJUNXhTVVJFUkVUTlRvdE93TjNNUEQwOU1XZm1IQlFWRldIbDZwWFE2WFFBZ0xTTGFWaTJmQm1lZU93SlRCdzMwZTQ0cWVkU0d6V3VReEdIQUFBVHhrNHduOHZQejhmZGkrOUd6cVVjTEx4cklaNS81bm5NbmprYmQ5OS9OMWE4c3dKcEY5UHc3bHZ2UXFsVVdvd2xTWkxOT1E1R0hEUy9mdm41bDNIMy9Mdnh4ZGRmNE56NWMwZzlsNHIwRE5NdldST25YbjMvNnFGcUFNRHNtYk94Y3MxS2JQcHVFKzZhZXhkeWNuSUFBRDI2OTJpRWQwOUVSRVIwYzB0SVNNaFJxOVdiWk1nUG5EV2V4WENYNGM0T2lZaklwbVF4R1NKRUFOZ1hIUjJkN094NGlJaUlpSWl1eFFUY0RWUldacXFJVVY1UmpweExPWEIxZGJXNExvb2l6c2FmeFlsVEp4QitNQnduVHAyQUtJb0k4QS9BUzgrOWhIN0IvZkR4Mm8reDc4QStISW80aElFREJ1SnZqLzhOYzJmTmhVcGwrNjh5THoydlFiRWFqVVlFOWc2ME9yL3Z3RDRBVi9kLzAwUnBzT3l2eTVDUmxZR3hvOGZpZzNjL0FBRDBDK3FIbjNmOWpQbjN6c2ZHYnpjaUt6c0w2ejVaaDdLeU1yUnYxeDRxbFFwN2Z6WHRGK2ZtNW1ZeGh6WmFDd0Q0KzEvL2ptZisvZ3lTVXBMdzRtc3ZtcThIK0FjZ0pEZ0VRVUZCNkJmVUQwRjlnaEFTSEFJQUNCMFlpakdqeHVDUEUzOWd6ODk3Y0RiK0xBUkJRSjllZlJyMGRYQ0c4TjNoOE92dXg5S0JSRVJFNUN4ckFUeVFMcVpqbU1zd0NPREhFaUpxZnM0Wnp3RUFKRW42eE1taEVCRVJFUkhaeEFUY0RYVGsyQkVzZld5cCtiaDYxZGFoaUVONDU3L3ZJRGsxR1pXVmxlYnJRd2NQeGRMRlMzSFgzTHZnN200cS8vUE5obStRbUp5SVZXdFdZZWVQTy9IWHAvNkt6Nzc0REFmMkhqRDNFd1RCYXJWWmZka2FJejBqSGRHeDBmRHc4TUNRMENGWThjNEtyTnV3RHFJb1l1WWRNL0hweWs4dGttbmR1blREVHp0K3dyeDc1NkZUcDA0b0t5dkQ0SkdEcmVZYU05S3lUT1lyLzN3Rm5RSTY0ZEdISGdVQUJQVUp3bnR2djRmKy9mb2pwRjhJMnJkclgyZnM3NzMxSHFiT25vcGxUeXdEQUlUMEM0R1hsMWVEdmc1RUxaVmFyWllCMDE1d3pvNkZpSWhhRm8xR2MxcXRWc2Zxb1E4OWJ6eVBQcXFXOHlBVEViVU9XV0lXZE5BQndNV29xS2o5em82SGlJaUlxQ0ZrV1o3azdCaW9hVEVCZHdQMTd0VWIvWUw2UVpJa2RPM1NGU3RlV1FFQUdEMXlOTEp5c3RER3N3MG1qcHVJV3liY2dobFRaNkI3dCs0Mnh3a0pEc0ducXo3RnMwOCtpL2MvZWgrQm5TeFhxaW1WU2x5NmNPbTZZclUxaGw5SFA2eDRaUVVTRWhQZzd1NE9uVTRIVjFkWHZQN2k2MWoyMERLYjQzUUs2SVM5Ty9iQ3g4Y0hLcFVLb1FORFVhb3JoU2lLOEhEM3dJUnhFL0RxQzY5YXpmM1l3NCtaanhVS0JSNSs4R0dIWSs4ZjBoL2ZmL005bm4zeFdSUmZLY2FLbDFjNC9zYUppSWlJU0pJazZWMkZRckU1UlV4aEFvNkltcDFrMFZ4eGNpVUFveE5ESVNJaUltb3dyVmI3bTdOam9LYlZvbGRHVksvd0NOOGQ3dXhRcmx0UmNaSGRsVjIxa1dVWmduRGoveXIxZWozeUMvTFJ0VXZYR3o3M3pZNGxLT2w2Y1FVY0VSRmRqOEdEQjdkUnFWUjVBRHhtdU01QWUwWERQcWNTRVRVMm5hVERUMVUvUVlac0xDOHY3NVNZbUZqZzdKaUlpRm9EM21jZ0lxby9yb0JySmhxYWZBUGdsT1FiQUxpN3V6UDUxZ1NtelowR3RWb3Q4d01ORVJFUk9VdE1URXhaV0ZqWUtrRVFYb3czeG1PYzZ6aG5oMFJFQkFCSUVwTWdRd2FBVFV5K0VSSGRPTHhQMVhwVkoxL3R1Zlo3aFAydXI1OGdDTzBpSXlPdlZCK0hoWVVWQ1lMUXpsNC9XWlo3YXJYYWl6WDZhUVZCR09wQXY2RmFyVGE2UnI4SVFSQW1PZEJ2VXMyVmZHcTFlaGVBdWZiNlNaSzBOQ29xNnVzYS9iNENzTlNCZms5SFJVV3RxdEh2SXdCUDE5RkZMNHJpSGRIUjBSSDJ4bTRLQ21kTVNrUkVSRVJFelpza1NWOEJRSmFVQlNNcnZCRlJNeURKRWk2SUZ3QUFvaWl1YzNJNFJFUkVOejFIazBVQWtKZWVKOWY4dzM3WDEyL0h0enVLYS9iejh2S3ltM3dEbCtxalBnQUFJQUJKUkVGVWdHL1dmNU5XczErZjNuM3NKdDhBNE5PVm4wYlY3RGNrZE1na1IvcTkvODc3UjJyMkd6TnFqTjNrR3dBOC8vVHpHMnYydTMzSzdVc2Q2ZmZFbzArc3JObHY3cXk1ZFNYZkFNQmRxVlJPZEdUc3B0Q2luMXk0bVVwUUVsV2JObmNhQUQ1WlJOZUhwU0dJaUtneHFOWHFjQUJUQjZzR1k1QnFrTFBESWFKV0x0V1lpdFBHMHdEd3AwYWpHZUhzZUlpSWlHNTJ2UDlPTGRtR3J6ZGcrNjd0QVBDQ1JxUDVyek5pNEFvNElpSWlJaUt5U1JURkR3SGd2SGplMmFFUUVTRlZUSzErdWRLWmNSQVJFUkZSODdkazBSSnMvWHJycTRJZ2ZPU3NHRnIwSG5BYWpVYW96N0pOSWlJaUlpSnluRXFsT2l4SlVwWU91aTdaWWpZNkt6czdPeVFpYXFYeXBYd1V5b1dRWmJrNEx5OXZwN1BqSVNKcWJWaHBoNGhhR2hjWEYvaDQreGdpSXlNTnpvcUJLK0NJaUlpSWlNaW15TWhJZ3lBSTd3SkFncGpnN0hDSXFCVkxNaVpWdjF5ZG1abFo0Y3hZaUlpSWlJZ2N3UVFjRVJFUkVSSFZTcGJsNzJWWmxuS2xYSlRKWmM0T2g0aGFvVXE1RWhsU0JnQkFsdVV2bkJ3T0VSRlJxeUhMY3FGWEd5OW5oMEhVWWpFQlIwUjBFOUpvTkFMTFFoQVJVV1BRYXJWNWdpQjhJVU5HbkRITzJlRVFVU3VVWkV5Q0JBa0Fka2RGUmFVNU9Sd2lJcUpXUTZ2VmR2aGg4dy9PRG9Pb1FUWit1eEV6Rjh4OFM2MVdQKzJzR0ZwMEFrNnRWc3ZUNWs1emRoaEVSRVJFUkRjMW85RzREZ0RTeFhUSTRCYk1SSFRqeUpCeFhqeHZlaTNMYTV3Y0RoRVJFUkcxRUViUkNGRVVYUUc0T2l1R0ZwMkFJeUlpSWlLaXBoY1RFNk9WWmZuUEtsUWh4WmppN0hDSXFCWEpFRE5Ram5MSXNweWkxV29qbkIwUEVSRVJFWkdqbUlBamFtYkNkNGVEcFFPSmlJaW9tWkVCdkFjQXFXS3FrME1ob3RZazJaZ01BSkJsZVNVQTBiblJFQkVSdFM2aG9hSHRTM1dsemc2RHFNVmlBbzZJNkNha1ZxdGx0VnJOR21GRVJOUm8zTjNkZndad3BWZ3VScjZVNyt4d2lLZ1Z1Q0pkUWE2Y0MxbVdLNVZLNVdabngwTkVSTlRhdUxpNEZDNVl2TURaWVJDMVdFekFFUkVSRVJHUlhTZE9uS2lRWmZsL0FCQnZqSGQyT0VUVUNpU0tpUUFBV1pZM1JFWkdYbkZ5T0VSRVJFUkU5Y0lFSEJFUkVSRVJPV29UQUdSTDJhaVNxNXdkQ3hIZHhJd3c0cUo0RVFBZ2l1Sm5UZzZIaUlpSWlLamVtSUFqYW1hbXpaMEdsZzRrSWlLaTVraXIxVjRFc0ZPQ3hGVndSTlNremhuUHdRZ2paRm4rTFRZMk50Ylo4UkFSdFhZYWpVYlFhRFNDcytNZ0ltcEpWTTRPb0RGTW16c040YnZEcmM0NWd2M1lyem4zSXlJaUltcHVSRkZjclZRcTU2ZUphUmppTWdRQ2VCK0dpQnBmcXBnS0FKQmxlWTJUUXlFaUlpSWlhcEFXbllDVFpmbTBJQWdqQWNDdnU1L0ZiLzZPcmlCaVAvWnJwdjNPT2pJdUVSRVIwWTBXSFIxOUxDd3M3RUs1VU40clU4eEVOMlUzWjRkRVJEZVp5K0psWEpHdlFKYmxYSjFPdDhmWjhSQVJFUkVSTlFRZlZ5V0hWQ2VNdU5TY3FHWGcvN05FUk5TVWhnNGQrcWhDb2ZqY1QvREQ3VzYzT3pzY0lyckpISzA2aWt3cEU3SXN2NmJWYXQ5MmRqeEVSRVN0VmZYOXBXdXJleEcxQkFhREFicHkzYXYzTGIzdnY1R1JrUVpueE1BOTRJaUlpSWlJcUY0TUJzTVBzaXhYNWN2NUtKVktuUjBPRWQxRUt1UUtaRXZaa0dWWmtpVHBLMmZIUTBSRUptcTFXbmEwRWhRUlVYUGc0dUlDSDI4Zmc3T1Nid0FUY0VSRVJFUkVWRTl4Y1hHRkFENlRJU1BPR09mc2NJam9KcEprVElJRUNZSWdiSStPanM1eWRqeEVSRVJFUkEzRkJCd1JFUkVSRWRXYjBXaGNEd0FaVWdaRVdYUjJPUFIvN04xNVhCVGxId2Z3enl5N2l4eHlLWjU0Z3hlQjdIcmJyOVFPS1UzREs0KzhOYytzN05KTVV6TXpqMUlyOHlqVHlzbzA4OGdzTThzanoyU1hRL0pDUlFROFFMbnZuWm5mSDhRR0FlNkN3TEQ0ZWI5ZXZ0cVplYjdQZkJiUmhDL3pQRVRWZ0F3Wmw4WExlYTlsK1JPRjR4QVJFZDMzWkZtKzQremtySFFNSXB2RkJod1JVVFZrTUJnRTd2OUdSRVFWS1R3OFBGeVc1YU81eU1VRjhZTFNjWWlvR29neVJTRUxXWkJsT2NKb05CNVJPZzhSRWRIOXptZzAxdHIrOVhhbFl4Q1Z5YWJObS9EVW9LY1c2dlg2bDVUS3dBWWNFUkVSRVJHVjFWSUE1aWRXaUlqdXhVWHhZdjdMRlFDNHp4QVJFUkVSbFpsSk5FRVVSUzBBclZJWjJJQWpJaUlpSXFJeVNVMU4zUWNnSVZsT3huWHh1dEp4aU1pR0pVcUpTSkFUSU10eVdrWkd4bGFsOHhBUkVSRVIzU3MyNElpSWlJaUlxRXdpSXlPejhjOVRjQkZpaE1KcGlNaVduVE9keTMrNTd2ejU4NmxLWmlFaUlxSThmbjUrN3FscC9OOHlVVm14QVVkRVZBM3A5WHBacjlkejJSNGlJcXB3b2loK0EwQ09sK0tSS1djcUhZZUliRkNPbklOb0tSb0FJSXJpcHdySElTSWlvbjlvTkpvN2cwWU1VanJHUFl1SmkwRlNjcExTTWU2SnJlZS9YN0VCUjBSRVJFUkVaUllhR2hvcnkvSzNNbVNFbWNLVWprTkVOdWlzNlN4RWlBRHdhMWhZMkhtbDh4QVJFVkgxSWNzeTVpMmFoeUdqaCtCcTlOVjdubS9OWjJ1d2NNbENpK04yNzkyTlhUL3RnaVJKVnM5OUt2Z1VZdU5pQzUyVFpSbUxsaTNDdUNuamNQUFd6V0xyY25OenNlcVRWVWk0blZEczlaallHTHl6OUIyRW5hbWNyOWVlSFBBa0pyNHdzVkx1VmRXcGxRNUF0c0ZnTUFoS1p5QWlJaUtpS3V0akFNTmp4QmgwMG5TQ0FQN1RrWWlzSTBOR2xCUUZBSkFrNlVObDB4QVJFVkY1aW8yTHhVLzdmaXBWVGIyNjlYRHN4TEc3am5udjdmZXNudS9na1lPSWlZMUJCMTBITkduY3BGUlppblBhZUJveHNURVd4MjNic1EwbWt3bFA5M25hcW5semMzT3hmTlZ5T0RrNVllV1NsWEIxY1FVQUNJSUFIMjhmSEQ1NkdJdmZYNHdQRm44QWxhcndjMVhyTjYzSDNsLzM0dXlGczFpellnMEVvZkRYWXpkdTNzQ1JZMGR3T2VveTFxMWFCNDFHVStqNmtoVkxyTW9JQUxVOGFtSEM2QWwzSFNOSkVrUlJMSFR1d3pXbCsyZWVuNjhmZWo3Y3MxUTFWUkViY0VSRVJFUkVkRStNUnVOSm5VNFhtaTFrdDRzMFJjSkg3YU4wSkNLeUVURmlETkxsZEFDSURna0oyYWQwSGlJaUtoNS9PSi9LNGxiOExXemZ0YjFVTlVGUEJTRXFPcXJZYThrcHlVV2VLTnYzMno1Y3ZWYnlrMjIvSC9vZEFLRFJhTEIrNDNxcmMwd2NXN29udU9LdXg4RVFha0Nmd0Q2SXV4NkhXL0czOEdEWEI2MnUxMmcwbURSdUVwYXVYSXAzbHI2RDl4YThCenM3T3dEQTRLREJPSEhxQkNMT1JtRDdydTBZM0grd3VlN0F3UVBZL2ROdU9EZzQ0UFdYWGkvU2ZBT0FEdm9POEczamE2NGZPbWhvb2V2NUh5TnJlRFgwS3RLQW0vTFNGSFR1MEJsalJvd3BzYTYwalZnQWJNQVJFUkVSRVJFQmtHUlpuaWNJd3M0TDRnVTI0SWpJYXVkTTV3QUFzaXl2QW1CU05nMFJFUkdWSjEwN0hmYnQvUGZuYTc3YThoVTJiOWxzUGhjWUZJZ1JRMGRnNU5DUmhlcW1USmhTN0h6anA0MHY4dlRabnlmK3hLblRweXhtT1g3cWVLbXk1emZncnQrNGpoOS8vdEY4UGprNUdRQUtOZk9lRy9NY2xuKzRIT2N2bkVlQVh3Q01ZVVlBZ0wrdmY2bnUrV2lQUi9IYndkOWdDREhnKzUzZlk4akFJUUR5bm9KN2NjcUxtRHBqS3ZiK3VoZjkrL2FIV3ExRzVPVklyRmk5QW1vN05kNmErUmFhTjIxZTR0eERCZzdCL0hmbkl6a2x1ZGpyWGcyOXNHSDFocnZtQ3d3S0xQYjg1YWpMYU5xazZWMXJDMzRlQUhtTnc2VXJsNkpmNzM2WU5uSGFYV3R0R1J0d1JFUkVSRVIwejNKemN3L1kyOXRuSk12SmpvbFNJdHhWN2twSElxSXFMazFLUTRLY0FGbVdjM056Yzc5V09nOFJFUkhabm9Weml1N0hscFdWaGZtTDU4TVlha1MzenQzdzFxeTNDajBabHQ4STdOYTVHOTU0NVExb3Rkb1M1NDlQaUMvMktiNkM1enpjUFJCeE5nSmpSb3lCVjBNdmZMeitZd0JBZ0g5QXFkL1B0T2VtbVp0c0JUVnAzQVFMNXk1RTI5WnRvVmJudFhXYU5tNktMaDI3b0Z2bmJ0QUg2Tzg2YjZmMm5mRFp4NStoWVlPR3BjNVVGakd4TVlVYWRsK3UveEoxNjlRMUgwZkhSQU1BL0I4b1haUFMxckFCUjFiUjZYUlhBTUJvTkRaVE9nc1JFUkVSVlQwUkVSRnBPcDF1aVNBSUM4Sk1ZZWl1N2E1MEpDS3E0aUpNRVpBaFF4Q0VUOCtjT1hOVDZUeEVSRVJrKzI3Y3ZJRjNsNytMOHhmUG82VlBTOHljTWJQSXNvd2pob3pBMlhObmNlemtNYnd4L3czTW5ERVRkVHpyRkR1Zi93UCtoWjdleW44S0wvL2MyZk5uOGVxYnIrS0J0ZzlneUlBaFNFMUxSZGlaTUFEQXBCY21sWmh6M01oeDVpZmN4azhiWCtUNnlkTW5yWDdQVjY1ZXdkZGJDLzhzMDRiVkc3Qng4MFljK3ZOUWlYV2IxbTRxOXZ6OGQrZmorS25qMkxSMkUrclhxMjkxam9KcU90ZEVyMGQ3bVkrZEhKMEtYWSsrRmcxQkVDcTBBVGQ2K0dnTURCbzRaOWlZWVNzcTdDWVdzQUZIVmhFRW9hblNHWWlJaUlpb2FoTkY4U3UxV3IzZ3BuUVRKdGtFdGNBdk40aW9lS0lzNHBwMERRQWd5N0wxRzdJUUVaRWk5SHE5REhBdk9DcTkxZXRYWS9mZTNZWE9GWHd5YXZPV3pkaThaVE1Bb0gvZi9wZzhmbktaN2lOSkVuNzU3UmVzMzdnZW1abVowTFhUWWQ0YjgxQ2pSbzBpWXdWQndMdzM1bUhPMjNNUUZoR0dpZE1uWXVTd2tlZ1QyS2ZZOFNXNWszZ0hiNy8zTm1vNjE4VHNWMmREcFZMaHorTi9RaFJGdUxtNndkbloyVHcyUGo0ZTJUblphTmlnSVFSQmdFdE5GL08xL3k2cldWNVVLcFY1SDdsODZSbnBTRXhNTEhhdnVIeXlMTi96dlYxZFhZdnNvMWZjRXBiUGpIcW15TG4vTGxkWlZocU5CcTR1cnJuQndjRzU1VEpoR2ZBcllpSWlJaUlpS2hkaFlXRlhkRHJkWHBOZzZoMGhScUNkdXAzU2tZaW9pb29VSTVHREhBQTRZVFFhUTVYT1EwUkVSQlZyeE5BUkNBc1BRMWhFR0VZTUhRRWdyL25tNytzUGZ6OS9jeE91dEdSWnhyRVR4N0RwbTAySXZoWnRQbThNTlNKb2FKREYrbVpObStIYXRXdFl2M0U5dnY3dWF6emE4MUYwMUhXRWIxdGZwS1NrRk5yL0RTaThCMXhJV0FqdUpONkJ2NjgvdHUvYWpvbGpKK0xuWDM4R0FIeTQ3TU5DU3k1T2VtRVNvcUtqc0dibEd0aHI3WXZrc0dZUE5tdU1tVHdHMTI5Y0I1RDNCTmpvNGFNTFhYOXp3WnM0blhnYWZYdjNMWEVPVVJUelhsUkF1OTNaeVJuZC8xZjhhaW1IL2p5RXRQUzA4citwZ3RpQUl5SWlJaUtpY2lPSzRudHF0YnAzbEJqRkJod1JsU2hTakFRQVNKSzBST0VvUkVSRVZBSlpsdS9VZEs3cFVSNXpqUnc2RWw5SVh5RDg3M0NNSERvU3dEOE5PRDkvakJ3NnNrd051SjkvL1JuZmZ2OHRidDY2Q1pWS2hiNVA5c1dKdjA0Z1BpSGUzT1N6cEhPSHpxanBYQk5mZlBNRkR2MTVDTHQvMm8zZFArM0dFNDg5Z1VkN1BGcnMvbTlBNFQzZ3dpTHlHb3VQOTN3YzV5K2VMM1o4Y2tveTdPM3RpMjIrVlpZL2ovK0owOGJUYU9UVkNCTkdUeWh4bkNSSkFBREJRZ2R1L2NiMXlNcktBZ0NjdjNnZUg2NzUwSHd0S1NtcDBQRUxVMTRBQUxpNXVabGY1K1RrUUtWU21mZTBDejBUeWdZY0VSRlZmVndTZ29pSWxCSVdGblpDcDlQRnBDUGRLMGFNZ1plZGw5S1JpS2lLaVJmamtTd25BOER0aElTRThsbGppSWlJaU1xZDBXaXNGUjhkZisvckVmNGpQVDBkems3T0ZzZmw3N05tU2UzYXRYRXIvaFllN1BJZ1JnOGZqU2FObThBWVpnUUFjNVBQV3JOZW5vWEo0eWZqajhOLzRNUmZKekIrOUhpNDFIUXBzaHhpWmxZbUZyeTdBTVl3SThhTUdJTmhnNGFacjYzOFpLWDU5YlhZYStZbjRES3pNcEdVbklSR1hvMHM1bmp2Zy9kdzhkTEZVbVVIWVBIcHVZVGJDVmoxeVNvNE9EaGc3dXR6NzlvSXpNbk5BWUM3TGxNSkFQdC8zNCtVMUJRQVFHeGNMR0xqWXMzWDB0TFQ4Tk8rbjh6SCtVMjNndm8rMDdmY252d3J6cWJObTdCMXg5YUZlcjAreDJBd3JMUmNVZjdZZ0NNaUlpSWlvdktVQzJBZWdBMS9tLzVtQTQ2SWl2aGIvQnNBSUVuUyt6RXhNWmtLeHlFaUlxSktFaE1iZzFvZXRhd2UvMGozUndvZG4vanJCREl5TXN6SEhmVWRzZm16emFoZHEzYVIydUwyRzd1YlQxWjhnaGJOV3FCLzMvN28zN2Qvc1dNU0V4TXg5NTI1dUhqcElzYU9HSXVoZzRhYXJ5WGNUc0QrMy9lalh0MTZ1SEh6QnM1ZlBJOE91ZzRBZ0V1WEwwR1daYlJvMnFMWWVYL2MraU5VS2hVQTRGYjhyWHZhRSs2emp6OHpQOEdXejJReVlmSDdpNUdTbW9MNWI4eEhrOFpON2pwSGRrNDJBTXNOdUcxZmJTdHp6c3BnRWswUVJWRUxRS3RVQmpiZ2lJaUlpSWlvWEdWbVp1NXlkSFJjZDF1K3JVNlgwdUdrY2xJNkVoRlZFVmx5RnE1TDF3RkFOcGxNWmR2c2hZaUlpR3hPZGs0MnpsNDRpLzkxL1ovNW5OcE9qZWhyMGJoNTYyYXhOVE5uekN4MHZPWDdMVWhLVGlwMHJyam1Hd0NybDZETTUrRlcvRXFiSlRYeU5tN2VpSTJiTndJQWZGcjRvRXZITGpDWlRCZ3pZZ3pXZjc0ZTRSSGg1ckg1ci8xOC9ZcWRTNnY5dHovMHdlSVBMR1kxbVV6WXRuTWJ2dDMyTFhKeWN0RDN5WC8zYzh0ZnpqR2ZMTXRZL3VGeW5QbjdEQUNnaGtNTjdQaHhSNGxOUmdESVNNOXJjdVkzQlV2ajBwVkxtRHBqS3JyL3J6dG12enE3MVBYVkRSdHdSRVJFUkVSVXJzNmRPM2RicDlPdGdZRHBvYVpRZE5OMlV6b1NFVlVSWjAxbklVRUNnSzFuenB5NXBuUWVJaUlpS3BtZm41OTdhbG9xYWpyWHZPZTVEaHc4Z0l5TUREelk1VUh6dWRhdFd1UHcwY000ZlBTd1ZYTVVmT0xNa3RJdVFWbVNFVU5INEdyMFZSdzVkZ1JhclJaQlR3V1pHMmJIVGh6RDVhakxhTmFrR1lZTkhnWVBEdzkwZjdBN2pwMDRobU1uamlFdFBRM09UczQ0OU9jaENJS0FUaDA2M1hNZVE0Z0JxOWV2Umt4Y0RKbzNiWTRYcDc2STFpMWJGenRXbG1WOHZPNWovSEg0RC9PNURWOXN3TVZMRjNFaDhnSm1USnRScVBtWEwvNTJQQURBVG1WblZhYmpwNDdEVG1VSHZVNXY5ZnVRNWJ5VlRTMDlaV2ZyYkw0QnA5ZnJyVnFEOXIvN0liR3VkSFg1ZnlEeXIxZlZuTldsanVoZWxmUm5sWWlJcUxKSWtyVE96czV1ZXB3VUIwbVdvQkpLLzlPVFJGUzl5SkFSSlVVQkFDUkora2paTkVSRVJHU0pScU81TTJqRW9DTDdvSlhGMWgrMm9rSDlCdWpVL3Q4bTFOdHoza2JZbVRDWVRDYThzL1NkZTc1SFFhVmRnbkxPNjNQd1VMZUhpcHh2MGF3RnR1L2FEb2NhRGxqdzVnSzA4MnNIQU5pNVp5ZXVYTDJDTGgyNzRNVnBMOExPemc2OWUvVUdBSFRwMkFXSGp4N0drYU5IMExSSlUxeTVlZ1U2ZngwOGEzdmUwM3RhdEd3UkRoODlESHQ3ZTR3ZlBSNEQrdzJFblYzSlRiS05temRpenk5NzBLbERKOFRFeGlEdWVoeVdMbHlLQmU4dHdPK0hmc2YxRzljeGYvYjhRalczNG04aE96dHZDY3BaODJhaFFmMEdtUGZHdkJMdkljc3lQdm4wRTJSa1pPQ2JqZDhVdVo2Y2tvd2Y5LzZJWVlPSEZUcWZsWlVGQUhCd2NMRDI3ZHNrbTI3QVdkdmNBSUQvYmhacDdSOUExdVg1YnllNnF1YXNEblg1Tld5Y0VCRVJrUzBMRFEyTjBPbDBwM0tFbkU0WHhBdG9yUzcrcHpLSjZQNFJKVVloVTg0RWdITWhJU0hIbGM1RFJFUkVsV2ZtakpuSXpzNHV0S3loazZNVHVuYnFXaUgzSyswU2xFMGFGZDBYTFNRc0JBc1dMNEM3bXp2ZWZ2TnR0UFJwQ1FEWXZHVXp2dHJ5RlRxMTc0UzVNK2RDYlZlNHpmSmdsd2ZoNE9DQUgzNzhBWFZxMXdFQURBd2FXTVozOHEvRFJ3L0R5ZEVKYTFhdVFkMDZkUzJPZDNSd1JKdFdiZkRtcTI5aTJpdlQ4czQ1T3VLZHVlOWcwZkpGaUkyTlJVcEtTcUdhc0ROaEFQS1duNHlLam9KSk5OMzFIc2RPSHNPdCtGdm8xNmNmN0xYMlJhNS85ZTFYK1BIbkg4Mk55M3hKS1hsTGlkWjB1dmVuSzZzeW0yN0E1U3RMQjc2c1hYdldzYTR5Nm9pSWlJaXFpZmtBOWthS2tXekFFUkV1bWk0Q0FHUlpYZ3prclVOSlJFUkU5NGVMa1huL0RvaStGbjFQODF5NmNnbXVMcTRsN3YyV3J6eVdvQXp3RDhEd1o0YmppY2VlS05UdyttckxWM0IxY1VXZkovcGcxMCs3Y09ueUpVUkZSK0dURlo4QUFHclVxSUVuSDM4U1AreitBZEhYb3VIL2dEODY2anNXZTQvU1BxbVhucEdPVVJOSFdSem41T2lFdGF2V29tL3Z2cWhSbzBhaGF4cU5Cbk5mbnd1VHlRUjdlM3Y0dFBBeHY3OURmeDRDQUR6UTlnRnpNeTVmd1hINXR2NndGUURNVC84VmRQYjhXZXo5ZFM4Q0h3c3NzdjlkMU5Vb0FFQXRqMW9XMzRzdHF4WU5PQ0lpSWlJaXFucmk0K01QZW5wNkpxVWd4UzFlaW9lbjZ0NldYQ0VpMjVVa0pTRkJUZ0NBREpWS3RVdnBQRVJFVkRxQ0lMZ3BuWUZzMitwUFY1ZkxQRWRQSE1XVzc3ZGcwYnhGcU8xUkd4T2VuMURzdU5JMnR2N3JvK1Vmb2FWM1MvVHUxUnZYWXE3aDJNbGppTDRXamFqb0tBQjVTeXZPVzVTM05LTzkxaDQrM2o2RjZudjM2bzBmZHY4QUFCZy9hbnlKOS9GcTZHVjFwcGpZR05qWjJhRit2Zm9XeHpvNk9xS09aNTBTcjl2WjJabVhyL3o0L1kvejVvK0x3VitHdndBQWovZDh2RWdETG4vY2dZTUgwS0o1Qzl5NGVRUG5McHhEQjEwSE5HdlNyTkRZMUxSVXZMdjhYYmk3dVdQU3VFbEY3bi9hY0JvQTBLWjFHNHZ2eFpheEFVZEVSRVJFUkJVaUppWW0wOVBUY3lHQTk4Tnp3L0dJL1NOS1J5SWloZnh0K2p2LzVlcmc0T0JrSmJNUUVWSHA4ZTl1dWxmYnY5NSsxK3NEbjdWdWljYms1R1NJb2dpTlJnTVhGeGNNZkxwb1hYWjJOdmIrdWhlU0pFSG5yMFB6WnMyTG5TdnVlaHdhMUc5UTdEVVBkdzhBd0t0dnZvb2JOMjhBeU51bXFXSDloZ0FBTjFjM1RKczREYzJiTlVmRCtnMExiZUVrU1ZLaGh1UEd6UnV4YU42aUlrdFZBc0NHMVJ1c2V0OUFYbFBSM2MyOVZEV2xzZWF6TlpCbEdaNjFQZkZJOTBmdy9rZnZGenZ1MTk5L1JjaktFTlN2bTljSUxMamNwME1OQnpScjJneUdFQU1jYWpoZ3ljSWxjSEowS2xTZm5KS01nMGNPQWdEc1ZDWHZZVmNkMkhRRHptQXdDUC9kYzR1SWlJaUlpS29PU1pLK3M3T3plLytXZkF2WmNqYnNoYUw3QWhCUjlXYVNUWWlSWWdBQXVibTVueXNjaDRpSWlCVGc3T1JjTHZQRUo4UURBT3JVcmdOWEYxZE1IRHV4MFBYTXpFek1mV2N1SkVsQ244QStlSDdTODRYMm5jdDM1dXdaeko0M0cwNU9UbmhsK2l2RmpnR0FwL3M4RFVtUzBOS25KWHlhKzhEQndRR0JRWUZ3ZG5iR3d3OCtYR1M4S0lwWXRtb1pqS0ZHZE9uWUJiSXM0K1RwazNobjZUdVkvY3BzYUxYYWN2Z29sTCt0UDJ3MVA1VTI5Ym1wVUt0TGJoMmxwcVpDcTlWaThZTEZDSThJUjV0Vy96N0ZscE9iZzZ6TUxHZzBHc3lmUFIrdGZGcVpyMjFjc3hFcWxRb3JWcTlBV25vYTdPM3Q4Y0hISCtESXNTT1lPSFlpRnM5ZkRKUHA3bnZPMlpyaVA2dUlpSWlJaUlqS1FXaG9hS3dzeTlzbFNJZ3dSU2dkaDRnVWNFRzhBQk5Na0dYNVlIaDQrRG1sOHhBUkVWSFZsdDhNeTh6S0xISXRKaTRHV3EwV25yV0xMbThmbnhDUFYyYS9nak4vbjhIWUVXUHh3cFFYU215cytUVDNRZk5temZIYkg3OWg4ZnVMWVJLTGIvd002RGNBZzRJR3dkL1hIdzRPRG5mTm5aR1JnUVdMRitDUHczL0F1NFUzWnIweUMyKzg4Z2E4VzNqaitNbmplRzNPYSthbjZhcVNuWHQyNHZPdjhuNUdxbCtmZnVqV3VadjVtaXdYZmY3cFR1SWQxS2xkQi9YcjFVZXZSM3NCeUh2cWI5dU9iWmorNm5Ra0pTZGg3c3k1Q1BBUEtGVG43dWFPOVJ2WDQvako0MmpTdUFtK1hQOGxncDRLd21uamFVeDZjUksrMi80ZGF0YXNXVzd2YS9UdzBkanl4Wlk1Z2lDc0tMZEpTOG1tbjRBaklpSWlJcUtxVHhURlpXcTFldUJWOFNwMEdoMEVDSmFMaUtqYXVDeGVCZ0RJc3J4TTRTaEVSRlJHT3AzdUNnQVlqY1ptbHNZU0ZhYzBlN0s1dTdraitsbzBkdTdaaWNGQmc2RldxeUhMTW82Zk9vN1l1RmkwOUc1WmFNbEhBUGo2dTYreGJlYzJaR1ptb212bnJxaFpzeVoyL2JRTHVibTV5TW5KUWE0cEY5bloyY2pKeVVGMmRuYWg1dDdobzRjaFNSSm12enJidkM5YVNXN0Yzd0tBSW8yOTh4ZlBZL0g3aTNIOXhuVzA4bW1GZCtlOUM0Y2FlUTI3Slc4dndac0wzc1M1QytjdythWEpHRFZzRlBvKzJSY2FqYWJFKzF5THVRWm5KMmM0T0RoQXE5VWlKQ3dFQUtCUmwxeFRXcWxwcVZqMytUcnMvMzAvQUtEbnd6MHhaZndVODNWM2QzZmN2SFVUa1pjajRkM2NHeWJSaElPSER5SXhLUkd0VzdVMmp6dCs2amcyYnQ2SXE5RlgwZGlyTWViT21vdkdYbzBMM2V2b2lhTlk5L2s2M0x4MUUvWHIxY2ZiYjc0Tk4xYzNUSmt3QlE5MmVSRExQMXlPUGIvc3daRmpSekJ1MURnRVBocFk1UGU0dERRYURWeGRYSE9EZzROejcybWllOEFHSEJFUkVSRVJWYWl3c0xEVGVyMytjaVl5bTBlTDBXaGkxMFRwU0VSVVNXNklONUFpcDBDVzVadTV1Ym0vS1oySGlJaktSaENFcGtwbklOdFdjSit3NG16ZXN0bjgrbjlkLzRmUThGQnMycndKbXpadktqTDI4WjZQRnprWEZoR0d6TXk4cHRyeGs4ZHgvT1R4UXRjMUdnMXEyTmVBdmIwOWF0alhnRmFyaGIyOVBYVCtPbHlMdllZL2ovK0paU3VYWWViTE00czBmbGF1WG9uZ2tHQm9OQnJjU2J3REFHalM2Tit2YVZhdlg0MGZmLzRSc2l5ajUwTTlNZVA1R2JDMy8zZnBmV2NuWnl4OVp5bFdmYklLQnc0ZXdMclAxeUUyTGhiVEowOHY4ZVB4MXFLM0VIYzlyc2o1dG0zYWxsaGpyZlNNZE96ZXV4czdkdTlBY2tveUJFSEFzTUhETUdyWXFFTHYvZkVlajJQcmpxMlk5dkswUXZXQ0lPREp4NS9FcndkK3hRKzdmOENWcTFjZ0NBSjZQZElMVXlkT05UY2VBU0RzVEJqV2IxeVBpNWN1QWdDNmRlNkdHYy9QZ0V0TkYvTVkvd2Y4OGNtS1Q3QjgxWEljUDNVY0t6NWVnVXRYTG1IYWM0WHZhNHRzdWdHbjErdmx3S0JBN051NVQra29SRVJFUkVSVU1sR1NwTGRVS3RYbXM2YXpiTUFSM1VmT2ltY0JBSUlnTEltSWlNaFJPQTRSRVJHVmdpekxkMm82MS9TNGx6a2ExRzhBZjE5L2pCdzY4cTdqSXY2T2dGZERMd0JBM3lmN0lpMHREVWRQSGtWV1ZoYUF2S2FQbzRNanV2K3ZPL3IyN2x1a2ZzeXpZeEQzU0J4Y1hWemg1T1FFQndjSE9EbzR3c0hCQVE0T0RsRGJsZHdLaWJzZWg1ZG12b1NrNUNTa3A2ZkQyYm53Zm5XMWE5VkdhbG9xUkZHRVNxV0N2NjgvSm95ZVlMNmVmNi9ueGp5SEozczlXZXc5N0xYMmVQMmwxOUZCMXdHYnZ0NkVZWU9IM2ZYajRlZnJCMEVRSUlvaUpFbUN2YjA5SG1qelFLSDdscFVrU2ZqdDk5K1FuSktNRnMxYTRQbEp6Nk50NjZLTnZYR2p4cUZGOHhZNGQrRWNNak16SVFnQ2FqclhSSmRPWGVEYnhoY0hEaDVBVkhRVTJ2bTF3OFF4RStIZHdydklISFhyMU1YMW05ZlIwcWNsUmc0ZGlVN3RPeFdieWRuSkdmUGVtSWR0TzdmaDBKRkRHRFZzMUQyL3o2ckFwdGQrMGV2MU1nQTI0S2hheVg4YzIyQXcyUFNmVDFKVysvYnRYUUVnT0RnNFdla3NSRVJFQUJBUUVPQW1DTUlOUVJEc3ZlMjhvZUoyMUVUVm5nd1pGOFdMQUNBS2d0QW9PRGo0dXRLWmlJaW9iUEsvRDh2dlY5MS80cVBqaTI0Q1ZnM2RpcjhGejlxZVpWcjJNRHNuRzJscGFhamxVY3VxOGFJb1dsenFzcnlkUFg4V1dWbFowTFhUQWNoYjRqSTZKaHJkT25lN3A2VWVyOFZjUXlPdlJuY2RrNWlVQ0hjM2Q2dm5sR1g1bnBlZkJJQk5temRoNjQ2dE9hSW96alFZREN2dmVjSXlzT2tuNElpcW8zMDc5OEd6c1NmL01VUDNoSTAzSWlLcWFrSkNRcElDQWdKV0NZTHdlcVFZcVhRY0lxcEVzaXh2TmhnTWJMNFJFUkZSbFZYSHMwNlphKzIxOXJEM3NMYzg4QitWM1h3RGdEYXQyaFE2YnVUVnlHTGp6QnJXekZHYTVoczBWWVdaQUFBZ0FFbEVRVlNBY21tK0FZQkpORUVVUlMwQWJibE1XQVpzd0JFUkVSRVJVYVhJek14OHg5SFI4WW9nQ1B3NmhPZytJVW1TbEpXVjlaM1NPWWlJaUlpSUtodS84Q1VpSWlJaW9rcHgvdno1VkFCcmxjNUJSRVJFUkVTVytmbjV1YWVtcGFLbWMwMmxveERaSkc2OFFFUlVEZWwwdWtTZFRwZW9kQTRpSWlJaUlpSWlJckpOR28zbXpxQVJnNVNPUVdTejJJQWpxbUlDZ3dMTkc5c1NsWlVnQ0c2Q0lMZ3BuWU9JaUlpSWlJaUlpSWpvZnNRR0hCRVJFUkVSRVJFUkVSRVJFVkU1NGg1d1JFUkVSRVJFUkVSRVJGUWlXWllEbE01QVJHUnIySUJUVUhaMk5nU1ZBSzFHVzJIM2lFK0loN3ViTzlScS9sWVRFUkVSRVJFUkVSRlI2Um1OeGxDbE14QVIyUnFiWG9MU1lEQUkrM2J1VXpwR21YbjVlS0Y3cis1V2plMzRVRWQ0TnZZczFmeFpXVm5vTTZBUGZEdjQ0cS9ndjBvYzErRi9IZkRJazQ5WU5XZEdSZ1lpTDBXV0tzZmRQUFRZUXhneGJrU2hjNUlrbFhvZVNaSXdmTXh3dlBUNlN3RHkzanNSRVJFUkVSRVJFUkVSRVpFUytGaFVGYlgvOS8zdzgvVkR2YnIxeWp6SGUrKy9oeXRSVi9ENEk0K2pnNzVEaWVQaUUrS1JrNU5UNUh4eVNqSldyVjZGM054Y0xIeHJJV1JaeHBCUlF4RHhkd1ErWC9jNWVqelVBd0N3NE4wRnVISHp4bDJ6ckZtMXB0ano1eTZjZzBrMG1ZOGovbzdBaEdrVDhPSHlEOUd4ZlVjcjNtVWVXWmF4Ly9mOWFOYTBHUktURXZGazBKUG8zNjgvWnI0ODArbzVpSWlJaUlpSWlJaUlpSWpJOW8wZVBob0Rnd2JPR1RabTJBcWxNckFCVndWbFoyZGo3S1N4cUYyck5rSk9oSlJwamlQSGptRE5wMnZRcUdFanJGNjVHb0lnSVBKU0pONWUvRGJtdnprZnpaczFMN0UyT1NVWm4zNytLZFordGhiSktjbW9VYU1HSm8yZkJLK0dYcGcrWlRyR1RocUw0YU9IWTlYeVZSZzhZREIrMmYrTHhhZmk4aHR3bm8wOU1hai9vQkliY21mT25zR2x5NWN3Wk9RUS9MRGxCd1Q0VzdlOHRDQUlBQUE3T3pzNE9UcWhXZE5tV0w1eU9XSmlZckJ5MlVyWTJkbFpOUThSRVJFUkVSRVJFUkVWcHRQcGpBQmdOQnAxU21jaElyS0dScU9CcTR0cmJuQndjSzVTR1d4NkNjcnE2bFR3S1dSblo2Tnp4ODVscXI4VmZ3dFRYNXdLZTN0N2JQcDBFOXpkM0FFQVlXZkM4UE92UDJQQzFBbkl5UzM2eE52bEs1Y3haOEVjdE92Y0RrcytXQUpSRXZIODVPY1JmRFFZWGcyOUFBQzlIdTJGTDlaL0FRQ1lObU1hdG55L3hWd2ZIeDFmNUpkM0MrOVNaUjh5Y0FqZWV1TXRwS2FsWXNqSUlUaC84YnhWZFNwVjNxZXlBQUZhclJaZmZQb0ZlajdjRTd0KzJvVkxWeTZWS2dNUkVSRVJFUkVSRVJIOVN4Q0VBRUVRclB0SmVTSWlBbURqRFRpOVhpOEhCZ1VxSGVPZXBLU2tZUGlZNFlXZUlOdXpkdzhBb0dmM25xV2U3ODZkTzNobTVETzRGWDhMYXo5Y0MvOEgvTTNYQmp3OUFNT0hERWQ0UkRqZVhmcHVvYnFidDI2aVM0OHVXTGRoSFdvNjE4UWJyNzRCNDNFajVzMmVCeWRIcDBKakgzdmtNYXo5YUMxYWVyZEV6NGRMbjlHUzV5Yy9qN0VqeCtKTzRoMDhNK0laSkNZbFdsV1gzNFFEQUsxR2k0M3JObUxyVjF2UjBydGx1V2NrSWlJaUlpSWlJaUlpcXM1a1diN2o3T1NzZEF3aW04VWxLQ3RaYkZ3c2podzdnbDZQOWdJQXBHZWs0OERCQTBoT1NjYWU3WHNnU1JKMi83UWJBTEI3ejI0Y09uSUlRTjQrYlFBdzVjVXB4YzQ3YmVJMHVMcTU0dW5CVCtOYXpEVTg4ZmdURUVVUlgzM3pGUktURTVHVWxJVEVwRVRFeGNVQkFOWjh1Z1o5bnVoajNtZE5raVIwYk44Uno0MTlEbjE3OTRWYXJUYWY5KzNnaTJIUERNUGlCWXZOOSt2WHB4K2U2UFVFdEJwdGtTejFtdFdEVHdzZkhQbnRTSmsvVHU4dWVCZm5MNTVIZTExN3VMdTV3N094cDFWMUZ5OWRMSGJzc1QrT3dhZUZUNW56RU5rYVdaYWJLcDJCaUlpSWlJaUlpSWhzbDlGb3JCVWZIUzhybllPb0xEWnQzb1N0TzdZdTFPdjFPUWFEWWFVU0dkaUFxMlJIamgzQjlKZW5ZK2QzT3dFQTlldlZSOWZPWGZIVk4xL2htKysrZ2F1ckt4SnVKd0FBOXYrK3Ywajk5enUrTDNiZS92MzZ3N3VGTjVLU2tnQUF2K3ovQmIvcy82WFFHRUVRNEZMVEJVMGFOOEhWNkt0NDhkVVhjZkRYZytZY2UzZnNMVEp2VWxJUzB0UFRjU2JpREZKU1V4QjNQUTZ0VzdZR2dHS2Jid0FnaWlKTW9zbUtqMGJKMUdvMXZ0MzBMUndkSFFIQXFxVXNMMSs1REpWS2hhWk5taGE1WnErMXY2YzhsV25mem4zd2JPd3BLSjJEYkp2UmFMeXFkQVlpSWlJaUlpSWlJaUlpSlpoRUUwUlIxQUlvdnBGUkNkaUFxMlRoWjhJQkFHM2J0RFdmbS9ueVRHejdZUnZXZmI0T3JpNnVBSUFOYXphZ1g1OSs1akVkSCtxSXFLdFJpSStPdit2OEM5OWFpTGpyY2ZEMDlFUnRqOXFvWGJzMlBEdzg0T0htQVhkM2Q5aloyUUVBeGswZWg0T0hEK0w4aGZNUUJBRW1VL0VOczZ2WDhyNkgzOGlyRWNaT0hBdERxQUZyUDF5THdNY3FmdW5QL09ZYkFCei80N2pGOFcxMGJhQldxNjBhUzBSRVJFUkVSRVJFUkVSRVZGSFlnS3Rrb2VHaGFGQy9BZHpkM00zbjZ0YXBpeTgvK3hLQ0lHRHdzNE5SdjE1OTlBN3NYYWI1bngzNnJGWGozcG4zRGtSUlJDT3ZSdkJ3ODBCTVhBeCtQL2c3T25mc2JCNlRtcGFLTlordUFRQzA5R21KUjNzOGltTW5qMkhVaEZGNGUrN2JtRFIrVXBreWx1U1prYy9najBOL21JKzlXM2lYcXBubTZPaUlsSlNVY3MxRVJFUkVSRVJFUkVSRWREL3k4L056VDAxTFJVM25ta3BISWJKSmJNQlZvcXlzTEJoRGpjVStQZGJ6NFo3b1A3US9BR0RpdUlubVBkakt3cHI5MGdvMnQ0WStNeFRMVml6RGtGRkRpaDNyNXVxR2dVRUQwYWhoSXpnN08yUGM1SEdZczJBTzB0UFQ4ZklMTDVjNTUzODFiTkRRdk5SazVLWElVdGM3T1RuaCt2WHI1WmFIeUpicGRMb3JBR0EwR3BzcG5ZV0lpSWlJaUlpSWlHeVBScU81TTJqRUlPemJ1VS9wS0VRMmlRMjRTdlNYNFMvazVPU2dZL3VPUmE1SmtvU0h1ajJFcUt0UkdEZHEzRDNmeThQZEErUEhqQy8yMnJJVnl3b2R2ejdqZGJSdDNSWi9CZitGN094czgzbVZTZ1d2aGw0WThQUUExS3RiRHdBUStGZ2dObisrR1MvUGZCbFBQL1YwaWZjWFVQb3R6RllzV1dGKy9kOG1ZdGVlWGU5YXUzdmJicmk3dVNQWGxJdk16RXc0T0RpVSt2NVZSV0JRSVBSNnZXd3dHTGdQSEpXWklBaE5sYzVBUkVSRVJFUkVSRVJFZEw5aUE2NFN0VzNWRmgrOS8xR3hEVGlWU29XWFgzZ1pVeWRPUlkwYU5lNzVYaDRlSG5oOXh1dkZYdnR2QTI3MXV0WHdjUGZBZ2prTHJKcTc1OE05Y2ZMUVNXaTFSZmN1RkVVUkFLRFdsTytubHFVbjRuSnpjK0hoN2dFQXVKTjRCdzBkR3Bici9ZbUlpSWlJaUlpSWlJaUlpS3pGQmx3bHFsV3JGb1lPSG5yWE1UdDI3OERobzRlTG5JOVBpQWNBVEhseFNyRjFhMWF0S1hTY2xaV0ZrMytkdENyWC9FWHo0ZDNDRzhPZUdWYmsycVhMbC9EK2grOWp3WndGOEt6OTcxTnB4VFhmQUNBek14TUFVTVArM3B1SUJjVkh4NXRmZCszWkZaR1hJZ3VkQTRBNm5uVUFBTGZpYjZGaEF6YmdpSWlJaUlpSWlJaUl5b01zeXoyVXprQkVaR3ZZZ0t0aWdvM0IrSDdIOXlWZUwrbmFmeHR3TWJFeGVHcmdVMlhPY1MzbUdqNzQ2QU5zMmJZRkpwTUpXcTBXSzVldUJBQmtaMmZqczAyZllmU3pvK0hzN0Z5b0x1RjJBb0M4Si9BcVcvMTY5UUVBMTI5Y2g2NmRydEx2VDBSRVJFUkVSRVJFVkIwWmpjWkRTbWNnSXJJMU50MkFNeGdNUW54MHZLeDBqdkswZlBGeUxGKzh2TWo1amc5MVJOVFZxQ0pQZlpXa2NhUEcyUHo1NW1LdlBmejR3eVhXUmZ3ZGdVL1dmNElkdTNjZzE1U0xXclZxWWZyazZZWDJwUXM3RTRiNWkrYmo1MTkveHA3dGV3clZYNG02QWdCbzFMQ1JWVG5MVTVQR1RRQUFVVmVqS3YzZVJFUkVSRVJFUkVSRVJOVlJZRkFnQU1EUjBSRTd2dGxoUHArZW5vNEJ6dzZ3V0YralJnM3MyckxMZkp5Um1ZSCt3L3BickxQWDJtUDMxdDNtNDZ6c0xEdzk1R21MZFJxTkJudTIvZnQ5NjV5Y0hQUjlwcS9GT2pzN08remR2dGQ4TEVrU25oendwTVU2UVJEd3k0NWZDcDNMLzVoWnN1T2JIWEIwZERRZkJ3MExNcTh5ZHpkZmIvZ2F0V3ZWTmg4UEh6Y2N0Ky9jdGxqMzZjZWZvckZYWS9QeGhHa1RjQzMybXNXNlZVdFhvWFhMMXViakYxNTdBZWN2bnJkWXQzakJZdWpiNmMzSE05K2FpWkN3RUl0MWI4MTZDdzkyZWRCOHZHelZNdnoyeDI4VzYxNTk0VlU4L3NqakZzZFZGcHR1d0ZISnRGb3QyclJxWS9YNDI3ZHZvOCtBUGpoMStoUUFvSGF0MnBqODNHUThOK2E1UW44QkFIbFA2UUZBcHc2ZGlzeVRmODIzclc5Wm94Y1JkejBPZnh6NkE4OE9mZmF1NDN4YStBQ0FWWC93aVlpSWlJaUlpSWlJaUtoa3NpeWZFZ1RCL0UzZ2pJeU1aTS9Hbm03NXgrM2J0M2NGa0dScG5xeXNyRlRQeHA0dStjZSt2cjdPOXZiMnFaYnFzbk95TXp3YmV6b1Z1SjhqZ0hSTGRibTV1Vm1lalQwZDhvKzl2YjN0WFZ4Y3NpelZpYUtZNjluWXMrRGVTeXE5WGk5YXFwTmxXZlJzN0ZtbzE2TFg2eTArT0NUTE1ubzkzY3ZsL1BuejVvK0ZYcTlQQnVCeWx6SUF3TkF4UTcxQ1EwTmo4NDkxT2wyTUlBZ1c5MlVhTTJsTW0vRHc4SE1GN3ZjM0FJdU5oT2RmZWI1emFHam9xUUwzTzFud2M2TWtzOTZhOVpqUmFEeFFvRzYvSUFpUFdhcWJ0MmplZ05EUVVITzNWNmZUYlJJRVliU2x1bVdybG8wZVBtYjRsd1hxM3BkbE9jSlNYVVZoQTY2YVNrNU94cWJObTZ3ZW41aVVpRk9uVHlIQVB3QVR4azVBLzM3OW9kWGsvVjJUbkpJTVZ4ZFg4OWhqSjQ0QkFCNTY4Q0VBd05lZmY0M3NuR3dBd0o1ZjhuNnlJSDhQdG9MWHlpSXhLUkZEUmc1QmUzMTdpdzI0bGo0dG9WRnJFSDRtdkZDOU1jU0loLy8zTU5ScWZyb1RFUkVSRVJFUkVSR1ZsbDZ2M3dFQUJvUEI4bU5MVkcwWWpjYk9kN3NlSEJ5Y0RFQW83YndSRVJGcFpha0xEZzdPS0V0ZFpHUmtkbG5xQUVnR2c2RXNkYkJVMTdwMTYxcU9qbzRKVGs1TzV3RTBLRkRuZXBleUVobU5ScSt5MUJrTWhyWmx2TjlkUHpmdVVsZW14OU9NUnVNWUFHUEtVUGRLV2U1WFh0aVJxS2JpRStMeDJ1elhyQjVmcTFZdGJONndHUjMwSFlwY2E5K3RQUjU3NURHcy9YQXRaRm5HaVZNbm9OVm8wYVZqRndCQTgyYk5BUUMvSHZnVkVYL25OWk9mbS9ZYzFuNjRGazg4L2tTaHVhWk9uSXAyZnUyc3lwU1ptWWtoSTRmZzNJVnpHRE55ak1YeFdxMFd2bTE5RVI0UmpwVFVGTGpVZEVGTWJBeUdqQnFDaFc4dHhPUUprNjI2THhFUkVSRVJFUkVSRVJVU3BIUUFvdXJFd2NIQkhnQmtXWmFVemtJVlI2VjBnSHVoMSt0bGE5ZFN2ZDk0dC9CR2ZIUjhzYitLNCs3bVhtenpMU3NyQzhrcHliaHc4UUlBSUNRc0JJbEppZWpRdmdNY0hNeFA4U0krSVI2dnZ2RXFBT0QxR2E5RG85Wmc5SE9qc1hyZDZrTHpMWml6QUFPZXZ2dTZ3UGxyM01iR3hjSVlhc1Q4Titkai9PanhSY2FkUFhjV08zYnZ3S0tsaXpCbndSd0FRSStIZWtBVVJldy9zQjhBa0hBN0FRRFFvSDZESXZWRVJFUkVSRVJFUkVSRVJKVk5GRVY3QUJBRW9lekx4MUdWeHlmZ0NBQmdNcG1LUForL0FXTWpyMFlBZ0FOLzVDM1grbEMzaDh4akVoSVNNSGpFWUZ5L2NSMURCZzdCYXpOZVE3K24rbUh3czRNeGY5RjhSRjJOd25zTDM0T2RuVjJodVNXcCtPWit3YzBVWjc4Mkc0TUhETWFHTHpiZzB1VkxpTHdVaWVocjBRQ0FoM3M5YkI2bkQ4amJ5TEhmVS8yd2N2VktmUFh0VnhnWU5CRFhyMThIQURScDNNVDZEd1pSTlNETGNnK2xNeEFSRVJFUkVSRVJFVkZSR28zR1hwWmx5TExNQmx3MXhnWmNGV0VNTldMOTUrdEx2QjZma1BmazJwUVhwNVE0WnZXSzFWQ3BpajdVbUpxV0NvMWFBM3Q3ZXh3OWZoUUFVS05HRGZOMUR3OFBYSXU1aG4yLzdVTkw3NWJtODdtbVhIejB5VWNBZ05hdFdnTUFmdG4vQzRCLzkzOHpoQmd3WWNvRVhJdTlobTVkdXVIOTk5NEhBTFR5YVlXZmR2eUVBVU1IWU5QbVRZaU5pOFhhajlZaVBUMGQ3bTd1VUt2VjJQTnozbjV4OXZiMlJUNFdBREI5eW5UTW1ENEQ1eStleDZ5NXM4elg2OWFwaTlZdFc4UEh4d2V0ZkZyQnA0VVBXcmZNeStmbjY0ZXVuYnZpNlBHajJQM1RicHo1K3d3RVFVQ0xaaTFLL0xoVk5mdDI3b05uWTg4eXJTMU1sTTlvTkI1U09nTVJFUkVSRVJFUkVSRVZsWnViNjZoV3F3R0FEYmhxakEyNEtpSW1OZ2JmNy9qZTRyaTdqZm5vL1krS2JjQXQvV0FwMW42MnR0QzU3di9yYm40OSt0blJXUEhSQ293WU42TFllZDFjM1RCczhEQkVYNHRHYUhnb0hCd2MwTTZ2SGVZdm1vKzFuNjJGS0lwNHF2ZFRXTE55VGFGbVdxT0dqZkRqOXoraS85RCtxRmV2SHRMVDArSGZ5Yi9JL0YwN2RTMTAvT2JyYjZKZTNYcDRidXh6QUFDZkZqNVk4czRTdEduVkJxMWJ0WWE3bTN1Skh3TUFXTEp3Q1hyMTY0VUpVeWNBeUdzZU9qczczN1dHaUlpSWlJaUlpSWlJaUtneXFGUXFGd0FRQkNGTjZTeFVjZGlBcXlMNjl1NWI0djVzcGVYZHdydlFrb3VCandYaXhzMGJVS2xVMEtnMWVNRDNBWXdiUGM1OGZmWnJzOUd0U3pkRS9CMEJrL2p2VXBRcVFZWGF0V3FqMTZPOVVLdFdMV1JtWm1MK20vTng5dHhaMUtoUkEybHBhZEJxdFhocjFsdVlNSFpDc1ZucTFhMkhQZC92Z2F1cks5UnFOZng4L1pDYWxncFJGT0ZRd3dFUFBmZ1E1c3ljVTZqR3pzNE9FOGROL0RlSFNvVnhvOGI5ZCtvU3RXbmRCdDk5K1IxZW52VXlrcEtUTUgvMmZLdHJpWWlJaUlpSWlJaUlpSWdxa2txbHFnc0FzaXpmVURvTFZSeWJYdVpPcjlmTFFONlNmYmJvenAwN3NGUGJ3ZFhGVmVrb1paS1ZsWVdFMndud2F1aWxkSlJxaDB0UTByM1M2WFIvQUlEUmFPeXBkQllpSWlJaUlpSWlzbTM1MzRjMUdBejhuaFZST2REcGRETUZRWGhQa3FRVklTRWhMeXVkaHlwRzBmVUtxZEo0ZUhqWWJQTU55TnRIanMyMzhoY1lGR2orUncxUldRbUMwRU1RaEI1SzV5QWlJaUlpSWlJaUlxSWlXZ0tBU3FVNnIzUVFxamhjZ3BLSWlJaUlpSWlJaUlpSWlLaVNDSUxRVEpabENjQTVwYk5ReFdFRGpvaUlpSWlJaUlpSWlJaEtKRW5TR0tVekVGVW5Cb1BoRVQ4L1AvZk16TXdNcGJOUXhXRURqb2lJaUlpSWlJaUlpSWhLRkJJUzhvWFNHWWlxbS9EdzhFU2xNMURGc3VrR25NRmdFT0tqNDdsWEZoRVJFUkVSRVJFUkVSRVJFVlVaS3FVREVCRVJFUkVSRVJFUkVSRVIzUS84L2YzcmVIbDVPU2lkZ3lvZUczQkVSRVJFUkVSRVJFUkVWQ0s5WHI5UnI5ZHZWRG9IVVRVZ3FOWHF2K3JVcVpQUnJsMDduZEpocUdLeEFVZEVSRVJFUkVSRVJFUkVkelBtbjE5RWRBOTBPbDBiQUkwQjNBZ05EVFVxblljcWxrMDM0UFI2dlJ3WUZLaDBEQ0lpSWlJaUlpSWlJaUlpSWt1NkE0QXN5MGVWRGtJVlQ2MTBBQ0lpS24rU0pBVXBuWUdJaUlpSWlJaUlpSWdLR1FzQXNpeC9wM1FRcW5oc3dCRlZNZnQyN29OblkwOUI2UnhrMjBKQ1FuWXBuWUdJaUlpSWlJaUlpSWp5UFBEQUF5MEVRZWdJSUNNa0pPUUhwZk5ReGJQcEpTaUppSWlJaUlpSWlJaUlpSWlxT3JWYVBRSUFaRm5lQzBCVU9BNVZBamJnaUlpSWlJaUlpSWlJaUlpSUtvaTN0N2U5U3FWNlhaWmxXUkNFOTVUT1E1V0REVGdpb21wSXI5ZnYwT3YxTzVUT1FVUkVSRVJFUkVSRWRMOXpkblorQW9BamdEQ0R3UkNzZEI2cUhHekFFVlV4Z1VHQjBPdjFzdEk1eU9ZRi9mT0xpSWlJaUlpSWlJaUlGS1JTcVpZQWdDQUlueW1kaFNxUFd1a0E1U0V3S0JEN2R1NHJjczRhckdOZFZhNGpJaUlpSWlJaUlpSWlJdHVXbTVzYnBORm9OaGtNaG8rVnprS1Z4NlliY0xJc254SUVvUk1BZURiMkZBcGVzL1lKSXRheHJvclduYkZtWGlJaUlpSWlJaUlpb29vbVNkSkxTbWNnc21YaDRlSG5BSFJST2dkVkxzSHlFQ0pBcjllSEEzZ0FnSS9CWUloVU9nOFIzVjErazlkZ01QRHZlU0lpSWlJaUlxcVdyUDNCNlA5K2JjeTZlNnNUQk1FdE9EZzRPZjlZcDlNbENvTGdacWxPbHVXbVJxUHhhb0c2SzRJZ05MV2lMc0JvTklZV3FETUtnaEJnUlYwUG85RjRxRURkSDRJZzlMQlVKMGxTVUVoSXlLNzhZNzFldndOV2JQTWhTZEtZa0pDUUx3clVyUUJnc1hFcFNkSkxJU0VocXdyVXpRTXdIMENXS0lxOVEwTkQvN0EwQnhGVlRkd0RqcXlWQXdDU0pEa3JIWVNJaUlpSWlJaUlpTzV2MWphTEFDQStPbDR1K0l0MTkxYjMvZWJ2a3dyV09UczdXMnkrQWNDWG4zNFpWYkN1WHQxNlRhMnBXN055VFVqQnVoYk5XMWhzdmdIQXNrWExEaGFzYStmWHJvYzFkUXZlWExDellGM1h6bDB0TnQ4QTRMV1hYdHRVc0M2b2I1QlZUdzFPZlc3cXlvSjFJNGFPbVAvUHBScDJkbllQV3pNSFZVM3QyN2QzMWVsMFhaWE9RY3Joa3hGa0ZaMU9kMWdRaElkRVVYd29ORFQwVDZYekVOSGQ4UWs0SWlJaUlpSWlxczd5dis3ZHQzT2YwbEdJeXQxblgzeUdiVHUyQWNCTWc4R3dWT2s4VkRZNm5lNGJRUkNHQWRob01CakdLWjJIS3A5Tjd3RkhsU29OQU96czdQZ0VIQkVSRVJFUkVSRVJFUkZSQ1FJQ0Fub0lnakJNbHVWc1VSU25LNTJIbE1FR0hGbEZFSVEwQUpCbG1RMDRJaUlpSWlJaUlpSWlJcUppdEcvZnZyWXN5d2YrT1p3ZkZoYVdybWdnVWd6M2dDT3J5TEtjQWdBcWxhcWgwbG1JaUlpSWlJaUlpSWlJaUtvZ2xTekx4Lzc1NzFHajBmaWUwb0ZJT1h3Q2pxd2l5L0lsUVJBZ2ltSURwYk1Ra1dXU0pJMVJPZ01SRVJFUkVSRVJFZEg5UktmVExRUGdJOHZ5elp5Y25FZVV6a1BLWWdPT3JDSUlRaFFBcUZTcXBzb21JU0pyaElTRWZLRjBCaUlpSWlJaUlpSWlvdnRGUUVEQUdBQXpBSWlTSkQwY0VSR1JvM0FrVWhpWG9DU3J5TEljL2M5L0d5dWRoWWlJaUlpSWlJaUk3bSt5TE45eGRuSldPZ1lSRVFBZ0lDQWdTQkNFRFlJZ0NKSWtUUTRORGIyZ2RDWlNIaHR3WkJWSmtxN0tzaXdMZ3VDbWRCWWlJaUlpSWlJaUlycS9HWTNHV3R1LzNxNTBES0lLTVhyNGFHejVZc3NjUVJCV0tKMkZyQ01Jd2lPQ0lLaGtXWjRiRWhMeW1kSjVxR29RbEE1QU5rUHc5L2QzREFzTFMxYzZDQkZacHRmclZ3Q0F3V0NZb1hRV0lpSWlJaUlpb29vUUh4MHZLNTJCcUtKSXNqU3picE82UzVYT1FWWVRkRHBkZTZQUmVGcnBJRlIxOEFrNHNwYk01aHVSVFhucG4xOUVSRVJFUkVSRVJFUlVzV1EyMytpLzJJQWpJaUlpSWlJaUlpSWltK0xuNStlZW1wYXFkQXdpdWsvcDlmb3hPcDN1bE5JNXFHcGpBNDVLeGRmWFYrdnI2MXRQNlJ4RVJFUkVSRVJFUkhULzBtZzBkd2FOR0tSMERLSUtzV256Smp3MTZLbUZlcjJlcXh0VlBZSk9wL3NNd0VaQkVEb0dCQVFNVnpvUVZWMXFwUU9RN2ZEMzkzZFNxOVdKc2l5amFkT21MbEZSVVZsS1p5SWlJaUlpSWlJaUlpS3FUa3lpQ2FJb2FnRm9sYzVDLy9MMjluYXBXYlBtWDRJZ3RKUmxXUUx3YkVoSXlCYWxjMUhWeFNmZ3lHci83QUVYTEFpQ3hzM05iWURTZVlpSWlJaUlpSWlJaUlpSUtwcS92MzhYRnhlWGEvODAzeEpGVWZRMkdvMXN2dEZkOFFrNEtxMk5BTG9JZ3ZBc2dHK1VEa05WazE2dmw2MFpaekFZQkZ1b2syVzVxZEZvdkpwL3JOUHByZ2lDME5TS3VoNUdvL0ZRZ2JvL0JFSG9ZYWxPa3FReElTRWhYeFRJdVFLQU5Vc096RGNZREFzQUlEczd1NVpHbzVsazVYdmNaREFZeHVZZkJBUUVQSzFTcVhaYUtwSmwrYURSYU95WmY2elQ2ZG9KZ2hCaVJWMlUwV2hzbG4vY3ZuMTdWMW1XazZ6SWFUT2ZNLyt0SXlJaUlpSWlJaUlpbTJTbjErdlhBQmdId0E1QXFNbGs2aGtlSHA2b2NDNnlBZndHSVpXS3I2OXZQYTFXR3lzSWdwU2RuZTBlRVJHUnBuUW1xbHFzYlZBQXdPQmFnd3NkYjd1OXJVclc5WGJyRFNjN0ovUHhUNGsvSVVQS3NGalgzYVU3Nm1qcW1JOFBKaDlFdkNuZVlsMUhwNDVvV3FPcCtUZ2tQUVFYc3k1YXJHdnIwQmEranI3bTR3dVpGeENhRVdxeHJvbDlFM1J5N21RK2pzMkp4YkhVWXhiclBOV2U2T0hhdzN5Y1pFckMvdVQ5RnVzY1ZZN280OTdIZkp3ajVXQlg0aTZMZFlEdGZNN2sxOFhueHVOeTF1WHRWN092TGpRYWpaWi9NNGlJaUlpSWlNZ3ErZDkvMkxkem45SlJpTXJkWjE5OGhtMDd0Z0hBVElQQnNGVHBQUGNyZjMvL1ZuWjJkZ2NFUVdnb3k3SXNDTUpjZzhHd0JJQko2V3hrRzlpQW8xTFQ2WFI3QlVGNFVwYmxGNDFHNDRkSzU2R3FKZjhmd1A5dFhCRGRqNHpwUmtSbVJZSi9YeElSRVJFUkVaVXZOdUNvT21NRHJtcnc5L2QvUUsxV2h3T0l5ODdPN2g0UkVSR3BkQ2F5TGR3RGprcE5FSVF2L3ZudkJMQ0pTMFdaQkg1YUVCRVJFUkVSRVJFUmtRMExDd3M3STBuUy8xSlNVcHF6K1VabHdRWWNsWnJCWVBnZXdHMEFmZ0VCQWYyVXprTlZpOEZnMEF5cU5VanBHRVJFUkVSRVJFUkVSRVJXMGVsMDNYVTYzUlc5WGoreDRQbVFrSkNqa1pHUjJVcmxJdHZHQmh5VmhTakw4aHdBRUFSaHR0SmhpSWlJaUlpSWlJaUlpSWhLS3lBZ0lFQ24wNFVLZ25CUUVJU21zaXpQVlRvVFZSOXN3RkdacUZTcURRQlNBSFQwOS9kL1JPazhSRVJFUkVSRVJFUjAvNUJsK1k2ems3UFNNWWpJUmdVRUJBVHBkTHBRbFVwbEVBVEJIMENXSkVrVGMzSnkyaWlkamFvUHRkSUJ5RFlGQndmbnRtdlg3azJWU25VN0xDenNkNlh6VUpWaUowTUc5NEVqSWlJaUlpSWlvb3BpTkJwcnhVZkh5MHJuSUtvSW80ZVB4c0NnZ1hPR2pSbTJRdWtzMVltdnI2L1czdDUrSG9DUkFCb0JnQ3pMT2JJc3o3U3pzOXNZRWhLU3JHeENxbTdZZ0tNeUN3ME4vVmpwREZUMTZQVjYwL2UzdjhmZ1dvT1Zqa0pFUkVSRVJFUkVSR1J6TkJvTlhGMWNjNE9EZzNPVnpsS2QyTnZiL3dpZ0Z3RElzbnhMa3FUcGdpRDhHaElTa3FSd05LcW11QVFsRVJFUkVSRVJFUkVSa1pVeU1qSXFkSDZUeVZSaGMxKzVlZ1VKdHhNcWJINmlLa1NsMSt2OS8zUHVKVm1XZjVObHVhUFJhR3dRR2hxNmxjMDNxa2hzd0ZHNTZOeTVzNHRPcC90SjZSeEVSRVJFUkVSRVJGVDkrZm41dWFlbXBWYjZmYmZ2Mm81aDQ0Ymh6Tmt6RlRML25sLzJZTVJ6STNENDZPRlMxMmJuWk9QTkJXL2V0WGI1cXVVWU5YRVVrbE1xZjZXOXpLeE14Q2ZFNDBMa0JadzZmUXEvL1BZTHZ0MzJMZEl6MGd1TlMwbE5zWHJPM1QvdHhvNGZkMWcxVnBJazdQaHhSNFUyT0VseGdsNnZmMGFuMCszWDZYUUpBUFlWdkdnd0dNNGFqY2JIalViamFRQ2lNaEhwZnNJbEtPbWUrZnI2T3VmbTV0NFFCTUZCcDlOOWFEUWFYMUE2RXhGUlZlQ3A5a1NTT3VsUWZHNThpTkpaaUlpSWlJaUlxaE9OUm5ObjBJaEIyTGR6bitYQjVjakQzUU5aV1ZsNC84UDNzVzdWT21pMTJuS2RYNUlrSkNZbVl0M242OUNwZlNmVXFGSEQ2dHFvcTFFNGQrRWNUaHRQNCtDUmczaHg2b3R3ZFhFMVg0K0ppMEhrNVVoMDZkaWwwUG5TV3I5eFBVUlJoQ1JKNXYrYVJCTnljbktRazVPRHJPd3M1T1RrSURzN0cra1o2VWhQVDBkNlJqcEVzZmgraDd1N081NTQ3QWtBd0srLy80cVAxMzJNV1MvUFFyZk8zU3htMmZqMVJraVNoUDU5KzFzY3UzYkRXdXo2YVJmT1hUaUhXUy9QZ2lBSTV2ZHo4dlRKVW53RUN0dXdla09aYTB1eWFmTW1iTjJ4ZGFGZXI4OHhHQXdyeS8wRzFZc3FJQ0JnbEVxbEdnV2dQUUNYL045YkFHRUFCQURjTDVJVXdRWWMzYk9JaUlpMGdJQ0E3aXFWNnBRZ0NOUDFldjFKZzhId3RkSzVpSWlVNW1YdmhZYWFoai9NUGpDNzlEKzZTRVJFUkpOdEtMZ0FBQ0FBU1VSQlZFUkVSRlZPejRkN1l0OXYreEI3UFJaeE4rTFF0SEhUY3AzL3FTZWV3bzk3ZjBSMFREUzJmTDhGWTBhTXNicTJsVThyckZtNUJrcytXSUtqSjQ3aTczTi9ZK25DcFdqY3FERUFZTmVlWFFDQUUzK2RRR0JRb0ZWenZqRDVCZlI1b2sraGM5dDNiUzh5VHFWU1FhUFJRS3ZSUXF2Vm1sODdPVG5CczVZbm5KeWM0T2pvQ0NkSEp6ZzUvdnZhMGNrUlRSbzFNYy9qNU9DRW5Kd2NMRnE2Q0hObnpVV1hqbDBzWmxTcHJGdms3WmtCeitERVh5ZHc4TWhCMVBLb2hZbGpKd0lBRW00bklDWTJ4cW81S290Sk5FRVVSUzJBOHUzd1ZpTjZ2ZjQxQVAwQTZBRTRBb0FzeTdJZ0NNRUFWc2l5L0tmUmFMeXFaRVlpTnVDb1hJU0VoUHlsMSt1ZkIvQXhnSTErZm41aDRlSGg0VXJuSWlJaUlpSWlJaUlpc3NiNGFlTkwxWWlaOU1Ja2kyTzhHbnFWNmdrcGxVcUZzU1BIWXVQbWpmQnA0V04xWGI0Nm5uV3c5SjJsMkxoNUl5NWR1UVN2aGw0QWdPczNyK1BuL1QrallZT0doWnBhNFgrSDQ4TEZDM2kweDZOd2MzVXpuejk0NUNCdTM3bU5talZyRm51ZjJyVnE0NU1WbjBDcjFVS3IwY0xPenE3SW1PbXZUa2Q4UWp4V2IxcHRkZjRIdXo2STV5YzlqNC9XZm9SM2xyNkRCVzh1UVB1QTlpV09seVVaYXJWMTMrS3VYYXMyRnM5ZmpCbXpabUQ3cnUyb1c2Y3VudTd6TkdhL09odXpYNTFkWWwxZ1VDRHFlTmJCVjU5K1pmWDdvUElWRUJEZ2xwYVdsaGtaR1ptZGYwNlc1VEdDSUxUOXArbDJSSktranlSSk9oNFdGbGExdXFsMFgyTURqc3FOd1dENFJLZlRkUlFFWWJSYXJUN203Ky9maG4vaEVSRVJFUkVSRVJHUkxjbGZEdkZlL2ZMYkw0V09yWDNxTE4vYlM5NjJhbHlmd0Q1NFljcS9POExZMmRsaHd1Z0prQ1FKS3BVS3Npemo0M1VmSXpjM0Y1UEhUVWFuRHAzTVkyZlBudzJ0Vm9zWHA3NEllNjA5QUNBbU5nWTdmdHlCT3A1MTBLMUw4Y3RBcWxRcWk4dFlKaVVuSVRFcDBhcjNVTkJUVHp5Rm03ZHVZdXNQVzdGZzhRSXNYYmdVclZ1MkxuYXNLSW13dDdPM2V1NkdEUnBpL3V6NWVIM3U2L2gyMjdjSWZEU3dWTXQ4VXVYUTZYU2VnaUE4STh0eVh3Q3RCRUZvNnVMaU1nTkF3ZVU0WDVSbDJURW5KK2RVUkVURURZV2lFdDBWRzNCVW5tU2owVGhlcjlmWEZ3U2hsMXF0am1qZnZuM3I0T0RnNjBvSEl5SlNRbnh1UEM1blhYNVlwOU1kTWhxTm9Vcm5JU0lpSWlJaUlzdG1QRCtqWE9iNWJ3TXUvMm0wLzRxN0hnZEprdENnZmdPcmwxTXN5TjNkdmRqekdaa1orUEtiTCtIYnhoZW5EYWVoRDlBWGFyNWRqYjRLUTZnQmdpRGcvSVh6OEgvQUh3Q3dlY3RtU0pLRW9ZT0dRbTJuekxlUHg0MGNoMnV4MTVDYmsxdml4dzBBUkZHMCtnbTRmRzFidDhWckw3NkdKbzJic1BsV0JYaDdlN3M0T3p2M0Z3U2hKd0FmUVJDYUFHZ0lBQVgyY2hNQmVCZXNNeHFOdjFWcVVLSXlZQU9PeXB0b01CaDY2L1g2L1FCNnlySWNHUkFRNEJzU0VoS2xkREFpb3NvV2t4T0Q2SnpvZ1FBT0EyQURqb2lJaUlpSTZENVcwbEtVQTUvOVAzdjNIUjlWbGY5Ly9IMm5wSWMwSUpUUVF3MHRBeXBGa0tKaXdSVUZyQ2hZVjlkZHYrcXF1UFplZDMvMmRhMkxaUzJJdlZBVUJVVlFKRE5KSVBST3FBRkNTQUpKcHR6Zkh5RkRRc3BNUW5Bb3IrZmp3Y001OTU3UHVaODd5a3k4bjV4enhxcW91RWd2L3ZORnhVVEhOTXExMW05Y3I0ZWVlRWhidG01UjE4NWRkZHRmYjFQZjNuMzk1NHVLaXZURXY1NlFKTVhHeE9xeFp4N1R2eDcvbDFKYXAyamk1UlBWSXJtRlJvME1QR012bUZsOWdmcGNkT0ZGdXViS2E2b2NNd3hELy9qN1AyUzMyV3N0U3BxbUthL1hHL0Q2TlRudDFOTWFGSWZEWW5FNEhPbVN1am1kenY5VkhMVGI3UWtXaTJYS0lYM2RwbWwrSytrcm44L256TXJLV2l6Sjh3Zm1DalFLQ25BNEVyeE9wL1BNOVBUME9ZWmhERFlNWTU2a05wTE1VQ2VHUDRUSGtNRm5Dd0FBQUFBQU9LYmNmdlB0S2lrcGtWVC8vZUFxbS9uNVRFblNrdzg5R2RRTXE0cHJSa1pFTnVoNmgvcGg3Zzk2L3BYblZWSlNvdUZEaDJ2d2dNRlY4dGl3Y1lNZS8rZmpXcjl4dlM0ZGQ2bE9IWGlxYnJ2N052MzE5ci9xNzMvN3U0WU1HcUpKRXlZRmRhMFJwNDJvOWR6ODMrYXJwS1Nremo2U2xOb3h0Y2JqRlV0aTFxYmlmZHVkdjF0dXQxdDJ1ejFBdG5XNzZlODNLWGR6cnI3NDhJdkRHdWRFbHBhV0ZtT3oyWHBZTEphZXBtbjJ0RmdzN1NXMXF2VEhhcHFtVDlMN092Q3NlTm15WlJ2UzA5Ty9zbGdzQ3p3ZXoyTFRORmRsWjJldlZ2bXNOK0NZeGtOeUhDbWV3c0xDa1UyYU5QblE1L1BkSzRwdkp3eW4wMmwvNG93bitQY05BQUFBQUFDT0tkMjdkcTkyN0Uvbi9Dbm8rQi9tL3FDaTRpSi9PNzFQZXNDWXNySXllYndlaFllSHkycTFCbjJ0bXV3djJhK1hYbjFKMy8vNHZXeFdtLzV5M1Y5MC9ybm4rODl2M2I1Vm4zNzVxYjZkK2EwOEhvOHVIbnV4Smw0K1VZWmg2Tkg3SHRValR6MmlSNTkrVkwzU2V1bnlpeTlYZXUvQStVKytkWEt0NTY2NDdncVZsSlRVMmFmQzJSZWVMWi9QVitWWVJTR3pOdnYyNzVNaytYdytiZDY2V2UzYnRxKzE3NE5QUEtnRnZ5Mm9jL3lTa2hKL1VRL1ZIZGlYcmEzWDYyMXJHRVpiU2UyS2lvcitzWHIxNnRLS1BtRmhZVHNOd3dpWHFpd2ZXZGx5U2I5SXNxaFNnYzNsY2dYL0Z3MDRobENBd3hGejRNUDNRbEY4QXdBQUFBQUF3REhvcHV0dkNycXZNOHRacFFBWGpNS2lRa25saGJocmJyb21RTytESHJqckFiVnQwOWJmM3JKMWkrNTk1RjV0M3JKWkNRa0p1dS9PKzVUV1BVMlM5TzJzYi9YalR6OXFjYzVpbWFhcHRpbHRkZjNWMStza3gwbisrTjQ5ZSt1bGY3Mms1Lzc5bkp5WlR0MTEvMTFxbXRSVUEwOGVxQ3N1dlVKeFRlTHFkVi8xMVNhbGpYODV5VzNidDhuakNiemE0TTVkTy8ydjE2MWZWMmNCcmxsU00vOWVjc0dPZjV5eTkrN2RPOEZtc3lWNXZkNGt3ekNhU21wcXRWcmZ6OGpJMkZmUnllRnd2Q2VwbmFSRVNZbW1hU1laaG1HWFZLVlFiTFBaSHBOVVdtbjhQWkkybTZhWll4akdFdE0wMTVxbXVVWFNGcmZidlNVbko2ZnNEN2hINEtoQkFRNUhXcFhpVzkrK2ZjZFlMSlovZTczZU03S3lzbkpDbFJRQUFBQUFBQUNPWGFacDdvNk5pVTBNZFI2SEt6OC9YMUw1Zm1iMVdmTFNacXY2V0RjcE1VbDJtMTNkdW5UVC9YZmRyNlRFSlA4NXU4MnU3Q1haNnRtanA4NDU4eHdOSHpxOHhuM1ZrcHNuNjRrSG45RENqSVdhK3VsVUxjNVpySTI1RzlVa3RvbS9qMm1XUCtxckhCOW91YzdhOW9CTGFaM2kzeGZ2dFJkZUMzcThDcFg3TEZtNlJNT0hEcSsxYitWQ2FrT1dGOTJSdDZQRyszamdIdzlvMENtRDZqVldRNlNucC85VFVuZEpGc013TEtacFdnekRzRWd5VE5PMHFQdzVmNWhoR0pjNW5jN1ZsZUxtUytwMllGWmFtQ3JWQXlvWDBrcEtTbVpKMmxqcGtxZXF2QUFucVh3Mm0ybWF1dy8wMlNocG84VmkyYkIzNzk3OWxmTjB1Vnd0R3UybWdlTUFCVGo4b1F6RGVGUlNTNnZWNm5JNEhDODduYzViUTUwVEdwM1ZsQ2xETlU0ekJ3QUFBQUFBT0d3dWx5c3BiMlBlRVY5MTZlWFhYZzY2NzU0OWUrbzlmdDZ1UEVubHkxVSsrZENUQWZ0ZmRPVkZLdGhib0tpb3FDckh3OFBEOWVqOWp5bytMbDUydTExUFBmdFVsZk85MG5xcFdkTm1XdVJhcEVXdVJRR3Y4OC9IL3FuY0xibUtDSStvc3BSZ3hjeXhRd3VBVXQzN3dSM3FoN2svQk4yM05tdldyWkZVWGh6S1hwSjkyT1BWeFdxMXFtV0xsdFdPUjBZMnpyNTloNXA0MlVTTkhUUDIza3NuWGZyc2dVTUREY1B3Vi9vcS96czU1Ti9Qd1dwcHVTYUdZU1JVYW50TjB5d3dER1AzZ1lKYXZxVGRWcXUxeXRxYlBwL3ZMeGFMeFdzWVJsNXBhV2xlVVZGUjN2cjE2MW1mRTZnbkNuRDRRNVdWbFRuQ3c4TWZrSFMzcEZzY0RzZmxQcC92OHN6TXpPOUNuUnNhaDhQaDhFemJOVTNqazhhSE9oVUFBQUFBQUlERDh1VzNYeDdSOGJkczNTSkphdEU4dUlsRHhmdUtKVW5SVWRIVnpqVnIyc3ovK25BTFhKTnZuYXlVVmluVmpydmRia2xTbUQyc3hwaks4bmJteWVQeDFGaTRhb3dDbkN2TEpVazY3ZFRUTk9mbk9kcVV1MGx0VXRvYzlyZzFTVXBNOHMvVyt5UFk3WGJGTllseloyUmt1QThjdXQvcjlTWlpMQmFmeitmekdvYmhPL0RhWnhpR3p6Uk5qMkVZcFY2dmQyWGxjWXFMaTRmWjdYYWYxV290VFV4TUxKMHpaMDVRYTI5bVptWisyK2czQlp5QUtNRGhEM1ZnbmQ5Nyt2VHA4NFhWYXYxQ1VndUx4VEk5UFQzOTE3S3lzbkU1T1RuYlFwMGpBQUFBQUFBQUlFa3pQNThaZE45N0g3NVhXN2R2cmRmNHkxY3VseVIxYU44aFlGKzMyeTJQeDZPd3NERFo3ZmFBL1NzdjhWaFpmbjYrdkQ2dm1pWTFyWFl1MFBLTUZYdmN4Y1RFQkx6KzNRL2VyWTI1Ryt2MUhnWnI1NjZkV3JkaG5kcWt0TkhJMDBacXpzOXpOSGZlWEUyNFpFS2pYK3RvNEhLNVpqY2tidVhLbFRzRDl3SndwRlJmN0JmNEEyUmxaUzNjdlh0M0I1L1BkNTBrR1lZeE9Dd3NiSVBENFppZWxwYkdXc0VBQUFBQUFBQ29WYTlldlJJS2l3cERuVVlWajk3L2FMMW1TWG04SGptem5KS2t0RzVwQWZ2N1o3OUZWNS85Vmg4MzMzbXpKbHpic0VMVm5vTHlaVGJqNCtJRDl2WDVmRFh1TmRjUW0zSTNhZlVhLzlabW12SGRESm1tcWNFREJpdTlUN3FpbzZMMTdheHYvVXRrQnN2ajhjaVY3V3FVSEFIZ1VNeUFROGdjV0RmNGpiUzB0RS9EdzhPZk5BempPa2xuMmUxMmh5U21PZU9va1ppU3FNU1VSRzF3YlpDNzFGMW5YOE5pS0RFbFVjMDdObGZoemtMbExxbmZwcjZIanRYOXRPNHlMQWZYOHM1ZGtxdUM3UVVOSHJNMjRWSGhpbTBXcTRKdEJRSHZFY0ZyWm11bVBiWTljL1BjZVptaHpnVUFBQUFBamlkMnUzMzN1QW5qanNqc3Fzcis4K1ovR2hSM3d6VTNCT3p6KzZMZlZWUlVwS1pKVGRXcFk2ZUEvWXVLeW1lZnhjYkVOaWluQ202M1d4SGhFUTJLM2I1anV5U3BlYlBtQWZzV0ZSY3BNdUx3OTBoYm1MRlFUL3pyQ1YweTloS2xka3FWMiszVzlPK215ekFNalJ3MlVuYTdYVU5QSGFycHM2YnIrem5mNjZ6VHp3cHFYTk0wOWN6eno4am44eW05ZC9waDU5bVlwcnczUlZNL20vcUl3K0VvY3pxZHo0VTZId0FOUXdFT0laZVRrN05iMHZYZHUzZC9JREl5Y3V5aGF3dzdISTVSVHFmenlQNDBCZFRoNUxFbnErKzVmZVVwODJqT0czTzA2UFBhTnl1ZStOSkV0VWd0bjhTNUxtT2RQdnJIUncyKzdwQXJoMmpRWmY3OWRaVy9KVjl2WFB0R2c4ZXJ5YkJyaHNueEo0ZkNJc3ZYYnAveDNBeGxmbnRrYWtYZGhuVFR1WGVjSzZuOGg5ejNiMzlmMjFZZDM2dk9wb1NucUxXOTlhZDN6Nzc3cDFEbkFnQUFBQUNvdjgrKytxeEJjY0VVNEQ3Ky9HTkowdkNodzJVWVJvRGUwdDdDdlpLa0pqRk5HcFNUVkQ3amEwL0JIclZJYnRnQ1ZPczNycGNrdFc3VnVzNStwV1dsS3RoYmNOaDdzbjMweVVmNjczdi9WVXgwakxwMTZTWkordlRMVDdWejEwNmQ1RGhKYlZQYVNwTE9QL2Q4VFo4MVhWUCtOMFZEQncxVlZGUlV3TEZmZWVNVnpmbDVqc2FNSG5OWU9SNEpIcTlIWHE4M1RGTDF6ZllBSERNb3dPR29zV3pac3EyU1hxcDhyRStmUHFkS211RndPSFpLK3RyajhVek96czdlRVpJRWNVS3kycTNxZGxyNUQzZzJ1MDNybk92cTdML3N4MlgrQWx6YjNtMWxqN0RMWFZML0dXVTl6K2hacGZnbVNRbXRFdFJ0YURmbC9KQlQ3L0ZxczI3Uk9nMjRlSUMvM1cxb3Q2QUtjTU92RzY3T0F6dlhlbjdSNTR2ay9OTHBiMXR0VmcyN2RwanNFUWZYcUUvcG1YTGNGK0FBQUFBQUFNZTIrczZ3QzdTSFdvVmZGdnlpbkdVNXNsbHRRUmVBQ2dyS1Y4U0piZEx3R1hCTFZ5eVZhWnBLVEVoczBCS1JLMWV0bENTbGRraXRzOStTcFV0a21xWUtDd3MxL2J2cEduSGFDSVdIaGRmcldvODg5WWptTFppbjFJNnB1dit1KzVYY1BGbmJ0bS9UQjlNK2tHRVltblQ1SkgvZkR1MDZhTkFwZ3pUL3QvbDZiY3BydXVVdnQ5UTZibkZ4K1ZLZVgzenpoVWFjTmlLb1lpa0FOQVFGT0J6MVROUGNiQmhHYTBtVGJEYmI1ZW5wNmFzTXc1aTZkKy9lWjFldlhyMDMxUG5oK05abGNCZEZ4SlF2eTdCeS9rcnQycmpMZis2aXh5NVNmTXVxYTU3YndnNStyRnJ0VmwzNytyWHl1cjFWK3J4MjlXdDFYclBuR1QxMTd0L1ByZkhjdVhlY0s2L2JxK1UvTHcrWWUrc2VyWFh1N1RXUFU1dDJmZHZwK3JldXI3UFA1NDkrcnBpa0dDV21KQVk5N3FETEIxVjdyMFpjUDBJNzErL1VldGY2ZXVVSUFBQUFBTUN4ckdCdmdmNzl4cjhsU2FQUEhxMm1TVTJEaXR1eHMveDMwdU9iQk41L3JTWStuMC92VDMxZmtwU3pMRWVYWG5XcGhwNDZWTU9IREZmM3J0MER6c0lyS3l0VGRrNjJvcUtpMUxGalIvL3hPMis1VTZXbHBmNTI4YjVpdlQ3bGRmL3I1MTUrVG0rKy9hYk9PdU1zblhmMmVVcHVucXhuSG4xRzRlSFZDM0ttYWZyM21adTNZSjZHREJxaU8yNjVRK0ZoNGZKNFBIcnNuNDlwLy83OUduM1dhS1YycWxvRXZHYmlOZnJkK2J1bXo1cXVibDI2MWJnVTVhbzFxNVMvSjErU2RFci9VM1Q3emJjSE5mc1FBQnFDQWh5T2FsbFpXZk1rdGUvYnQyOVBTWDgzRE9NeXd6QjZTSG93TmpiMjd2VDA5RldTZm5DNzNjOHZXYkprVFdpenhmR28zNS82K1Y4ditIQ0JESXNoMDJkS2t1SmJ4Z2NzUXNVbHh3Vi9NVU1hZlBsZ0RibGlpSFRnWno5M2lWdGZQZm1WVHYvTDZXclN2SWtzVm92T3YvZDh4YjRhcTk4Ly9iM080ZXdSOW5vVnlhU0RlOWpWeFJZZStLdGpmOEYrLyt2V1BWcHIwS1VIWi9NVmJDOVFYSEtjTEZhTExuendRazI5WitwaDdaVjNOTXR6NTJsdHlkcWg2ZW5wYzEwdVYxYW84d0VBQUFBQWhKYkg0OUdqVHorcW5idDJxbG5UWmxWbWNRV1NtVjIrWWswdys2OGRPbk52MVpwVmV2V3RWN1U0WjdFNnR1K28vbzcrbWoxbnRyNzg1a3Q5K2MyWGF0NnN1WWFkT2t6M1Q3NWY3ZHEycTNITVgzNzdSU1VsSlRwMTRLbXlXUTgrRytqYXVhdi85U0xuSXYzN2pYOXI4NWJOT24zNDZicnhtaHYxMWZTdjlNVzNYK2pqeno3V3RNK25hZURKQXpWdXpMZ3FjUlYrK3VVbi8xNTNGNCs5V0ZkTnVFcUdZY2puOCtucDU1N1d5bFVybGRJcVJkZE51cTVhYkVxckZGMTUyWlY2OCswMzljSXJMOGh1czJ2a3NKRlYrcFNXbGNwbXM2bHpwODY2NTg1N1pMVmFBNzZYQU5CUUZPQndMUEJrWm1abVNyb2lOVFgxcGlaTm12UXhUZk5td3pER1NrcVRsR2F6MldaSThoZmdldmZ1SFoyZG5WMGNxb1J4ZkdpUjJrSXBQVk1rU1N2bXJkRFdGVnQxeVpPWGFOK2VmWnIvd2Z4R3ZWWmtYS1JHM3o1YW5VNDV1T215dThTdGorLzdXQnV6Tm1ybnhwMmE4T3dFUmNWRmxXOHlmTU5JdFU1cnJSblB6VkJKWVVtajVoS01yNTc4U2w4OStWV1ZZMmY4NVF6MUcxTmVzTnhYc0U5U2VRSHlndnN2a0dFcHJ5aXUrSG1GWmp3L1F4TmZtcWo0RnZFS2l3elRSWTlkcE04ZS9renJNdXBlM3ZOWWxGdVdxNDFsRzhkSytra1NCVGdBQUFBQU9NYTg5dCs2VjdFNVZNVXlrVFh4ZUR4NitNbUhsYjBrVzNhN1hmZmVlYThpSXlPcjlGbStjcm1LOXhXcldWSXpKU1FrS0NveVNxV2xwZnArenZkYXNIQ0JKQ205VDNyQVBJcUtpclJxN1NvdFdicEV2LzcrcTFhdldTMUo2dEd0aCs2YmZKOFNFeEoxMVlTcmxKR1pvVm16WjJuQndnV2ErdGxVVGYxc3FycDI3cW96UjU2cFlVT0dLU1k2UmxMNXpMU1BQaW5mNS83MDRhZjdyMk9hcHRadldLK0ZHUXYxdzl3Zi9IdkVuVHZxWE4xMC9VMnlXcTI2ZFB5bEdqZG1uTDZmODcybWZUNU44Mytici9tL3pWZjNydDAxYnN3NERSNHcyRDhMclhmUDNrcHBsYUp6UnAyanNlZVA5Yjl2LzNyeFg1bzdiNjVpWW1MMDBMMFBLU0lpb3NiN0hqOW12SmF2V0s1ZmZ2MUZ6enovakRibGJ0S0VTeWY0QzRZOXUvZlV2WGZjcXg3ZGV5ZzhMRnlqeG95cU5rWk54M2JrN2FqeHVDUTk4SThITk9pVVFUV2VBM0Jpb3dDSFk4cUJKU2QvbHZSenYzNzk0a3pUN0M3cHZEMTc5dnhRdVovTlpsdVVucDZlSUdtTmFacWZtNmI1ZmxaVzF1WlE1SHdDOGhneWpvdlBsa0VUeW45NDhubDhtdlBHSExYczJsTHRIZTBsU1IzNmRaQzc5T0RlYmsrZStXU2RZMTMvMXZXMXppenJOcVNienZ6Ym1ZcUtQN2hCOEw2Q2ZmcjQzbysxZGNWV1NkTHUzTjM2NEk0UE5QNng4V3JTcklrL3JrMWFHLzN3Mmc5QjdRc1hLTWZhaEVXRzZiWXZicXQyZk5MTGt4UVJIYUhkbTNkcjZqMVRGZG5rNFA4MDdDdllwNmo0S0YzMCtFV0tTU3ovWVQxL2M3Nm1QenRkSlVVbCt1U0JUelRoLzAxUWVIUzR2d2czOTc5ejlldlVYeVd6UVdrQ0FBQUFBTkRvUHZuaWswWVpKMzlQdmg1NTZoSGxMTXVSMVdyVjVGc25xMXVYYnRYNkxjNVpyRGZlZnFQV2NVN3BmNHE2ZCsxZTQ3bTMzbjFMMlV1eXRYWGJWdjh5anBKa0dJYlN1cWZwL0hQUDE5REJRLzNGTG92Rm9wTWNKK2treDBrcUxDclU3RG16OWMyTWI3UmkxUXF0V0xWQ3I3NzFxdjcrdDc5cjJKQmhtanR2cnRhdFg2ZTJLVzAxNEtRQld1UmFwR21mVGRPcU5hdFVWRnprdjFhZlhuMDA0WklKNnAzV3UwcHVkcnRkWjU5eHRzNDYvU3pOK1htTzNwLzZ2cGF0V0taSG5ucEUzYnQyMTNOUFBTZEpTb2hQMEF2L2ZFSFJVZEhsNzF0K3ZoNSs2bUV0WGI1VTBWSFJldXoreDVUU0txWFc5OGN3REUyK2JiSWVmUHhCT1RPZCt2Q1RENVhXSTAwbk9VN3k5eGw0eWtELzY1VFd0WThWckVPTHFBQlE0Ymg0U0k0VFUwWkdSb0drWHcvODhldlZxMWVDcEJhR1ljUkxTallNWTVCcG1rODVISTRDU2R0TjA5eHFHTVl2WHE5M2RsWlcxbzhoU1AyNDVuUTY3VStjOGNReFgwSnAwNnVOdWd6c0lrbHlmdTFVd1k0Q25YN2p3ZC93V3ZEaEFvVkZoZm1MUzRFcy9YRnB0YjZKS1lrNi9jYlQxZkdramxXT2IxK3pYWjgrK0trS3RsZjlyYm04OVhsNjUrWjNOUDZSOFVwT1RaWWtSU2RHNjd5N3psUC9DL3JycDdkLzBycEZkYzhpaTA2STFvVC9OMEVyNTYrVTZ5dVg5bXdyLzRFOElpWkNZKzQ3dU9uejlQODN2ZHIxSzdQYXJHcVIya0l5NUI4ak11N2dENXdSTVJFYSsrQlkvNzV2Ky9mdTE5UjdwcXFrcUh5Mlh0NjZQSDN5NENlNitQR0xaYlZiWlZnTURidG1tTG9NN3FJWno4M1FqclU3NnJ3UEFBQUFBQUQrQ0ljdTVSaklOVGRkbzl6TjFiZFpLQ3dxMUlaTkd4UVJFYUc3YnIyclNoR29zcTZkdTZwVGgwN2F0MitmU2twTFZGWldKbE9tRWhNU05XVFFFRjAyL3JKYXI5MmpXdzk5OU1sSHNsbHQ2dEN1Z3pwMzZxeWVQWHFxWDNxL2dQdk14Y2JFYXN6b01Sb3plb3l5YzdMMTdZeHZsWjJUcmY2Ty9wS2tvWU9IYXU2OHVScDk5dWp5Z2w2M05EMi85WG01UFc3MTZkVkgvZnIyMDZrRFQxWHJWcTNydkk1aEdCbytkTGlHRFJtbU9mUG02UDJQM3RkWloxVGRxNjJpK0ZhaFlHK0JraEtUOU5BOUQ2bHpwODUxamk5SjRXSGhldmllaC9YU3F5K3BhZE9tVllwdmgzcno1VGNEamdjQURVVUJEc2VkeFlzWDUwdHExcnQzNzA0Mm02MnZhWnJqSlkyU0ZDOHAzakNNcnBLR1dTeVc2eVg1RjgxT1RVME5iOUtreVNTUHgvTzczVzVmbnBHUnNTODBkNENqUWUremV2djNZZXQvZm4vMUg5UGZmNjVnZTRFeXZzaVExK1BWcEpjblNaTC9uNEY4OUkveTVScUdYVDFNSjQ4L1dSYXJwVnFmNUU3SnV2SGRHK3VWYjh1dUxYWHg0eGRyMCtKTmV2K085LzM3MUIxcTFQK05Va0xyQkoweS9oU2RQTzVrcmZ4bHBSWk9XNmpDbllWcW45N2UzNjlpeWNqYVJDZEUrOStmd3AyRmtsUmxCbHpYVTd2NmkyOFY0NDEvZEh5MWNid2VyNnoyZyt1dHQrcmFTcEd4L09ZWUFBQUFBQ0MwcnB0MG5ZcUw2Nys3eWRWWFhLM2lmZFhqMnFhMDFVUDNQS1NZNkJpMWI5dSsxdmplUFh2cjM4Lyt1OTdYbGFRQkp3M1FsRmVuS0xsWnNpeVc2czhiZ3RVN3JiZDZwL1dXMSt2MTc1Rm1zVmgwMytUNy9PTkdSa2JxbFdkZlVWUlVWSU91WlJpR2hnOFpybUduRHF1elgwSkNncDU0OEFuWmJEWWxKU1lGUGI3ZGJ0ZXRmNzIxM25rQlFHT2lBSWZqbFNjN08zdUZwQldTUHBKa1NVdExhMjYzMjl1WXB0bkJhclVPTWd3anFuSkFaR1JrRjBuL3NkbHM4dmw4cHNQaDJHdWE1bTVKdXd6RDJHMmFacTVwbXN0OFBwOHpPenY3aHhxdWllUEl1b3gxNm5WR3IvTEdJYldvdWYrZEs2L0hLMGxxMGJsRnZjYTEyTXAvS04yNGVLTk91ZmdVLy9HOU8vYXFTZk1tOWM2enBLaEVFVEVIMXoxZjlOa2lmL0Z0KytydG1uclBWUDg1cTgycStmK2JyN0NJTUxWM3RKZGhHT3A2YWxlMVQyL3ZMd3hXY0pjY1hGN1RYZXF1TXM2dWpidXFMS2Q1YUFHdXBLaEV2MDc5VmVtank5ZWtOeXlHSW1JaXF1UloyMzFremNqU2hxd045WDRmQUFBQUFBQW5GdE0wZDhmR3hOYTgxME1qR0hEU2dBYkZEUjR3dU5aelBidjNiR2c2UVd1WjNMTFJ4cW9vdmxVNHROQVdFeFBjcWtCMXFWZ09zeTdKelpNUCt6b0FFQW9VNEhDaThPWGs1R3lUdEUzUzc1S21IdHJCWXJHVW1xYjVnV0VZYVlaaGRKRVVaeGhHbktRT1V2a1BCQWYrekpma0w4Q2xwNmYzTnd6alBVbkZrb3BOMHl5U3ROY3dqSzJtYVc2VHROWG44MjN6K1h3YkZ5OWV2UHpJMzJySVdVMlpNZzZ0V2gxajF2eTJSZ1hiQzFTWVY2aVl4QmpGdHlxZnpiVnQ1VFl0L1hIcFlZKy85dmUxV3ZEQkFnMjhkS0JjWDdrMDU4MDVOZTZ6RnNqMFo2Y3Jybm1jQmwwK1NJdG5MZGFLZVN2ODUvYnYzYSsxdjYrVlZGNEVtL1RTSkcxYnZVMWZQLzIxbXJadnF0TnZQRjFOMnpYVkwrLzlJdE9zT21PdWRGK3AvN1hwTS8zalZJaE9PTGdjeEtFRnVQMEYrMVcwcTBnNVArUW9kMG11UnQ0d1V1SFI0WFhleCt2WHZxNGhWdzdSVC8vOXFkN3ZBUUFBQUFEZ3hPTnl1Wkx5TnVZZDgxdGdBRFdaZU5sRWpSMHo5dDVMSjEzNmJLaHpBZEJ3Rk9DQUE3S3lzbFpLcWxoSTIramJ0MitjMSt0TnRGcXRTUmFMSlVsU1c1L1AxMTNTb1p0VE5aUFV0YUpSK1RkM0tsNWJyVlpacmRhWmt2eUxXdmZ0Mi9jTXd6QytrdVNXVkdZWVJwbWtzZ050dHlTUEpGUFN6MDZuODZaS2NZTXRGc3Z6a3N3RFJSTlRrbWtZaGxueCtzQ0pCUzZYNi9hS3VONjlldyt3V3ExUFZ2UTFUZE5RK2R3dXd5aFAxREJOMHpBTVk0SFQ2YnlqOHZVTXczaTJvay9GbjRyNFNzZC9kanFkTnprY0RzKzBYZE0wUHFuNmNvUEhrdExpVXIxeXhTc0tqd3JYOVc5ZEw2bThFRFg5dWVubDcvSUJUNS85ZEwzRzlYbDkvdGZ6M3AybkZUK3YwUFkxMnlWSlQ1NzVaSVB6elo2WnJiS1NzbHJQTzg1ektEazFXY21weWVveHJJZCtlZjhYdmYzWHQ5VmplQTh0L242eDJ2WnU2Ky9yZFh2bEtmWFVlYjNLKzlrVjdpeVUxV1pWV0dTWUpHbGZRZm5xcmQvLyszdVY3UzlUOXN6c29PNWh4bk16Z3VvSEFBQUFBQUJ3UExQYjdZcHJFdWZPeU1od0IrNE40R2hGQVE2b21abVptYmxIMGg1SmErdnFhTEZZNXJyZDdtNlNvbTAyVzdTa2FOTTA0dzNEYU9IeitWb2FodEZDVWt2VE5LdE1teklNSTlJd2pIQkpkVThOa2pZZTBvNlgxTy9BR0RVR0hEaWVmMGllU1laaG5IWkluMnB4cG1rV0hISTR6akNNYXJ2VkhocHZtdWFtMm03Z1dEYnMybUdLVGl5ZjdmWDdwNzlyKytydFZjNVhMcWpWbDgvcjh4ZmZEbGRKVVVtZDUrMFJkbm5kNWZ1dDJTUHNHbmIxTVBVK3M3Yyt2T3REK1R3K3hTYkYrdnNXN1M0S2VMMm8xTi9VS2dBQUlBQkpSRUZVK0lNcnVJNTdlRnlWYzYxN3ROWmRzKzdTQ3hlOW9MTDlCNHVDelRvMFU2ZVRPaWtoSlVIVC85LzA4cnpDN1lwT2l0YWVMWHVDdVUwQUFBQUFBQUFBT0NaUWdBTU9VMFpHeGo2Vjd6VlhMeTZYNjZ2MjdkdEhXaXlXOEppWW1IQ2Z6eGNlSGg0ZTV2UDV3bjArWDdoaEdEYlROSTFEQzJKZXIzZSsxV29kY3VDY0ljbncrWHdXU2JLVUw4WnRIRGkzczNLY3orZjdYZEpvaThWU01XUE45UGw4cGlUVFlySDRKSmxlcjllVWxGYzV6dTEyL3hvV0ZqYXNvdCtCUHFaaEdLWmhHS2JYNi9VZG1IMTMzRlZRT3A3VVVlbm5sdTlqVnJDOVFEKy84L1BCazRaMDE4eTdHalN1ODB1blpyMDB5OSsrYTFiRHhxbnN2emYrdDg1aTNxOGYvYXJsYzVmcjlMK2NydFFCcVpLa3N2MWxLc3dyWHo0eXRsbWxBdHl1d0FXNHlqUGdhdVB6K0pRMklrMlJjWkZhOU5raTlSaldRd012SFNoSm12Ky8rU3JZWHFCMmZkdHAzQ1BqVkp4ZnJOeWNYSDMxMUZjQlo5OEJBQUFBQU5DclY2K0V3cUpDeGNiRUJ1NE1BRUFJVUlBRFFzZGN2MzU5aWFTNnB5NGRZdkhpeGZtUzV0WDNZdG5aMlRza2ZWUGZ1Snljbk4yUzV0WTM3bGdYM3lwZTUwMCtUeFZiMlJYdEt0TG9PMFlycm1XY0Vsb2w2TzIvdmgzYUJCdGd6N1k5bW5iL05IVWIyazJuMzNpNlpyMDR5Ny8zVzFMYkpIKy9nbTJIVG9Lc3p1dnhhbmZ1N21ySG16UnZJbHRZK1ZkTDU0R2RkZTRkNTZxa3FFU1ozMlpxUTlZR2Z3R3V2YU85c3FabkthVlhpcVR5UGVWaW04WWVkOFczWnJabTJtUGJNemZQblpjWjZsd0FBQUFBNEhoaXQ5dDNqNXN3VGpNL254bnFWSUJHTitXOUtacjYyZFJISEE1SG1kUHBmQzdVK1FCb0dBcHdBRkNEbUlRWVJUYUo5TGRiOTJoZDVmeit2ZnRyTEVCWnJCYkZ0NHozdDJ2cUU4d1NqNDBoME15NksxKzRzc2JqUFViMFVJOFJQV3FOMjVpOVVlL2YvcjVtLzJkMnRYTlgvZnNxSmFjbXkxM3ExcHFGYTJUNlRFWEVSQ2h0ZUpxVy9yaFVQbzlQRnB0RmJmdTBWZGIwTExYcDJjWWZtek03SjhnN08zYWtoS2VvdGIzMXAzZlB2dnVuVU9jQ0FBQUFBQUNPRFI2dlIxNnZOMHhTV0toekFkQndGT0FBb0FhYmwyMVdTV0dKSW1JakRoNDBwWDBGKzFTNHMxQmwrOHIwMnRXdnFWbUhaaXJiVjZhQzdlV3p4dUtTNDNUanV6ZjZRMTY3K2pWWmJCYTE2OXRPNnhhdEMzamRkMjk1VjNucjhnTDJrNlRidnJpdGZqZlZTQXpEME9ETEJ5czZJVnBSQ1ZHS1RZcFZiTk5ZemY3UGJObkN5NzlXM1B2ZDJsZXdUN2xMYzlXbVp4djFPYnVQc21aa0tXOTlucEpUazVXU2xxS3d5REMxN05KU1V2bHlsVXZuTEszcnNnQUFBQUFBQUFCd3pLQUFCd0ExTUgybTVydzFSMWFiVmJ0emR5dC9hNzRLZHhUSzYvRWU3R1JJNTAwK1Q4MDdOTmZHN0kzNjl2OTlLOU5uVmhtblpkZVdPdi91OHhYZk1sNGYzdldoMWp2WDEzbGRUNmxIWmZ2TEd1VWVpdk9MZytvWEdSc3BpODBpU2ZKNWZkcS9kMytkL2ZmdjNhK0JsdzcwTHpWWndSWm1rejNDTGtrcTIxZCtEMnQrVzZNMlBkdW9WZmRXU2t4SjFOYVZXNVdjbXF5NDVEajFQYWV2LzdvcjU2L1Uvb0s2cndzQUFBQUFBQUFBeHdvS2NBQlFpOHh2S20zYlpVaE5talZSVXBza0piVkowcUxQRjZuYnFkM1V2R056U1ZKMFlyVDI3dGlyMktaVk4zOHUybFdrMkdibHgwYmRQRXB2WHYrbVBHVi96RDVuTDE3OFlzQSt2YzdzcFhOdU84ZmZMczR2MXM5di82eVZ2NnhVU1ZIdDJ4TmUrL3ExaW04UnJ6M2I5cWhnZTRIMjd0aXJuUnQyS2l5eWZHV0VpdGoxcnZYK21MUVJhVm8yWjVsMmJkeWxyU3UzNnVSeEovdlBWWG12anlONTdqeXRMVms3TkQwOWZhN0w1Y29LZFQ0QUFBQUFBQUFBL2hnVTRBQ2dCcDBIZGxiNzlQYUtheG1udU9RNHhiZU1sejI4ZkhhWHA5UWo1MWRPRFprNHhOLy94OWQvbE0vcnF6Wk80YzVDNWN6T1VlOVJ2WlhRS2tFbmp6dFo4OStmLzRmZFIyMWFkRzZoVTY4NFZha0RVcXNjajIwYXEzUCtmbzdPK3IrenRNNjVUc3ZuTHRmSytTdFZXbHhhcGQ5N3Q3Nm5rdUlTcWRLRVA4TXdGQjRkTGtuK1dYVGJWMjNYYngvL3ByVUwxMnJUa2szeWVYM2FrTGxCVnJ0VjdkUGJTNUx5TitkcmZlYjZJM2F2b1pSYmxxdU5aUnZIU3ZwSkVnVTRBQUFBQUFBQTRBUkJBUTVBWS9NWU1vNzV6NVkydmRxbzM1aCtOWjd6dUQxS1B5OWRTVzJUSkpYUDhscjk2MnBKNVRQaERyVncya0wxSHRWYmtqVGc0Z0hLbXBHbDR0MDFMdzk1MVN0WE5VYjYxVmlzRmlXbkpxdTlvNzI2RHVtcUZxa3RxcHd2emk5V2NYNnhmMGFmeFdaUnA1TTdxZFBKblRTcWJKUlcvN1phUzJjdjFacUZhK1QxZUZWU1ZLTFVVMUtWbkpxc0ZmTldLSDlMdmpxZTFGR0dZVWlTOXVidDFhaWJSNmxkMzNhU3lndWFWZkt4V2Z5ejVhSVNvblQ5bTlmN3o3MTI5V3RINUQwQUFBQUFBQUFBZ0QvS01mK1FITURSeGVsMDJwODQ0d2t6Y00rajI2NU51NnEwVForcC9DMzUyclZ4bC9MVzUrbWtDMDZTSkhrOVhpMzRZSUgrUE9YUDhwUjZGTjhxM2g5VHNkVGt6ZzA3dFRGcm85cjJhU3Q3dUYyZEIzUlc1cmRIZnNsRmk5V2lrVGVNVkl2T0xaVGNLVm0yOEpvLzhyY3MyNkxQSHZsTWhUc0wxYkpyUy9VNXE0KzZEKyt1OEtqeTJXeTJNSnU2RGVtbWJrTzZxYVN3Uk4vOSt6dmx6TTZSdThTdElST0hWSmtKV0NGdmZaNDZPRG9vTVNVeFlKN2hVZUgrYXdFQUFBQUFBQURBOFlBQ0hBRFVZT3VLclhKKzVkUzJsZHUwWSswTzdkeXdzOHJlYllzK1c2UVJmeDZodlR2MmFrUG1CdG5DYkVwb2xWQnRqQW9McHkzVWpyVTc5UHVudjZ0Z2U4RWZjZzgrcjArRk93dlY3L3lhWi9JVjdpelV2SGZtS1h0V3RreWY2Yzk1NjRxdG12MmYyZW82dEt2U3owMVg2eDZ0L1RFUnNSSGF0Ykc4T0Ztd28rYjdLTnRmcG1Wemw2bURvME1qM3hFQUFBQUFBQUFBSEJzb3dBRkFEWGFzM2FGWkw4NnE5ZnkrZ24zNit1bXZwZklWRjdWbDJSWjFIZEpWVW5rQmFzdXlMWnIxMHNINDFiK3QxdXJmVnRjNFZ1V0MzR2NQZjZiZHVidUR5dkdhMTY3eHYvWjZ2RFgyV1RodG9kSkdwS2xaaDJiK2ZtdC9YNnVjMlRsYXRXQ1Z2TzZhNDl5bGJpMzVib21XZkxkRXpUczJWL3JvZEtXTlROT3VqYnUwYmRVMlNWSmhYcUU4cFI2Wk11WHorT1F1Y1N0L1M3NSsrdTlQS3Q1ZHJJL3YremlvK3dBQUFBQUFvTDVNMDl3ZEd4TWJlTmtWQUFCQ3hBaDFBZ0NPTzliSHozamNZNXhnSHkrR1laUi9vcHFTYVI1ZEszQzI2dDVLSFJ3ZGxMc2tWMXVXYjVHNzFOMmdjY0lpd3hTVEZCTjBnUkNTcTlpbDFTV3JaWnJtLzdsY3JoZENuUThBQUFBQUhFL3lOdVlkWGY4RERqUVN0OXV0b24xRjkxNDY2ZEtuTXpJeUd2WWdCMERJTVFNT1FLTnlPQnllYWJ1bWFYelMrRkNuOG9jeVRWTTZTbi9zMzdKc2k3WXMyM0xZNDVUdEw2UDRCZ0FBQUFBQWNJVFo3WGJGTllselUzd0RqbTJXVUNjQUFBQUFBQUFBQUFBQUhFOG93QUVBQUFBQUFBQTRwdlRxMVN1aHNLZ3cxR2tBQUZBckNuQUFBQndoeld6TjFOVFdkSzZrekZEbkFnQUFBQURIRTd2ZHZudmNoSEdoVGdNNElxYThOMFdqeDQxK3hPRnczQkxxWEFBMEhBVTRBQUNPa0pUd0ZBMkxIZmFweStYNktkUzVBQUFBQUFDQVk0UEg2NUhYNncyVEZCYnFYQUEwSEFVNEFBQUFBQUFBQUFBQW9CSFpRcDBBQUFBQUFBQUFBRFRFcURHanFyU2pvcUwwMmZ1ZitkdkZ4Y1c2OFBJTEE0NFRFUkdoTHo3OHd0L2V0MytmTHJqMGdvQng0V0hoK25McWwvNTJTV21KenIvNC9JQnhkcnRkWDMvOHRiOWRWbGFtOHk0NkwyQ2MxV3JWdDU5ODYyOTdQQjZkTys3Y2dIR0dZV2pHWnpPcUhEdjB2YXZOek05blZtbVB1WFNNOXUvZkh6RHVmMi8rVDAyVG12cmJsMTE5bVhidDNoVXc3dldYWGxmYmxMYis5clUzWGF0Tm16Y0ZqSHYrNmVmVnJVczNmL3ZtTzI3V2lsVXJBc1k5OGRBVGN2UngrTnVUNzUrc3pPekFPMG5jZjlmOUdqeGdzTC85MEJNUGFmNXY4d1BHM1g3ejdUcGp4Qm4rOWpQUFA2UHZmL3crWUJ5QVk0OFI2Z1FBSEY4Y0RvY3BTZU9UeG9jNkZTRGs4dHg1V2x1eTlwTU5wUnNlY2JsY1dhSE9Cd0FBQUFDT0YrbnA2YjhaaG5GeURhY0tuRTVuZkVXalg3OStjYVpwN2dsaXlFS24wOW1rb3BHV2xoWVRIaDVlR0VUY1BxZlRHVjNwZWxHbWFSWUhFVmZpZERvakt4cXBxYW5oVFpvMEtRa2l6dTEwT3YzTEV2YnIxODl1bW1aWkVIRmVwOU5aWlRKR3hUT2NRSnhPWjVWbnlBNkhvMEJTazFxNkg3eWcxNXVTbFpXMXVhS2RucDZlYXhoRzYwQnhicmU3KytMRmk1ZFh1dDVTU2QyRHVONHBXVmxaQ3l0ZHI3Yi9ScW93VGZOMGw4czF1MUxjZDRaaG5CN0U5UzdNeXNyeVYzc2REc2Vua2dKV2JVM1RuT2h5dWQ2cGRMMHBobUZNcktGZm1XbWFGMlptWm40VGFFd0FSeWNLY0FBYUZRVTQ0Q0JYc1V1clMxYkxOTTMvYzdsY0w0UTZId0FBQUFBQUFBQi9EUGFBQTlEWVBBYTFmUUFBQUFBQUFBREFDWXdDSElCRzVYUTY3ZU9TeG9VNkRRQUFBQUFBQUFBQVFvWUNIQUFBQUFBQUFBQUFBTkNJS01BQkFBQUFBQUFBQUFBQWpZZ0NISURHWmpWbGhqb0hBQUFBQUFBQUFBQkNoZ0ljZ0VibGNEZzgwM1pOQzNVYUFBQUFBQUFBQUFDRURBVTRBQUFBQUFBQUFBQUFvQkZSZ0FNQUFBQUFBQUFBQUFBYUVRVTRBQUNPa0dhMlptcHFhenBYVW1hb2N3RUFBQUFBQUFEd3g2RUFCd0RBRVpJU25xSmhzY00rZGJsY1A0VTZGd0FBQUFBQUFBQi9IQXB3QUFBQUFBQUFBQUFBUUNPaUFBY0FBQUFBQUFBQUFBQTBJZ3B3QUFBY0lYbnVQQzBzWGpnMFBUMjlUNmh6QVFBQUFBQUFBUERIc1lVNkFRREhQMU9tcHUyYUZsVGY4VW5qUXhZblNaL3YvbHh1MHgwdzdveTRNeFJ2aS9lM1orMlpwUUp2UWNDNHdiR0QxU3FzbGI4OWIrODhiWFZ2RFJpWEhwMnUxSWhVZjl0VjdOTHFrdFVCNDdwRWRGR2Y2SU8xbnhYN1Z5aDdYM2JBdUpTd0ZBMk1IZWh2NTVibGFrSGhnb0J4aWJaRWpZd2I2Vy92OXV6VzdJTFpBZU1pTEJFNkwrRThmOXNubno3WjlVbkFPSXNzR3BzMDltaVBHeXZwSjBsWkFTOEFBQUFBQUFBQTRMaGdoRG9CQU1lWDlQVDBlWVpoREhBNm5aVUwvQmFIdytFTkZHdWFwcy9sY2xrckhUSWNEb2N2aURqVDVYSlZtZEhyY0RqTVlQSjFPcDFWUGdjZERrZStwUGhhdWxmV3grbDAraXRaRG9jalUxSXdzNXorNUhRNnY2b1U5NFdrUHdVUjl6ZW4wL2xTUmFOZnYzNHZtS2I1dHlEaS91bDBPdStvRkhlN2FaclBCQkgzc2RQcHZLaFMzSGpUTktjR0NqSk5jNkhMNVRxbG90Mi9mLytUZlQ3ZmIwSEViWGU1WEMwcTJzT0dEWXZZdTNmdi9pRHlMSFU2blJFVmpkVFUxUEFtVFpxVUJCRlg1blE2d3lzYWFXbHBZZUhoNGFWQnhMbWRUbWRZUmFOZnYzNTIwelRMNmdvd1RiUE01L1A5S1NzcmEyWVE0d01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NEpoaWhUZ0FBQU9CRTUzQTR6R0Q2T1ozT0tqKzdFWGQ0Y1laaHhHZGtaQlJVdE5QVDAvTU53NGdQRkdlYVpudVh5N1doVXB6TE1JeStRY1QxZGJsY1daWGlmalFNWTFnUWNjTmNMdGZjaXJiRDRmaE0wcGhBY1Q2ZmIxSm1adWJibGVMK0sybFNFSEczWkdabVBsOHA3bGxKdDlRUlV1TDFlcy9KeXNyNk1kRFlBQkRJMGZxZFFWeDFwbW51Y2JsY0NSWHRmdjM2eFptbXVTZUl1UFV1bDZ0RFJUczlQYjJQWVJpWlFjUmx1bHl1OUVweHB4bUdNU2RRbktUUG5VN25CUldOdm4zN25tK3hXRDRQSW02SzArbThxbExjUkl2Rk1xV08vRXBOMDd3d016UHoyeURHQmdBQUp3QkxxQk1BQUFBNGtRWDdZRXlTOGpibW1aWC9FSGQ0Y2RQZW03YW5jbHhNVEV6QTRwc2t2ZlA2TytzcngzWHEyQ2xnOFUyU1hubnVsY3pLY1gxNjlSa1dUTnd6anowenAzTGN3Rk1HQml5K1NkSWR0OXd4cFhMY0dTUE9tQlJNM0YrdSs4dHpsZVBHbkRlbXJ1S2JKRVZZcmRhaHdZd05BSFhoTy9IWWlvdUppWW12SERQdHZXa0JpMitTMUNLNVJmdktjYTg4OTByQTRwc2tkZXJZcVcvbHVHY2VlMlpPTUhFRFR4azRwbkxjUS9jOEZFenhUV2VNT0dOUzViZzdicmxqU2wzOURjTUl0MWdzWndRek5nQUFPREV3QXc0QUFDQ0VLaDQyenZ4OFpxaFRBZXJ0amJmZjBNZWZmU3hKazUxTzU5T2h6aWNJTm9mRGNZVnBtdGRLNm1NWVJuU29Fd0tPa0gybWFlWkllc3ZsY3IwcHlSM3FoSUxCZHlLT1ZSOTgvSUdtL0crS2ZEN2ZZNW1abWZlR09oOEFBSEIwWUFZY0FBQUFnQWFaZU5sRWZmajJoL2NhaHZGc3FITUpnczNoY0V5VjlKWmhHSU1vdnVFNEYyVVl4a21HWWJ5U25wNCtYWkk5MUFrQng3TnhZOFpwNmp0VG4zYTczUStIT2hjQUFIRDBzSVU2QVFBQUFBREhKcnZkcnJnbWNlNk1qSXlqZm5hTncrRzRRdElGc1paWTlZdnBwemhybk1Jc1lhRk9DemdpM0Q2MzlucjN5bFhzVXI0M2YyUjZldnJmWFM3WGs2SE9DemhlMmUxMnhkdmozVGs1T1dXaHpnVUFBQnc5bUFFSEFBQUE0TGgzWU5sSjlZdnBwMmIyWmhUZmNGeXpXK3hLc2llcGYweC9TWkpoR0plR09DVUFBQURnaEVNQkRnQUFJSVJNMDl3ZEV4MFQ2alNBRTBFZlNZcXp4b1U2RCtBUEUyMzFyN1RhT1pSNUJJdnZSQUFBQUJ4UEtNQUJBQUNFa012bFN2cmtmNStFT2cyZ1FhYThOMFdqeDQxK3hPRnczQkxxWEFLcDJQT05tVzg0a2RnTi85WnZrYUhNSTFoOEorSllOZlhUcVRwNzdObDM5dTNiOTRGUTV3SUFBSTRlRk9BQUFBQUFOSWpINjVIWDZ3MlRSRlVMQUhEQzhucTk4bnE5ZGtuMmdKMEJBTUFKZ3dJY0FBQUFBQUFBQUFBQTBJZ293QUVBQUlSUXIxNjlFZ3FMQ2tPZEJnQUFJY2QzSWdBQUFJNG5GT0FBQUFCQ3lHNjM3eDQzWVZ5bzB3QUFJT1Q0VGdRQUFNRHhoQUljQUFBQUFBQUFBQUFBMElnb3dBRUFBQUFBQUFBQUFBQ05pQUljQUFBQUFBQUFBQUFBMElnb3dBRUFBQUFBQUFBQUFBQ05pQUljQUFBQUFBQUFBQUFBMElnb3dBRUFBQUJva0ltWFRkU0hiMzk0cjJFWXo0WTZGd0FBUW1YY21IR2ErczdVcDkxdTk4T2h6Z1VBQUJ3OWJLRk9BQUFBQU1DeHlXNjNLNjVKbkRzakk4TWQ2bHdBQUFnVnU5MnVlSHU4T3ljbnB5elV1UUFBZ0tNSE0rQUFBQUFBQUFBQUFBQ0FSa1FCRGdBQUlJUk0wOXdkRXgwVDZqUUFBQWc1dmhNQkFBQndQS0VBQndBQUVFSXVseXZway85OUV1bzBnQWFaOHQ0VWpSNDMraEdIdzNGTHFITUJjT3pqT3hISHFxbWZUdFhaWTgrK3MyL2Z2ZytFT2hjQUFIRDBvQUFIQUFBQW9FRThYbys4WG0rWXBMQlE1d0lBUUtoNHZWNTV2VjY3Skh1b2N3RUFBRWNQQ25BQUFBQUFBQUFBQUFCQUk2SUFCd0FBRUVLOWV2VktLQ3dxREhVYUFBQ0VITitKQUFBQU9KNVFnQU1BQUFnaHU5MitlOXlFY2FGT28xR1lwaG5xRkFEVUlpbys2b2lPSHhZWnBsYmRXdFhaeHg1dVYzS25aUDhmcTkxNlJITTZsbGxzSitiL3FoK0wzNG43OXUwTGRRb0FBQUE0U3RsQ25RQUFBQUFheDZneG81VFNPa1Z2dnZ4bXdMN1gzSFNOY2pmbmF1Ym5NN1VwZDVPZWZQWkpYWGplaFJvMlpKaXMxdm85RlBkNnZmcHcyb2RhbUxGUVR6MzhsQ0lpSWhwNkMwZlV0dTNiOU1vYnI2aHRTbHRkTS9HYW9HTCsrdmUvS2lreFNRL2Q4OUJoWGZ2WDMzL1ZSNTk4cENzdnUxTHB2ZE1iUEU1bWRxYmVmT2ROWFhmVmRlcWQxcnRCWTB5NllaSmF0V2lseHg5OHZNRjVvRnhVWEpTdS9zL1Zpa21La1NTVjdTL1RPemUvbzUwYmRoN1d1Q2s5VTlSdFNEZC8rL3RYdnBja1JjUkc2TlFKcC9xUFozeVJvZnd0K1VHTmVmay9MNWNrWlg2YnFjV3pGcXVrcU9Td2NqelVPWDgvUjkyR2RKUHJHNWZtdmpXM3h2R2JkV3ltSzUrLzB0OSsvWnJYdFd2VHJqckhIWERSQU1XM2pOZDMvLzVPWHJlM3dmbGQrT0NGaW04UkwwbDY2NGEzR2p4T1EweWVNZG4vK3RXclg5V2VMWHRxN09jNHo2R3VRN3Nxc1hXaUxGYUxYcnprUlluZmF6aHM3MDk5WDNGTjRuVHVXZWNHSGZQTmpHOVVzTGRBbDExMFdjQytqLzN6TVJVVkZlbXgreDlUVEV4TWpYMXV1T1VHNVc3TzFkY2ZmeDF3dkpLU0V1M2N0Vk1wclZPQ3pyY3UxOTk4dlZvbXQ2enlQV2FhcGd6RHFOYzRwbW5xL3NmdVYySjhvbTc5NjYwcUxTdFZlRmg0ZzNMaU94RUFBSndvS01BQkFBQ2M0SXIzRmF1c3RFeFBQL2UwM3YzZ1hUMzcxTE5LaUU4SU90NWlzV2pKc2lWYXZuSzUvdlhpdjNUUEhmZlVPNGRyYmdxdUlCYXNtb3FRVFdLYktHZFpqcHhaVHAwLytudzFUV29hY0p4VmExYXBZRy9CWWVkVFZsYW1wY3VYNnJtWG45TnJMNzdXNEllV0N6TVdhdVhxbFlxTGpkTlR6ejRWc1AvTk45NnN5SWpJS3NlMmJ0dGE3eUlycXJQYXJCcHo3eGgvOFUyUzdCRjJKYlpPUE93Q1hIS25aUFcvb0wrL1hWR0FDNDhLcjNKODVmeVZRUlhnT3ZUcm9LUzJTWktrMDY0K1RTdm1yVkJKVVlsdWV2K21ldVdWTlQxTDg5NmRWKzM0eWVOT1ZyZWg1UVhEOU5IcGF0dTdyZDc4ODV2eWVYMzFHdjlRM1U3cnBtSFhESk1NS1RrMVdaODg4SW02RCt1dWtUZU1yRE51OW45bTYvZFBmNjl5ckduYnBrcE1TZlMzRFl1aG1NU2FpeVVWaW5ZWHFYbUg1dlhPZS91YTdWWGFodVZnb2NOUStldXd5REMxNk5LaVNyK1lwQmkxNjlQTzMrNTFlaThWN0tqKytiTXhleU9GdVhwNCsvMjNsZEk2cFY0RnVFKy8rbFM1bTNNREZ1Q0tpb3FVbVpXcGhJU0VXb3R2a3VSMnUrVjJ1d05lMXpSTjNmUHdQVnE3ZnEzdXUvTStPZm82SkVsdnZQMkdkdTJ1dTFnOStkYkpOUjdmc0hHRHZONkR4ZXUxNjlmcXNXY2UwKzAzMzY3dVhic0h6S2x5YmdzWExWU3JscTFVV0ZTb1crNjhSYWNOT1UxWFhucGw0T0JEOEowSUFBQk9GQlRnQUFBQVRuRGR1blRUYXkrK3BobmZ6MUQya3V4NkZkOGt5VEFNVGI1MXNxNy8yL1hhbEx0SitYdnk2ejFHN3ViY2V2VnZpS2lvS0kwOWY2eW0vRytLUHZyMEk5MTBYZjJLRDdXWit0bFU3ZGxUODR5V3lpSWpJN1Z0K3pZOSt0U2phcFBTcHM2KzhmSHh1dWlDaTZvZHozQmxLRDR1WHUzYXR0TVBjMzhJZU0wYnJybWgyc05HSEQ2TDFhTHo3anBQYmZ1MHJYTGNNQXlkZjgvNSt1emh6N1Q2dDlVaHlxNjZrOGVlN0grOTZQTkYycnRqcnlRcHRtbHN2Y2FKaUtrK3U3WDdzTzRhZnUxd2Y5dm44V25taXpQbDgvcjBmOVArcjBwZmk3WHFzb3BYUEgrRlRGL1ZTdEs2UmV2MDVaTmZTcExhOVc2bkEvVXF0ZXphVWhOZm1xaDFHZXVDeXJYTG9DNjY4TUVMSlVuUGozKysydm40RnZINjg1US8xem5HeTVlOXJLdGV1U3FvNjFYMjVKbFBCdXlUMENwQmx6MVRkM0huM0R0cUxoZzlmZmJUaDEzY1JPTllzSENCUEY2UEJwMHlxRkhHTXd4REYxMTRrUjU1NmhIZDk4aDl1dTF2dDJua3NKRmFzSEJCd08vSmlnTGNxREdqTk9LMEViVVc1TmF1VzZ2Tld6YnI3b2Z1MWxNUFA2VXVxVjJDemswcS82V2JpUEFJdFdyWlN2Lzc2SC9ha2JkRHQvMzFObGtzNVgrLytVNEVBQUE0aUFJY0FBREFjV3JVbUZFTjZsUHhFT3ZPVys3VXlHRWovY3RWQnFOZ2I0RXVtWFJKd0g0elA1OVo3Vml3eTJmV0pWQ3VvODhlclE4Ky9rQXp2NStwU1pkUFVuUlU5R0ZkVDVKbWZqK3pYZ1hFaFJrTHRUQmpZWjE5VWxxblZIdll1SFg3VnEzZnVGNW5qaml6L0xvSDNzTlgzM3BWbjM3NXFWNTU3aFYxYk4reG50bWp2dXpoZHYzcEgzOVM1MEdkL2NkV3pGdWg1STdKaW04Vkw2dmRxZ3NmdkZEZnZmeWRYRis3UXBocHVaWmRXNnBEL3c2U3BQMEYrN1hnZ3dVTkhzdm5xMXIwNlQ2c3UvNTAxNStxelBDYStjSk1iY3phS0VtS2JGTDNnKzZhQ25yaDBRZG53c3g4Y2FhSzl4VHIxQ3RPOVorcnZHK2M4MHRubFZqSG54eEIzZ21PWnpWOXIrVnV6ZzNxTzdHdXNkNTU3UjBsTjArdWNuN203UExQNGNFREJrdVMzbnIzTGUzTzM2M2JiNzY5M3RlcWNFci9VM1QvWGZmcm9jY2YwalBQUDFQbDcxMU4zNTMxK1k2V3BOT0huNjc4UGZsNjQrMDNkTTlEOStoZmovOUxiZHUwRFJoWFVZQXpERU4ydTEwUC9PTUIzZi9vL2ZycGw1OTAwWVVYcVcxSytSaDhKd0lBQUJ4RUFRNEFBT0E0TmVHU0NiV2UrL0tiTDdXM2NHK2RmUTU5Y0RYMi9MRlYybHUyYmxHVEprMFVFMTMzTW02VnpabzlTNFZGaFVIM2IyeXhNYkc2OVcrM3FrdW5MbzFTZkt1c3BnZWpwbWtxSXpORFBicjJVRlJVVkZEajFQYVErTWU1UDBxU0JnMm9PdE5pMVpwVmlveU1WSWQySFdvZHJ6R0tteWlmTlRYbS9qRnFrWHB3NmNCdEs3ZnA2NmUrVmt6VEdFMzQxd1JGSjBiTFlyVm8xTTJqMUtabkc4MTZhVmF0KzYxWmJCYjFHTjVEL2MvdnI0L3YvMWpGdTRzYm5GdDBRclM2RCt1dXhUTVhxM1JmcWYvNGtDdUgrRi8vOU01UEtpMHUxWmg3eDJqbmhwMTZkc3l6a3FSYlA3L1YzK2VwczU3eXowcExQU1ZWNHg0WjV6KzM0dWNWL3RmMkNMdEczem02U3ZIdHQ0OS9VOWFNckFiZlEwM212VHRQKy9mdTE3QnJoMm5hZmRPVW5KcXN0QkZwa3FSWkw4MnEwdmRJRk9CS2l3KytsekxLbHdHdFVMYS9yTm9Ndm1EbHJjL1RpNWU4cUpRZUtlcHpkaCtsOUV4UllWNmhQcnpyUTMvQlpkeEQ0OVN5YTB0dFc3Vk5ycTlkL2xtVnpINnIyNkY3cCtWdXpwWE5abE9MNUJhMVJGUzNiZnMyZVR5ZUttTWR1a3poK28zcnRUaG5zWm9tTlZYdm51WDdqLzN5NnkvSzNaeDdXQVU0U1RxNTM4bWFmTnRrdmZ2aHUrcVgzazhmZnZMaFlZMTNxUEVYak5lMjdkdjA5WXl2OVk4SC82SC9QUDhmeGNZRW5oRmJlZDg0bTgybSsrNjZUMnZXcnZFWDN5cmpPeEVBQUlBQ0hBQUF3SEhyaWt1dTBJNjhIZko0UE5YT3pmNXh0dllXN3RYSTAycmVTNmxWeTFiVmpsMS8xZlgrMTNrNzgvUzMyLzhtdDl1dFYxOTROYWo5MUNUcHQwVy8xVm1BS3lrcDBhbzFxOVFyclpmL21OZnIxVlBQUHFVelI1eXAvbzcrMVdMV2Ixd3ZaNlpUWjR3NG84WXhKOTB3S1dCZUEwNGFvQnV1dWFIR2N6dnlkdFQ2QVBDV20yNlIxV3IxTDcxMXFQKzgrUjk5L3ZYblN1K2Ryc2NlZUN5b2ZXWXNGa3VOL1g3NHFYeG1ZcisrL2Z6SFBGNlBWcTVhcWQ0OWUxZDVNUHBIbVhqWlJJMGRNL2JlU3lkZCt1d2ZmdkUvV0s4emUrbjB2NXhlcFFDemErTXVUYjEzcXR5bGJ1VnZ6dGY3ZDc2dlM1Njh4TCswWTQ4UlBkU3VienY5OFBvUHl2a2hwOXErWFJOZm1LamsxUElaTlk3ekhQcjU3WjhibkYrMlhwTGNBQUFnQUVsRVFWVFAwM3RxK0hYRE5YVFNVTG0rZHVuSDEzOVV4NU02cXVOSjVZWDBIV3QzS1BPYlRIVThxYU4vdjdiK0YvVFgxTHVuVmhuSHNCaitvdEtBaXdmNGo2OTNyZGZtcFp2OWJYZUpXeHRjRy96alozNlRxUjlmLzdIS1dJY3V4ZGlxZXl0ZCtmekIvYUplditaMTdkcFU5NzVXa3BUeFJZWlcvTHhDUmJ1TC9POVhSYTdYdkZxK2YrU2g5eEZJL3BaOGYzNTN6YnJMZi95VksxNVJ3ZmFEKzY0OWU4SEIvN1E3RCtxc3NRK1cveUpDMmY0eXZYRFJDL0tVVnY5OHJkQ3FlL1hQMGVST3liTGFyZHE1WWFlS2R4ZHJ4OW9kYXR1N3JXemhOaVcxVFZMcWdGUzV2bmFwWGQ5MmF0bTFwU1NwUldvTDdjN2RmVmdGMmhQSm9ZV1ZVV05HcVVWeWkzb1ZYQ3BtbGRVVjgrVzM1VXVsampodFJMMC9mM2Z1MnFtbHk1ZHEyWXBsV3JwOHFXNi8rZlpxeXpBT0hUeFVnMDRaSkp1dCttT2JzeTg4VzIxUzJ1aTFGMTZyMTNVcis4dDFmOUhHVFJ2VnJVczN4Y2JFQmoxRGNGUHVwaHI3dnZIU0cycVQwdWFFL1U0Y04yYWN6aGwxenRQblgzeit3My9vaFFFQXdGR05BaHdBQU1CeDdCOFAvcVBPcGFDdXVySG0vWTFxK3MzMUNuc0s5dWllaCs5Ui9wNTg5ZWpXUTlPL214NVVMbGRjY2tYQVBzKzkvSnptL3paZnI3NzRxbG9tbHo5OC90MzV1K2JPbTZ0T0hUcXBTK2N1MnI5L2Y1Vmx3TDc4OWt0OU0rTWI5ZXplczhZeGczM0FWeHVyMWFxV0xWcldlQzRpUEVMOTAvdXJmM3AvdmZiZnFnOUNkKzdhcWJuejVzcG10YWxOU2h1OStVNXdEMzh2T084Q1NWSlpXWm5Dd3NJa1NkazUyZHFVdTBtUy9NY2thZm5LNVNvdEs5WE8zVHYxN0V0VmEyQi8vZk5mWmJmYmc3cG1ROW50ZHNVMWlYTm5aR1M0aitpRlFxaDV4K1lhZWVOSXRldlRyc3J4N1d1MmErcmRVN1Z2eno3L3NWMGJkK25kVzk3VnVJZkhxWG5INXBLazZNUm9uVGY1UEoweS9oUXQrSENCbHYrMDNGL2dXdnY3V245QktYMTB1aFo4c0VDZXN0b0xPblhwUGFwOEJrNVlaSmhpazJJVkhoV3VVVGNmZUVodVN0Kzk5SjFzZHB0Ry92bGcwWDF6enVZcXhTWkphcFBXUmh1eU5xaDFqOVpLNlhsdzlzOHY3LzFTN1pwTFppOVJ4NU02S250bXRtYThNRU45eittckRaa2JsTDhsdjBIM2NDajcvMmZ2dnVPanF0SS9qbi91VENZSklhR0VEaUVFQ00xQXlNd2dvQWdJQ0lvTnBGZ1FGRVhYWG42NmF4ZDdXUlhMN3VKYVZrVVJSYVFJQW9JSUNDSWdtaGw2NzRRV1FrMUM2c3o5L1RGa2tpRVZTSWpDOS8xNitXSnVPZWM4RThQYzRUNzNuQ2ZFUnRkYnU3TDRxOFdrSFVvcmROd3dER28zOFNYL0N5NU5XVkhhOXNyL2pGbS9jSDJKeVRjZ0lObVlwLyt6L2RtemZnKzFHdGZ5N3lzWWUrLzdlblBwaUVzSkNnNzhwL3FnRi9ObklpNGNzNURFcVltbkhMK1VuNE9IRGpKbjNoeUFZaC8reU9QeGVQQjRQQUM4K3RhcnJGMi9sZ01wQndMT3lidE9wUjlQSnlVbGhTYlJ2cytib3BKdjRGc09OcS9QMDJXMVdubnAyWmNJRGZVdEJYdnl6TUdpN042ekc0dkZVdVExMFdhemtaMmRmZDVlRTIwMkd6VnNOWExXckZtVFhXR0RpSWlJeUYrT0VuQWlJaUlpZjJGemY1N0xHKysrNGQ4dVdPZG0vR2Y1UzFZOTkrUnpBZTFHZnpTYWxJTXB4ZTR2Nk03aGQ1S2U3cHQ1a1hJd2hTZWZlNUtkU2I0YVQydlhyMlh0K3JWbGluWFlqY01ZZnZOdzB0SUwzMGpQTStTR0lmeXkrQmRHZnppYWwwZStETUJQODMvQ2FyWFNvMXNQN25uNEhoclViOEJicjd3RlFGWldGdk1YenFkbGk1YTBiTkd5eUQ3UGRKbXBXcEcxaXUwakxUMk4xOTkrdmNoamVYSTl1ZjZaRXFkaXlQVkQvRGNXSjArZFhPUTVmN2orQUdEYjltMXMyNzR0NE5qZGQ5eGQ0UW00YzFudEpyVzUrS2FMYWRPalRhR1pGSnQvMjh5MFY2ZVJuZUc3ejNyTHYvSVRMY3UrWGNiWWg4ZHkrUU9YMDdaM2ZzS21ick82OUh1cUg3M3U2c1hVVjZleWE5VXUzRFBjZEw2aE00YkZJS3g2R0hFOTQwNXJDY2ZHN1JwVEt6by9vZVA2M2tYTExpMnBYcSs2YjRjQk40KzZHUXE4amV5TWJHYi9lM2FoeEZXTGkxdXdZOFdPZ09VY005TXlhZHl1TVkzYitXYm9MUDVxTVFCYmxtNWg1ZXlWL1BEMkR6UnEwNGpMSDd5Y3JQUXN2bnZsTy9vOTFhOVFuQlpyWUtKNzJIdkRpbHpDOGZEdXc0eDllS3kvMWw2cnJxMlk4dUlVOW0zYWQyby9tSElVVVRzaW9PN2ZtZGIzSzFqcnJpQ0wxVkw0bUJGNC9zbkpPU25kb2NPSCtPYzcvenlsODBzeTdwdHhaR2Y3L3Y0WHRmemlvaVdMV0xkaEhlczNyR2ZUbGsxa1pmdVdNbDJ3YUFIMTZ0YWpaL2VleExXSlkrYnNtV3padG9YZzRHQk0wK1NsMTE5aS9hYjFQUEhJRTNTK3NIT2hmc3RiWHZJTnluYXR2T0hXRzdCYXJTVmVFeWROblZSaUg3b21pb2lJeVBsRTM5eEZSRVJFS3BGcG1vY2l3aU1pVDdkOTFhcFYvVSt0bjF6bnB1RE43dVpObXdlMHN3WFpTdHhmVU41TndMWHIxL0xpNnk5eTVPZ1JJc0lqeU1uTlllUVRJd09XZnlwbys4N3RQUHZTc3lRZlNPYVdtM3dKaXE0WGR5M3kzRHpSVWRIMHU3b2ZrNlpPWXZGdmkya1oyNUxGdnkybVk0ZU8xSzFUbDc2OSt6SjIvRmptTFpoSHorNDkrWEhlanh3L2ZweHIrMTViYko5WjJWa3NYcnFZYXRXcUJjU2FrWm5Cazg4OVNRZDdoeEpyNFpVa3ZHcDRvZG1DcTlldDVzbm5uaVE2S3ByWFgzeTkyTG82NnphczR4L1AvSVBJbXBGOCtONkhWS2xTcGNqemt2WWtzZlQzcFVVZSszWHByelJxMkloUDMvL1V2Ky9SSng5bDQ1YU5oSWFFRnRsR3lxWjV4K1pjMFBPQ2dIMWVqNWRGWXhleCtPdkZBY3RKTm15ZHY5UmcxY2lxNUdUbU1QM042V3o5WXl1OTcrdE5sV3BWQXZyWXQ5R1hTRHFXZkl5dHYyK2xlU2ZmMzhNTzEzVTRyUVNjNDVyOFpObit6ZnRKV3BQRWtYMUhmREhtSmQxT1dvMXQza2Z6T0paOExLQ2VIZmdTY0Q5OThCT2hWZk4vZjBMRFErazJ2SnQvT3k4QmwzVThpNW1qWmhJYUhzbzFUMXlEWVRFSWpRamxobGR2Q0tnTlY1elE4S0ovUnpPT1pkREUzc1NmOEtwZXJ6cEQzeDdLOUxlbWw5cG5SZWs0cUtQL005V1Q0OEZ4cllNRm55d2c3VkFhb2VHaHhkYjVLODdzZnhVL3k3ZzBCWmNDUGRlYzZUV3hPTWVQSDJmZWdubmwwdGZlZlh1Wi9WUGcvNzhmNS82SWU2V2I1QVBKQUx6MHo1Y0Ezd3kyNWsyYnN6TnBKeGtaR1h6MTZWZlVpc3hQbHVmRlpMUFpNQXlEeXkrN25KVnJWdkw4cTg5ejErMTMrV2QvbFplblgzaWFQOXgvK0xkUHRSWmFhR2hvaVEvUjZKb29JaUlpRWtnSk9CRVJFWkZLNUhhN2F4M1llYUR3RkpBeTZueGhaMytDcktRNk43ZjhyZkJTYUNYdEw4ZzBUYjZkOGkyZmYvVTVGb3VGSng5OWt1Yk5tdk9QcC8vQnlKZEg4dEM5RDlHblp4Ly8rVjZ2bDZrenB2TFoyTS9JOWVSeTc1MzMwdStxd3JOaGlqUDBocUg4TlA4blB2amtBeTY1NkJJOEhnLzlyK29Qd09BQmc1bjEweXorOS9uLzZIUmhKeVpOblVUTm1qWHBma24zWXZ2emVyMjg5ZDViSk1RbkJDVGd0bTdieXJvTjY2aFJ2VWFaWXl2TjVxMmJlZTdsNThqT3ppWXlNcEtGdnk2a2JadTJSRGVPRHBoRnRXVFpFdjc1emo4SnRnWHovRlBQRjN1akVlRHpjWjlqbWlheHpXTFp2SFd6Zi8rMjdkdll1V3NuTnc2Nk1lRDhYYnQzMGFCK2c3TlMvMmJNbDJPWU1HWENTdzZISTl2bGNyMExFQjhmM3prb0tDaTJETTJYdWx3dS94dkthK2YxZXExQURlQTRjQVRJc1Znc3VVQ09hWnE1d0RxMzI3MG5yNTNUNld4Z21tYU5FOGR6dkY1dnJtbWFPUjZQSnpjM056Y25QVDA5TnlrcDZaU1h5RncyYVJsdExtMUQvUmErQk5YQlhRZVo4ZFlNOXF6YlUwckxmR3ZucjJXN2F6dVgzbkVwOFgzaXdZQ2YzditKbkt6OGNKYlBYTzVQd05WcFdpZGcyY2V5Q0k4TXArVWwrYk0vODVZbVREdVl4amJYTnFyVnJVYjY0WFNpNHFMOENhVHRydTBzbjdFYzhDVU1DNnBlcnpxTjR3SnJVWlhJZ0tzZnY1b2E5ZlAvSHEzOGNTWHRyMmgvU3UvalpOdGQyNW54NWd6NlB0SVhpOVZDVUVnUW5RZDNadTNQWlp0eFd4WUZhNy9sdVdmc1BmN1hiL2Q3bSt5TWJDSnFSMkMveXU3ZmI3VlphZGU3SGJ2WDdxWjF0OVpFUmtYeThlMGZCL3gvQllxc01mZmg4QS85UzNRV05YNXBUcTZyZDY0NTAydGljVTQxMFpSWEE2NG8vL25vUCtSNkFwY2ZIVGRoSFB2MjU4L1F2SFA0bmJScDFZWVd6VnNRSEJ6czc2OWc4ZzBnSjlmM094TVM3SnZoMktOYkQ2cFVxY0xMYjd6TUI1OThRRVpHQmtPdUgxTG11RXRUcDNhZGdJZDJUbFdWMENxa3BLU1VmdUlKNTlNMWNjTGtDWXdaTitheGhJU0VuT1hMbDc5UW9ZT0ppSWpJWDRZU2NDSWlJaUxuZ1ZkR3ZoS3cvYzdvZDBnNW1GTHMvb0srL3ZaclB2L3FjK3JXcWN2VC8zaWExaTFiQS9EV0syL3h5cHV2TU9wZm81Z3pkdzUvdS8xdkpPMUo0cXNKWDdGejEwNmlHa2J4OTRmK1RwdFdiVTRwMXJDd01JYmROSXovZlBnZkprMmRSR3l6V0JMaUV3RGZUY3JiaDkzT1A5LzVKMCtNZklLOSsvWXk0dFlSQVRWZ1RsWWx0QXF0V3JaaTFacFY1T1RrK0plZzJySjFDd0R4YmVOUEtiNlNOS3pma01jZmVaeFZxMWV4YXUwcVJuODBHby9IUTBSNEJHMHZhTXNGclM5ZzdmcTFMRm0yaElZTkdqTHlpWkUwYmRLMDJQNDJiTnJBd2w4WDRraHcwS0JlZzRDYmpUTm16d0NnWjdlZS9uMHBCMU00ZXV3bzdkdWRXZktqckhJOXVYZzhubURBL3o4Z0tDam9kdURPMHRwNnZkNi9BZjQzbE5ldXBIcDhKMjZnM2cxOFdLQ2Y1d3pEdUN2dmVGNHRwYUNnSUVKQ1FxaGF0U3AxNjlZOXhYY0dwdGZraDNkK1lPamJRL250MjkvSXpzZ09xT2xWMWtUSThhUEhtVGxxSnE2cExscDFiY1hHeFJzRGptLytiVE5wQjlNSXJ4VU8rR3JCblVxU3o5bmZpVFhJOTU2UEh6bk9tbmxyL01lK2VmSWJBQkt1VENBNjNyZE1Yc2F4REthL21UK1RMRHd5dkZDZmJmdTBaZWszUzFrOWR6VUEwZkhSMksvMkphQk9udW5WN2RadXhIYkt6N2NtclVuaXgzLy95QTl2bDE0Yk1zWVJFOUR1NUpwcXErYXNJaU0xZy83UDlDY3pOWk9KejAya1RmZFQrendwRDVmZWNTbEJJWVgvNmR6cnJsN1lRbjJmSnhmZGRCRUx4eXc4MjZHZEVvZkRVYWJFbG1tYUNXNjMyejhWMCtGd1RBSDZsNkhwZHk2WHl6OWx5MjYzdHpjTVkzbFp4blM1WEJYL3hFQTVtTGRnSG4rNC9xQk83VHFZcHVtL1h0NS8xLzNVcjF1ZjUxOTducVRkU1F6cVA2aVVubnl5c254TFU0YUU1Qzh4MnZuQ3pyenc5QXU4Ty9wZHVsM1NyYmltcDVWUWV2aStoLzJ2ODVhcnpqUGl2aEVsdG4zcmxiZUlDSThnMTVOTFZsWldRTXpGT1ordWlTZHEvZGtBclhNcElpSWlma3JBaVlpSWlKd0hHa2NGem1qSlcycXl1UDBGM1Rqb1JvS0RnN21pOXhXRVY4Mi9XZCtvWVNQZWUrTTlYbm56RlpZc1c4TDlqOTRQK0c0SzNqVDRKb2JlTUpTZ29OUDd1bmxsbnl2NWJ2cDNKTzFPNHRvckE1ZVg3Tkd0Qjk5Ti80NE5tellRWGpXY2E2NjRwdFQrRXVJVFdMTnVEYXZYcmNZZTcwc2tyTnU0RHFCY2I4eUZoWVhSMGRtUmpzNk9tS2JKeHMwYm1mamRSSDVaL0F0TGxpMWh5YklsL25OcjFxakowbVZMT1g3OE9LMWF0Q3J5WjdWb3lTTEFOeXR3N3M5ei9mdVBwUjVqenZ3NXhMV0pvM3IxNnBpbWlXRVlyRnF6Q29BTFdsOVFxSyt6eFRUTnBZWmhsR1d0cjAzRnRUTk5Nd3pJTmd3akNOL05UUCtmWHE5MzEwbjlKQVByODg0eFRkTi9ybUVZQVcxUDliM3MzN3lmMFVOR2s1bVdpYk5mMFV1dG5zeGl0UlJabzJ2LzF2M3MyMXk0aHBucE5WazlaeldkYi9UTlpHM2R0VFdIZHg4dTAxakJvY0VCTTdNU3B5Yml5ZkVFbkZNcnVoYTk3dTUxWWpDWU9Xb21hUWZ6bDVDcjBUQi81bHAyUmpiQlZZSzVvTWNGelA5NFBydFcrMzdVTFM3S3IzMjJjOFZPLyt2MmZkdHo4WkNMQThhYjh0S1VRakVVNThiWDgyZXFGSndaVnREbXBadjU5cGx2eVRxZUZSQTNFRkMvcnFoYWN1VWh4aEZEWE0rNElvLzlNZVVQTHJycElnQTZEZTdFeWxrcmZVdC9ub2FQUjN4YzdMRTdQeWsxbnkybEtLOGFjRjk4L1FYZ1MyVDk5My8vOWUrLzBISGhhY1dWa1pIaFgzNnlJR2VDazAvZi83VEltbVZlcnhlQUlHdjUzczRwYlVhY3grTWhvcHB2K2NoanFjZW9FMUtuMUQ1MVRSUVJFWkh6blJKd0lpSWlJcFdvWGJ0Mk5WUFRVb3V0aVZKZXptUUpTb3ZGNG4rYVB6YzNsKzA3dHJOdTR6cldyVitIYTRXTHcwZDhOODJieFRUajRLR0RIRDEybFBFVHgvTzc2M2RheGJZaXVuRTBEUnMwSkxKR0pEVnExQ0EwTkJTYnpVYXdMYmpZSi9nek1qTTRkdXdZQU10WExlZnl5L0tmMURjTWcrNlhkR2ZEcGcwMGE5cXN4S1dxOGlURUp6RHVtM0dzV0xraVB3RzNZUjBSNFJFMGkya0dGTC9rV1BLQjVFSXpCUW91WjNidzBFSDI3ZC9IL3VUOTdOMjNsOTE3ZHJOcjl5NTI3TnJobjkxUU5hd3E5dloydWw3Y2xaRGdFQktYSjVLNFBKRXg0OFlBdnRrUGNXM2lhTisyUFowN2RpWW1PZ2FBaXp0ZFROTHVKT0xheEFYY2JCdy9jVHlabVpuMHY3by96NzN5SEZXcVZPSEpSNThrY2JsditjRjJGN1FyOVdkU1VkeHU5NmZBcDZXZVdIN3RSZ0lqU3p1dnJMTi9UbmFxdGIxNjNkMHJQK0ZWd0l5M1pyRHF4MVZGdGxreGU0VS9BV2UxV1duWHAyei8vK3pYMkFtTjhPVTZjN0p5Y0gzdkNqZ2VHaEhLd09jSCttZHByWjY3bW96VURPSjZ4bUcxV1ZrNWU2Vi9pVTJBcGQ4c3BkdndidGhDYkRpdWNiRDRxOFhZUW16RWRzNmY0Ylo1cVcvR3lRVTlMK0NLaDY4b0ZGTldtdTkzL3U0eGQ1ZnBQZVM1NlkyYjhPYjZFZ3ZKMjVPWi9QeGsvN0dkSzNaaW1vWC85d1ZYeVovNW1wdWRXK2g0YVVZUEdRM0FmVi9kNTkvM3hVTmZrSG9nRlFCTGtJVXJINzNTZjJ6WDZsMDBicHYvME1LYWVXdG9jWEVMYWplcGpkVm1wZWRkUFpuOFFuN2NwK0pzSk5sT2Q1Wlp3Vmx0cCtMRUxMcFRHck9pcm9ubFZRT3VmZHYyZEw2d014M3NIY29oS2toTlN5V3NTbGlSeDRwS3ZrSCtyRGxiY1BsT3RDcFl1eTN2ZW5oeVBiZklHcjd5ZkljUEg2Wk83YUlUY0xvbWlvaUlpT1JUQWs1RVJFU2tFdGxzdGtPRGhnNHFkSk9ydkozT0VwUkhqaDVoM29KNUpCOUlabC95UG5idDJzV2VmWHY4VDk4YmhrR0w1aTI0c3MrVlhOcnRVcUtqb3ZGNFBDUzZFMW44MjJLV3IxenVYeExxWlBYcjFlZkQ5ejRrTkxUb2lWTGpKNDduV09veHFsZXJ6dnlGOCtsM1ZULy8wcGNabVJsTS9HNGlBQ3RYcjJURnFoV2x6bUpyRmRzS3E5WHFmeG8rNVdBS2UvZnRwY3RGWFFvbEFYdDI3MWxVRjM0bjM4VDladEkzVEoweDFiOGRFaHhDNDZqR2RPL1NuUmJOVzlDbWRSdWFOMjNPL3o3L0g4a3B5VngvM2ZWYzFNazNhMlovOG41K2QvM09zaitXc1h6VmNsekxYZFN1VmR0L3M3RjF5OWJjUFNJd2tYRWc1UUJUcDArbGVkUG1kTDZ3TTB1WExXWHVncm5jLytqOUhEOStuTHAxNmhMYnZDd2wyT1RQNHZEdXcreGV1NXRHRnpRQ2ZIWFl5cUo1eCtiKzF5dG5yU1RqV0ViQThSdGV2WUhJcUVqL2R0dkwydEwyc3JZQWJGcXl5WmVBaTgxUHdLMll0WUsybDdVbE1pcVNDNis3RU5jMEZ4MnU2K0JQZE9WazViQis0WG9BR3JWcFZPSVNlQVZuMXBWRnRiclYvSzh6MHdPVG5uZCtjaWViZjl2TW1wL1dCT3lQcUpPZnBNbEt6enFsOFFCU1UxSUw3VXMvbE83YmI4Q0E1d1pRcmM2SnVFeVkrOSs1REI4OTNIK3U2VFZaT0dZaEE1NGJBRURMTGkxcDNLNHh1MWFkUEVsVHlxcWlyb25sVlFOdThJREIxSzlidjRnV1paT1ZsY1h4ak9ORVJFU3c3STlsWkdSazBMaFI0WnFMMmRuWlRKczVqYXN1djZyUVF5WkhqdnBtV1ZhUEtOdm5SSG1xVmN0WHd5N2xVQW90YVZua09ib21pb2lJaU9SVEFrNUVSRVRrUE5EQkVmaTAvc1dkTHViQXdRUCsvYnYzN0NZbk40Y2hnNGR3OU5oUkFLcFhxODdjQlhQWnZNVTM0eVVpUElMNHR2RzBqRzFKNjVhdGFSZlhqbW9SMVFMNnRWcXRkT3pRa1k0ZE9nSytSTmZXN1Z2WnZtTTdTWHVTU0VsSkllVlFDaU51R1ZGczhpMzVRRExmVGYrTzJPYXgzUCszKzNuNDhZZjU0Sk1QZVBlZjd3SyttblNIRGg5aVlMK0JUUGwrQ2g5ODhnSHZ2L04raWNtQWtKQVFtc1UwWThQbURXUm5aN055OVVyQXQ4elh5UjcvdjhkTC9GbWVuSUFiZk4xZ21rUTNvVUc5QmpSczBKQjZkZXNWR2N1a3FaT0lhaFRGOWRkZDc5OVhyMjQ5cnI3aWFxNis0bXBmWEd0VzRtanY4QjgzRElONmRlc0Y5Rk9uZGgwY0NRNy8wcUNQL2Q5anhNVEU4T2tYbjJLYUpuMzc5QzB4ZnZseld2M1RhaHEwYXNDbUpadklTczhpL3ZMU2F4TXVITE9ReHUwYTA2UjlFNVpOWEhaSzQyV21abEtuYVIycVZLL2kzMDQvbEk1N3VwdGVkL2VpU3ZVcTlMNi9OeTB2enIvSnZtcjJLckl6c2dIWTd0cU9zNThUVDY3SFg0T3VJdFJvVUlQSXFFZzZSbldrUS84T0xCcTd5SCtzVG94dkJrNVdlaFk1V1RubE9tNlhJVjBDMy90UHE5aTNxZkFTb2h0LzNjaStqZnVvMzlLWGxPbDFWeS9HUERBR1RuRys1UnQ5M3lqMjJHTS9QSFpxblVtRmlXb1lkVWJ0RHh3OHdJaDdBMnV0RlhVZDJyeDFNeCtQK1pnbHZ5MWgxR3VqQW83dDNyc2I0TFJxVzU2cEJ2VWFBTEIzMzk1aXo5RTFVVVJFUkNTZkVuQWlJaUlpNTdEMzMzNGZyK2t0dFArK3Y5MFhzRDN5bFpHRmxwc3lESU1uSDNtU284ZU9FdFVvaXVyVnFqTjIvRmdBdG03Znl0YnRXMDhwbHFFM0RLVnVuZEp2R0k3K2FEUTVPVG5jZGR0ZHRHblZoa3N1dW9SRlN4YXg4TmVGTkl0cHh1UnBrMm5ldERsM0RyK1RqSXdNWnY0NGs5bHpaM1BGWllXWHd5dW9UYXMyYk5xeWlTM2J0ckJpMVFvQUhBbU9FdHVVSmkwOWpRbVRKd0N3ZmNmMlVzOC9jdVFJb3o4YVhlSTV2LzMrR3dEOXIrNVBvNGFOaWp6bjJjZWZKVGc0Zi9tOXdmMEhNMmZlSEhZbDdlTHFLNjR1WS9SU0VlYU1ua1BpMU1SVGJyZG03aG8yTDkxTWFrcXFyOTdjNWFXM1NWcVR4T0t2RmxPdFRqV09IVGhXNlBpV1pWdG8wS29CMlJuWkhOeDVrQ043ajNCazN4RlNENlN5ZTkxdVduZHQ3VDkzOXpyZlRYMzNERGVkcnU5RWVHUjRRTzJ6M0t4Y2xvelByOWUwYTlVdVBEa2VwcjR5bFFIUER5ZzA5dXQ5WGdjRHVnN3JTcGVoWGZqNWZ6K3pkTUxTZ0hPZStQRUovK3ZpYXNBMWJOM1EvM3JmcG4wYzJuV0luU3Q5ZGVpYXRHOENRTW9PMzZ6ZFZYTlcrYmR0SWFlL1BGL2p0bzNwZWt0WC8zYkcwUXgrL3QvUHhaNy95eGUvTVBqbHdRRFViMW1mTnQzYnNPN25kY1dlYjdWWkN5VWthamFzZWRyeHlsOUhvd2FOYU42ME9abFptUVFIQjlPK2JYc0c5Ui9rcjFtV1ovMUczMHpUb21xWGJkaTRBWURtTWMwTEhUdGRLUWRUK01QOVI2blgwYnk2c1R0MjdTanl1SzZKSWlJaUlvR1VnQk1SRVJFNUIzM3l4U2YrbTJDbjR1UmFaN08vbTAxVW8vd24vcjhjLytWcHgyUnZieTgxQWZmTDRsOVkrdnRTdW5YcFJueGIzd3lnVzIrKzFiZWs1YXJsVEowK2xkemNYTzc5MjcwWWhzR3dtNFl4ZDhGY1BoLzNPWmRlY21tSmZRL3FQNGdiQnQ1QTdWcTFlZm1ObDJsUXI0SC9hZjdUbFptWnliU1owOHA4ZmxwNldwblA3M3B4MTJKdk5oYTgwUWkrV1hrN2QrM2trb3N1b1g2OTAxOGVUU3BQZGthMmYzYlpxU29xK1FiZ211Wmk5ZHpWSE5senBNamoxejV4cmYvMXBpV2JBRitpYmZHNHhmUjVvRS9BdVl2R0xncFlzakV6TFpNdkgvbVN2UnVLbndrVDN5ZWVMa083QUhEcGlFczVkdUFZYStldkxkdWJPaUVxTHYvelo5ZXFYYXovWlQzcmYxbFBjSlZnN2g5L1B3QjcxdS9CZnJXZE9mK1o0LzhaRnB5OWRpcUN3NExKenNobXk3SXROTHV3R1liRllOYS9acEYrT0wzWU5sdVdiV0hQK2owMGJOMFEwMnRTcTNHdFlzKzkvTUhMYWRpbUlXTWZHaHV3LzJ6VWdEc2ZwQnhNNGVZUk54ZmFuN1E3cWREMXJTeUt1aWFlQ2NNd2VQK2Q5d1AyemY5bFBxTS9ITTMxQTY3bitnRysyV0FyMS9obWFTZTBUd0RneGFkZkpDZlhOOHR6MFJMZkxOQzhHbXdGajUyTzFMUlVubnJoS2RxMGJGTnFBaTQ2S3BvZ2F4QmJ0bTRKYUw5aDR3YnM3ZTI2Sm9xSWlJaWNSQWs0RVJFUmtYT1FvNzBqNEliVXJxUmQvaWZYaXpKdHhqU09wUjVqNkkxRFMrMzdWR3ZwakIwL3RreUp1OHpNVE43LytIM0N3OE81OTQ1Ny9mdWpvNkw1WlBRbi9PSDZneG16Wm5EVjVWZlJ0bzJ2amxWa3pVajZYZFdQQ1pNbjhOUFBQNVhZZjk2eVZUdDI3aURsWUFvWHRMNkFjZCtNWTlQV1RWemU2OVJ2ekFMVXJsVzd4QnV5djd0KzU2TlBQMkpmOGo2eXM3T3gyV3g0UEI1aW04Znl3Tjhlb0dXTDAwc1NGSFQwMkZFKy92eGpncXhCM0Ric3RrTEg0K1BpcVZPbnpobVBJMzg5eDQ4ZTUvalI0NFRYQ2ljeUtwTGFUV3BUcDBrZGFzZlVKbkZhSXJXaVR5U0tUTmp5bSsrR3V0Vm05ZGVpOHpNaGVWdHlvZjVMU3I0QnJKNjdtbmFYdDZOeDI4Wmd3RlYvdjRxVUhTa2tieTNjVjNFYXhlWEhzbXRsZm0yMXpqZDA5dGVtYTk2eE9SY091SkNXRjdmazIyZS94ZXZ4a25vd2xRMi8rR1lLZWJJOWhmcU5xQjFCbzdoR2hXYWVqZmd3ZjNuQUNVOVBvTm1GemZ6OWxPU1h6My9CMmMvSno1LzhUTXFPRkF6RG9IN0wralIxTmcwNEw4WVJBNERYVTNobXNwdzVxOVVhOE5ESVgwRnljaktwYWFsa1pQcHFPSnFteWVvMXF3a0tDdkpmNi9JU1Q3Lzk4WnQvOXZtcmI3M0s0NDg4emtVZEx3cm9iMkMvZ2JTSWJWR21zYk95c25qcWhhZllzWE5IbVdhSzJXdzJtalZ0eHVhdG0way9uazdWc0tyc1Q5N1AweTgrelYyMzM4V0Fhd2ZvbWlnaUlpSlNnQkp3SWlJaUl1Y2dlM3M3OXZaMkFLYlBtczY0YjhaeDQ4QWJ1V1hJTFZnc2xrTG4vL3pMenh4TFBjYXdHNGVkN1ZEOVFrTkR1ZVBXTzhqTnphVm16Y0NiNGcwYk5DUWlJb0ptTWMyNDQ5WTdBbzdkTU9BR1lxSmo2Tm05SjFPK254SndMQ3M3aTAxYk5yRjl4M2EyYmQvRzF1MWIyYlpqR3dCcjE2OWw3ZnExQkFVRjBhbERwM0o3SHg2UGh5WExsakR4dTRtczI3QU9lN3lkNTU1OGpoSDNqYUJlM1hvOGN2OGp2RFA2SFI1ODdFRTZkK3pNd0dzSDBpNnUzV21OWlpvbTc0NStsOE9IRHpQNHVzRkYxaWQ2ODVVM3ovUXRTUVd3QkZtb1hyZDZrY2VxVktzU3NKMlhKSXFvSFJHd1A2SldSTEZMRjBiVWllQ3lleTZqWnNPYTJFSURsMlAwZXJ4WWJmbDEyN2E3dDVPYWtrcDRaRGpYamJ5dWNBTE9nTUV2RCtiWEwzOWw4ZGVMOGVhV0xYbmt6ZlV5OWVXcGpQaG9CRldxVmNIMXZZc0Qydzc0K3l4TmFIZ29kWnY1WnMyYXBrblNtaVFBR3JkclRPY2JPZ053Wk84UkR1ODVUR1JVSkUwN05PV0toNjlnNXFpWjdOMndseWt2NVg4ZUdKYkFBV012aXVYeUIwcEl2SnV3OVkrdGJQMjliRXZ0Ymt2Y3hyYkViZjd0dXMzcWN1dS9ieTMyZkt2TjZsdW1FK2g5WDIvZnNxUEFiOS8reHZ5UDV3Y3N6L2w2bjljSmpRaGx3TWdCSkZ5VndKYmZ0Z1RNUnBSOE5XdlVMUFlCa2V6c2JDWlBtOHdGYlM0Z1BxNXdqY1VaczJhUW1wYks1WmRkVHMwYTVic2thRWtQcmV4TThpMnBHaDBWRGNDbXpadElUVXNsUGk2ZWtKQVEvM21Ianh6bVgvLzlGd0REYmh6R2xPbFRlT0cxRjdqajFqc1kxSCtRLzd5LzNmYTNVdVBKeXNvQzRFREtBUTZrSE9ETzRYZHk3WlhYRmpwdjI0NXQ3Tmk1ZyswN3RwT1psY25kSSs3R2tlQmc0K2FOTFB0akdUMjY5UWc2ZnhBQUFDQUFTVVJCVlBEWGphMWRxM2FSWSttYUtDSWlJdWN6SmVCRVJFUkV6bkdkT25SaXpydzVmRDN4YXpadDNjUlRmMytLcW1GVkt6dXNJcDM4Skg5QlBicjE0Tkt1bHhhcW5SUWVIazZ2UzN2NU5zekFObnYyN09IUkp4LzFiMXV0VnBvMGJrTEwySmEwakcxSmkrWXRhTmEwR1VGQlFVejhidUlaeGI1eDgwWVdMRnJBdkFYek9IVDRFQzJhdCtDbFoxK2lvN05qd0hseGJlTDQ0TDBQbVA3RGRNWlBHcy9mbi80N2pSbzI0dEpMTHFYVGhaMW9HZHV5MEhzc3pxZGZmTXJpM3hiVHRFbFRiaDFTL00zK1BCNlBieVpRV2ZzdnphMURibVZnLzRIUDNEVDhwbmZLcGNNL21ZSkprTEllNjMxZmIzcmYxN3ZZZGp0WDd1U3J2MzlGelFZMXk3enM0RjFqN2lweS96VlBYRk5zbXpIM2pmRW5yMDVtc1ZvQ2Fxc3RuYkNVVG9NNzBXVm9GLytzTW9CanljY0lxeDVHVUVnUWhtRnd5YkJMYU51N0xRdkhMR1R0dkxJdEpabDJLSTFaNzg0aXJFWVl5MmNzeHpSOWYwa2J4d1hPeUMxcVJsaDArMmovNytxQmJRZklUTXVrWVp1R0RIcHhFQmFyNzBHQ3hWOHRadk52bTduam96c0lxeEZHL09YeEhFbzZ4TXBaSzZrZFU1dXN0Q3dpNmtSUXZWNWdzak10SmEzWW1MMjVYZzdzT0ZEbzgrUlVwT3hJd1p2cnhSS1UvOEREa2IxSDJQanJSallzMmtEeXRtUnFOcXhKOXhIZDgydnhtYjVhZ0NlejJxelVqcTVOZFB0b290dEhzM0h4UmlZL1AvbjBnenZQNU9UazhPUGNIL2w2NHRjY1NEbEFnM29OK04vNy95UEltbjg3NU1qUkkzejQyWWRrWldVeDl1dXhkTG1vQzlkZWRhMS9CbHBaMllKOHllN1V0RlFpd2lOS09kdG40NmFOQVA1WmE3KzdmZ2NnSVQ0aElMNm5ubitLbElNcFhOYmpNb2JlT0pSdVhicng1UE5QOHZHWWo5bXpidy8zLyszK1FnL1k1UDE5TzlteXhHWCsxOE52SGs2djdyMllObk1hdS9mc1psZlNMdlluN3dmZzdvZnU5cC9YcWtVcndMY1U1UGlKNDVuNTQweDZkT3RCU29xdkJtT0Qrb0ZMT3A5djE4UkIvUWR4NWVWWHZ0SHZobjR2bm5GbklpSWljczVRQWs1RVJFVGtIRmVuZGgxR3ZUcUs5Lzc3SHN2K1dFWjZlbnBBQXM0MFRkTFMwckJhclNYMGt1L1lzV09NSFQrMjlCTlBXTGxxNVNuSFhKeUNOOGtPSHptTXhXSWhyRW9ZUVVGQmJOeThrWDNKKzdEWjhtZjd4RFNKb1cvdnZqU0pia0tyRnExbzNxdzVJY0VoUlhYdGR5cDFndFp2WE0rc24yYnhlK0x2cEJ6MExUdlh3ZDZCZnp6MER4d0pqbUxiQlZtRDZIOTFmNjdzY3lWemY1N0x0Sm5UR0RkaEhPTW1qS05xV0ZYYXRHckRsWDJ1cE10RlhZcnQ0K3R2djJiQ2xBbUVoNGZ6ekdQUEJMenZQR25wYVdSbVpoSmVOWndnV3hEdUZXNkFnRmtWWjhKbXMxRzlXdldjeE1URTB5OUFKQlVpWldjS3BtbjYvODZrSDA0bmVVc3krN2Z1Sjc1UFBHRTF3Z0RZdVdJbk5lclhvTWVkUFFMYTcxbS9oNG5QVHFSV2RDMEd2VFNJa0REZjcweU4raldvV3VQVUV2Z2JGbTBnUERLY3gyYzlqaWZYZzlmcnhSYVMvL3RxbWliSGp4d3YxQzV2dVVid0xUL1o2cEpXWFBQNE5RU0YrUDRadTNQbFRsYit1QkpNK09HZEh4ajR3a0FBTHIzOVVnNXNQOERnbHdZWDZqT3ZSbHhxU2lvNW1Ua2NURHJJd1ozNS82WHNUT0h3bnNObG51VlhIRSt1aDVTZEtRU0hCYk4rd1hyV0xWakgvczIrcElialdnZGRiKzFLazRRbUFaOXA3dWx1Ly9LY0JaTjNONzUrSXhHMThwTTVlOWVYdlBTbitCdzlkcFNaczJmeS9RL2ZjL0RRUVlLc1FWeHgyUlhjT1BqR2dPUWJRSTNxTlJnOWFqU1RwMDFtN3M5eldiQm9BUXNXTGFCWlRET3V1L1k2ZW5iclNWQlE2YmRQNnRlcno3WWQyL2pzeTgrNGJlaHR4U2JoVE5Qa3lORWpUSnM1aloxSk82bGZyejZOR3ZobW5pNVp0Z1NBOXZIdEFkaXdhUU12di9FeXlRZVNpWStMNTZGN0hnSWd1bkUwNzd6K0RvODkreGd6WnMzZ1FNb0JubmprQ1RJeU1vaUlpQ0RJR3VTdkZ4ZHNDNnlSbHBmMHUvNjY2N2xwOEUzczNMV1QwUitOOWgrUHJCbEprK2dtUkVkRjA2UnhFeHBITmFaSmRCTUFZcHZGMGk2dUhTdFhyMlRocnd2WnVuMHJobUVRMVREcXZMNG0ybXcyYXRocTVLeFpzK2IwaW5tS2lJaklPVWtKT0JFUkVaSHpRRkJRRUk4KzhDZ3BCMVBJenM3bTJaZWVKU0k4Z3VDUVlIYnYzczJSbzBkb0dWdTIyaXZIVW8rVnFhWmJSWnM4ZFRJVHBrd290TC9nMC9XR1lmRHdmUStmVXI4OXUvY3M4Zmk4QmZQOHIwTkRRNW45MDJ6cTFxbkx6ZGZmVEo5ZWZhaGZyMzZaeHdvT0RxWnZuNzcwN2RPWHpWczNNMy9oZkJZdFdVVGk4a1R1dXIzb1dVOEFrNmROWnN5NE1RUUhCL1BjRTg4VlcvTW9hWGNTRHozMlVLSDl6V0thbFRsRytXdkt6Y3JseDMvL3lOSDlSOW0vZVQvcGg5UDl4ell0M3NTUXQ0YVFtNTNMekhkbWNtVHZFVnAzYjAyTVBRYUFWWE5XTWZ0ZnM4bk55dVg0cXVPTWUyUWMvWi9wVDJSVUpOdisyTWJ2VTM0LzVYalNEcVZ4YVBjaElxTWlzUktZN04rOGRETTVXWVZ6dU0wdXpQODkzYlZxRnlrN1V2RGtlZ2dLQ1NMdFlCclRYcDNtbjZXMmFja20xczViUzhzdUxaa3plZzViZnR2Q3daMEg4K3ZjbmJCMW1XOUp5WDJiOXpHcTM2Z3ptdVZXbW0rZitiYklwU0k5T1I3L3p6clB1cC9YTWVlL2MvemJ5VnVUcWQvUzkxblN1RjMrYkVGdnJwZDFQNitybUlEUEFhWnA0bDdoWnZiYzJmeTY5RmR5Y25LdzJXeGNkY1ZWM0Rqd1J1cldLWHBXS0VEanFNWThkTzlEREI4Nm5PbXpwdlBkOTkreGRmdFdSdjFyRkorTi9ZeUIvUVl5c04vQUVtZExYWDNGMVN4WnRvUVpzMll3WTlhTU1zVnNHQWJEaHc3SE1BejI3ZC9IcGkyYkNBa0pvVVh6Rm53ODVtTW1UNXVNMSt2bGtvc3U0YkgvZXl5Z3ZtdmRPblVaOWVvb0hudjJNV3BGMWlJakk0T2JSOXhjYUl5MmNZRXorVzRiZGh1UmtaSDB2N3EvLzczZmY5Zjl4RVRIRU5Na3B0VFplL2Y5N1Q0ZStzZER2UHJXcXdERVJNZFFwVW9WWFJORlJFUkVUcUlFbklpSWlFZ2xNazN6VUVSNFJPVFpHcTkycmRwa1pHVHd1K3YzZ0tXcG1zVTA0NkY3QzkrVU9sbG9hQ2hSamFJWVBXcDBxZWZtK1hyaTE0eWZPQjZycGZnWmRsR05vbWhRcjBHeHg0dmlTSEN3ZmRkMjM0d2EwNHZWYXFWcGs2YmNNUENHVStyblpJLy8zK01sSGkrWWdJdUpqdUhUOXo4dHRQVFc2WWh0Rmt0c3MxanVISDRueVFlU1M3eFIzS05yRDZiUG1zNkRkejlJZk52Q3RZenl0R2plZ3BheExjbk16TVRqOVJBVUZFU1R4azNLdERTWHdGdFh2MVh1ZlpwZTM5KzdRN3NQOGQ3Zzk4cTkvNExjMDkxRjd0KzlkamNMUGxuQXNRUEhPTExuQ0FDejNwbkY0RmNHTS9lRHVZWHFuaVZ2VGViVGV6Nmw2eTFkU2Z3dThiU1RWa2xya3FoV3B4b2VqNGZjckZ3eWptV3dhOVV1Rm55Nm9OQzVGcXVGNVRPWDA2SnpDeHExYWNUT1ZUczVmdVE0TTk2Y1FkOUgrakxoNlFta0hRcGNSbkxPKzNOWU1uNEpCN2I3NnN6dDI3eVBtZzFyNHZWNHlVekxaT2VLbmZ3NCtrZmZ5UldZZU10VFhKMjJGVCtzb0VHckJpUmNtY0RSL1VmNTVZdGZXRDFuZGNBNU05NmFRWjhIK2xDL1JYMXNvVGF5TTdKSjNwck1vckdMT0xMdlNNVUhYMG5POUpwNFBPTTR6Ny8yUEZsWldkU3RVNWNyKzF6SkZiMnZPS1dhYnRXclZlZm02Mjltd0RVRG1QejlaQ1pQbmN5aHc0Zll0MzlmcVVzVmRuQjA0TlhuWDJYNkQ5UFp0MzhmMlRuRlQ0WUtDd3VqVVlOR1hIWDVWZjZhWnpWcjFPVE80WGV5YmNjMlFvSkR5TWpJd0dhek1lS1dFZlM3cWwrUi9kU0tyTVhicjcxTmVOVndyRllyc2MxaVNUK2VqdGZySlNRNGhJVDRCRzRmZG50QUc0dkZ3blhYWE9mZk5neURhL29XdjZUdHlabzJhY3JMejczTWU2UGZJelV0MVYrYlZkZEVFUkVSa1VEbFUveEJSRVJFUkU3YmdaMEh5dVZXY0ZwNkdsYUxsU3BWcXBUcGZJL0h0eFNjMVdvdFZEZm1mTFIxKzFheXNySm8wNnBOaWVldDI3Q09rSkNRcy83RS9MSFVZMlJrWkZDdmJqMEFjbk56eTdRa1drVWE4K1VZSmt5WmtPM3hlQjUzdVZ6dlZtb3dwWEE0SENiQTRGcUZseVdVRXd4T0t6RVZHaDdxZjUyWmxsbCs4WndRSGhrZWtHeXJXck5xd0l5K3Y2S2c0Q0NpMjBlejNiVzl5UHAzNWVuYmc5OEM0SEs1L2hMLy9qL1RhK0xFN3liU3FHRWpPblhvVkM3WHR2VGo2Znp3NHc5Y2UrVzFBYlBQWnN5YXdkRmpSeGx5L1pBekhxTTRXZGxaSEQxNnRNVGswL25xejNaTm5EQjVBbVBHamNuSnljbDVaZm55NVM5VVdpQWlJaUx5cDZJWmNDSWlJaUxuaVBDcTRhZDB2dFZxTFhQZHQvTkJXUk5xcFNYb0trcTFpR3BVaTZqbTM2N3M1QnRBcmljWGo4Y1REQVNYZXJMOCtaMW0ycU1pa200Rm5UelQ3YStlZkFQSXpjNHROTk5ReXNlZy9vUEt0YitxWVZXTDdQT3FLNjRxMTNHS0VoSWNvdVJiTWY1czEwU1B4NFBINDdFQmhZdlBpWWlJeUhsTGp6cUxpSWlJaUlpSWlJaUlpSWlJbENNbDRFUkVSRVFxVWJ0MjdXcW1waFZkSjBoRVJPUjhvbXVpaUlpSWlKeExsSUFURVJFUnFVUTJtKzNRb0tIbHUxeVdpSWpJWDVHdWlTSWlJaUp5TGxFQ1RrUkVSRVJFUkVSRVJFUkVSS1FjS1FFbklpSWlJaUlpSWlJaUlpSWlVbzZVZ0JNUkVSRVJFUkVSRVJFUkVSRXBSMHJBaVlpSWlJaUlpSWlJaUlpSWlKUWpKZUJFUkVSRVJFUkVSRVJFUkVSRXlwRVNjQ0lpSWlJaWNscHVIWElyNHo4Zi80eGhHTzlVZGl3aUlpS1ZaVkQvUVV6NFlzSWJPVGs1TDFaMkxDSWlJdkxuRVZUWkFZaUlpSWlJeUYrVHpXYWplclhxT1ltSmlUbVZIWXVJaUVobHNkbHMxTERWeUZtelprMTJaY2NpSWlJaWZ4NmFBU2NpSWlJaUlpSWlJaUlpSWlKU2pwU0FFeEVSRWFsRXBta2VDcThhWHRsaGlJaUlWRHBkRTBWRVJFVGtYS0lFbklpSWlFZ2xjcnZkdFNhTm0xVFpZWWljbGpGZmp1SHFRVmUvNUhBNEhxN3NXRVRrcjAvWFJQbXJtakI1QW4wSDluMHNJU0hodWNxT1JVUkVSUDQ4bElBVEVSRVJFWkhUa3V2SnhlUHhCQVBCbFIyTGlJaElaZkY0UEhnOEhodGdxK3hZUkVSRTVNOURDVGdSRVJFUkVSRVJFUkVSRVJHUmNxUUVuSWlJaUVnbGF0ZXVYYzNVdE5US0RrTkVSS1RTNlpvb0lpSWlJdWNTSmVCRVJFUkVLcEhOWmpzMGFPaWd5ZzVEUkVTazB1bWFLQ0lpSWlMbkVpWGdSRVJFUkVUa2ZKQUw0REU5bFIySHlGbmpOYjE1TDNNck13NFJFUkVSa2ZPUkVuQWlJaUlpSW5MT00wMHpDU0REbTFIWm9ZaWNOWm5lekx5WHlaVVpoNGlJaUlqSStVZ0pPQkVSRVJFUk9lY1poakVGWUhQbVprek15ZzVIcE1LWm1HelAydTU3YlpvL1Yyb3dJaUlpSWlMbm9hREtEa0JFUkVSRVJLU2laV2RudnhNY0hIekxwc3hOdGZabTc2VjZVSFdDamVES0RrdWtRbVNiMmFSNlVqbm1PUVp3MURUTjV5czVKQkVSRVJHUjg0NFNjQ0lpSWlKL0FwZjN2eHlBc0xBd3BudzF4YjgvUFQyZEFUY1BLTFY5YUdnb1U4ZFA5VzhmenpqT2RUZGRWMnE3a09BUXBrMlk1dC9Pek1xazN3MzlTbTFuczltWS91MTAvM1oyZGpiWFhIOU5xZTJzVmlzeko4MzBiM3U5WHZvTzZGdHFPOE13bURWbFZzQyt2SjlaYWFaOE5ZV3dzREQvZHYrYitwT1JVZm95aE9NK0dVZnRXclg5MjBOdUg4TEJRd2RMYmZmeGZ6NG1PaXJhdjMzSGZYZXdhL2V1VXR1OTk4Wjd0RzdaMnIvOTREOGVaTU9tRGFXMmUrMkYxM0MwZC9pM0h4LzVPTXRYTGkrMTNjZ25SdEtsY3hmLzlwdnZ2Y2xQODM4cXRkM2ZIL3c3dlh2Mkx2VzhQNXZWcTFmdmF0KytmWGVMeFRJbXpadldJUzA3cmJKREVqa2JWbms4bmp0V3JGaXhxYklET1JWNW4rL1ZxMWRud3VjVC9Qc1BIem5NamNOdkxMVjl6Um8xR1Q5bXZILzc0T0dERExsdFNLbnRha1hXNHF0UHYvSnZweHhNNGVZUk41ZmFyazd0T256NXZ5LzkyOGtIa2hsMjU3QlMyOVd0VTVleEg0LzFiKy9adDRmYjdyNnQxSGIxNjlYbjh3OC85MjhuN1VsaXhMMGpTbTNYc0VGRFB2dnZaLzd0WGJ0M2NjZDlkNVRhcmtWc0MvN3oxbi84MnhzMmJlREJmenhZYXJ2Mjdkcnp4a3R2K0xmZEs5MDhNZktKVXR0ZDFQRWlubi9xZWYvMnI3Lzl5b3V2dlZocXUxNlg5dUt4aHgvemIvODAveWZlZk8vTlV0dGQwL2NhN3IvcmZ2LzIrRW5qK1d6c1p5VzA4TGwrd1BXTXVLWDBuN3VJaUlpY3Y0ektEa0JFUkVUa2ZHYTMyMzh6REtOamdWMUhYUzVYamJ3TnA5TlozVFROSTJYb0t0WGxjbFhMMjRpTGl3c1BDUWxKTFVPNzR5NlhxMnFCOGNKTTAwd3ZRN3RNbDh0VkpXOGpOalkycEZxMWFwa2xOVGdoeCtWeUZaeDJaSEU0SEo0eXRQTzRYSzZBaDhjY0RrZVoxaEZNVDArdnRtSERCdi9Qd3VGd0hBV3FsZERFTjZESEU3Vml4WXJkZWR0MnV6M0pNSXhHcGJYTHljbHBzMnJWcXZVRnhsc0x0Q25EZUoxV3JGaXhyTUI0Si85dUZNazB6Y3ZjYnZmY0F1M21HSVp4V1JuR0c3Qml4UXAvdHRkdXQ0OHhET1BXTW94M3E5dnQvcUpBdTFHbWFjNWJ2bno1ak5MYS9sbTBiOSsrcFdFWTdRM0RLUFgzUU9TdnlEQ01OSS9IczNyRmloVnJLanVXVStGd09GeUFQVy9iTk0xa3Q5dGRMMjg3UGo2K2JsQlEwUDR5ZExYWDVYSTF6TnR3T3AwTlROUGNVMW9qMHpSM3U5M3VxTHp0OXUzYk43SmFyVWxsR0crbnkrVnFVbUM4YU5NMGQ1Umh2TzF1dDd0cGdYYk5UZFBjWElieHRyaGNydGk4allTRWhCWVdpMlZqR2NiYjVIYTdXeFlZcjdWcG11dkswTzUzdDl2dHZ4NGxKQ1JjYUxGWWxwWFU1a1M3ZVc2M3UxZmV0c1BoNkFuTUxhRkpudTljTHBmL0thS0VoSVQrRm90bFNra05Ub3czMXUxMjM1SzNiYmZiaHhtRzhVVkpiUUM4WHUvbzVjdVgrek53ZHJ2OUNjTXdYaXZEZUsrNzNlNG44N1lkRHNmenBtbXVkcnZkRTB0ckt5SWlJdWNISmVCRVJFUkU1SngxSXJsbnljbkppVnkxYXRYaHlvNUhSRVNrTWpnY2ptTkF4TWtQcFlpSWlJaEl4YkZVZGdBaUlpSWlJaFd0U3BVcSt0NHJJaUlpSWlJaUltZU5hc0NKaUlpSXlMbk1pMjhHbkJKd0lpSnlQdXVVazVNVHRHSERocklzTXkwaUlpSWk1VUFKT0JFUkVSRTVsM21Bb09EZ1lDWGdSRVRrdk9WeXVVcXQ5U1lpSWlJaTVVczNJa1JFUkVUa1hPWUZ5TTNOMWZkZUVSRVJFUkVSRVRscmRDTkNSRVJFUk01bEhvQ2NuQnhyWlFjaUlpSWlJaUlpSXVjUExVRXBJaUlpSXVjeUw0REg0OUdEWnlJaWN0NXlPQnlMZ2REazVPUXVTVWxKR1pVZGo0aUlpTWo1UURjaVJFUkVST1JjNWdXdzJXejYzaXNpSXVjdDB6VGpBWHRrWktTdWh5SWlJaUpuaWI1NGlZaUlpTWk1ekFPYUFTY2lJaUlpSWlJaVo1ZHVSSWlJaUlqSXVVd3o0RVJFUkVSRVJFVGtyRk1OT0JFUktUUFQ2WHdBMHh3SVBHcTRYSW1WSFkrSVNHbGNMbGQ5VGlUaFJFUkVSRVJFUkVUT0ZqMEpMQ0lpWldJNkhFN2dYeGhHZHd4amlXbTNQMjZDVWRseGlZaVVRc2szRVJFUkVSRVJFVG5ybElBVEVaRlNtYTFhUlFEZkF4QVhCMkREWW5rZHAzT3BtWkFRVTRtaGlZaUlpSWlJaU1oWlpEb2MvMmM2SEtsbVFrS002WFRhS2pzZUVaRS9LeVhnUkVTa1JDWVloSVc5aldFMG9HbFRHRE1HM244ZmF0VUM2SWpWdXNhMDIyK3A1REJGUkVSRVJFUkU1R3d3ak9jd2pIQ3MxbTFBdHVsMC9zK01pNHMwZGE5WlJDU0FQaFJGUktSa0RzZmxXQ3gzRUJvSzc3d0RoZ0VkTzhMa3lkQ3pKMEFZRnN2bnBzTXh5VXhJcUZIWjRZcUlGT1IwT3JjNkhBN1RicmUzcit4WVJFUkVSRVRPQ1I3UHZaaW1XV0RQQ0VKREQrSjA1cGdPeC8rWmNYSGhsUmFiaU1pZmlCSndJaUpTTERNK3ZpNHdFWUM3NzRhb3FQeURWYXZDUC84Snp6OFBvYUZnR0FPd1dyZVlEc2NWbFJLc2lFZ0p2RjZ2dnZlS2lJaUlpSlFEWS9ueXJ6Q01UQURHallNZVBmSU9XVENNdHdrTlRUV2R6bjJtM2Q2dDBvSVVFZmtUMEkwSUVSRXBrZ2xXZ29JK3h6Q3FZcmZEMEtHRlR6SU11UHBxK080N3NOc0JJb0VacHRQNVh6TXVMdmdzaHl3aVVvaHBtdDRUZnhxVkhZdUlpRWhsTVUyemg5ZnI3Ykp5NWNxTXlvNUZSTTRScHZrR0FQLzNmL0RHRy9ESEgvRHR0OUM0Y2Q0WjliQllGcGhPcDJrNkhMK2FkbnZEU290VlJLU1M2RWFFaUlnVXlYUTRobU1ZbnhFUkFWT25RclZxSlRmd2VIejE0VDc4RUx4ZU1NM2RlRHdEakJVcmxwMlZnRVZFaXVCd09EWUNMVXpUdk5EdGR2OVIyZkdJaUlpSWlKd3JUSWNqRThNSVllWk1xRnMzOE9DOGVmRENDNUNlZm5Lemp6bDQ4RUZqKy9iTXN4V25pRWhsMFF3NEVSRXB4SXlQYndwOGdtSEFVMCtWbm53RHNGcGh4QWdZUHg1aVk4RXdHaEVVOUt0cHR6OVQ0UUdMaUJUUEMxcUNVa1JFUkVTazNKbm1KQUNlZnJyd3NaNDlZZjU4V0xqUWQ2L0FhczA3Y2llMWFxV1pUdWNSMCttODE5VDlhUkU1aCtrRFRrUkVBcGhSVVZVSUN2b093N0RRc3lmMDduMXFIVFJyQmw5K0NUZmRCQkNFeGZLUzZYUzZ6SGJ0bWxWRXZDSWlwY2hiZ2xMZmUwVkVSRVJFeXBQYmZRdVFpZHNOaHc4WFBtNnhRRmdZM0hNUExGNE1zMlpCOSs0QVZxQTZNQnFuTTlOME9yZVlkbnYzc3hxN2lNaFpvQnNSSWlJU3FGNjlrUmhHUEhYcXdNc3ZuMTRmUVVIdzZLUHcwVWRRdXphQUhadHRyV20zMzE2ZW9ZcUlsTVl3REMrQXhXTFI5MTRSRVRsdk9SeU9PWGE3ZldGTVRFeG9aY2NpSXVjT0F6eVk1czhBdlAxMnlTZGJyYjc3QTZORytaSnhYM3poZTRBWGJFQXpMSmFmVGFjencrelE0U2N6UGo2cWdrTVhFVGtyZENOQ1JFVDh6QTRkdWdCUEVCUUVyNzhPTnR1WmRlaHd3SGZmK1diUkdVWUlGc3NucHNNeDI0eUxpeXlYZ0VWRVNtR2FwbWJBaVlqSWVjODB6WXNNdytoYXExWXRYUTlGcEh3ZE85WWZ5T0dISCtEWXNiSzFDUTZHQ3k2QWI3NkJSWXZndGRjZ0lnSWdGTlBzUlZEUVR0UGhTRE1kam8vTXVMandDb3hlUktSQzZZdVhpSWdBWUxaclY5Ty9mdnVnUWRDK2ZmbDBIQm9Lcjc3cW0wMVhwUW9ZUmg5Q1E1UE1oSVQrNVRPQWlFaUpOQU5PUkVSRVJLU0NHSnMzWjJHYWF3RmZUZmhUYW16NDdobjA3ZzAvL2VSYm92TFdXeUVveU1Bd3FtSVlkeElhZXNoME9uZVpEc2RkcWhjbkluODErdEFTRVJGTU1MRFovZ1hVbzFVcjMvS1I1Y2t3NElvcjRQdnZvVk1uZ0NwWUxKTk5wL04vWmx4Y2NQa09KaUlTd0h2aVQ2TlNveEFSRWFsRWhtSG9PaWdpRlNjam95K202ZVhqaitINDhkUHJJMitKeWdjZWdGOStnY21Ub1dkUDhDMVJHWVZoZklEVG1XWTZITXROdTcxYk9VWXZJbEpoOUFWTVJFUXdIWTRCR01Za3dzSjhUNncxYkZpQmc1bnc5ZGZ3N3J2ZzlZSnBKdVAxWG1jc1g3NjQ0Z1lWa2ZPWWhmd2tuSWlJeUhuSjRYQ2tBMkdHWVZSTlRFdzh6YnZqSWlMRk14Mk9iUmhHRE04OEEvM0xjY0diNDhkaHd3WmZtWXd0V3dvZU9ZcHBMaVlvNkQ1ajJiSnQ1VGVnaUVqNTBRdzRFWkh6bkJrYkc0SmhmQUZBNjliUW9FSEZEbWdZTUdRSVRKMEtMVnVDWWRURll2bkZ0TnRmcU5pQlJlUThwZVNiaUlpSUhzQVdrWXBtbW9NQmt6ZmVnT3pzOHVzM0xBenNkdC9Ed2ovOEFJOC9ubGN2cmpxRzBaZmMzTTJtMDduVzlNMlVFeEg1VTFFQ1RrVGtQR2RzM3B3RitCWnFkN25nb1lmZ3dJR0tIN2hCQS9qeVN4ZzZGQXpEZ3NVeTBuUTZWNXZ4OGEwcWZuQVJFUkVSa2ZQUC92Mzd6Y3FPUVVUT1RZYmIvUWVRVEhZMnVOMFZNSUFCZGVyQTRNRytlbkZUcGtDdlhyNzdDYWJaak5oWTNlY1drVDhkZlRDSmlBaEdZdUlkbU9aQTRDQ0xGOE9nUVRCM2JzVVBiTEhBd3cvRFo1LzV2a2hESERiYmV0UGh1TC9pQnhjUkVSRVJFUkdSY25RM0FJODlCcm01RlRlSzFRcU5HL3RxeHZsOGZPTGhZaEdSUHhVbDRFUkVCQURENVpxTTE5c0dtRTE2dW05Wmg1RWpUNytBOHFsbzF3Nm1UWU8rZlU4RVkvemJkRHJubVMxYjFpNjVvWWhJeVJ3T3h6eUh3MkU2SEk2ckt6c1dFUkVSRVpGeldsTFNIRXd6bS9SMDJMNjk0c2Y3OVZmZm4xN3YrSW9mVEVUazFDa0JKeUlpZm9iYmZZREV4TDU0dmZjQUdjeWNDUU1HK0phbXJHZzJHN3o0SXJ6OXRtK05kK2hCUk1SZTAyNGZWUEdEaThoNVFMVnZSRVJFUkVRcWdHbTNOelNkenRrMGFuUUl3d2dHSUNPallnZE5USVNrSklCOUxGKyt0R0lIRXhFNVBVckFpWWhJQUFOTXcrMys0TVJzdU45SVNZRzc3NGJSb3l0MkNRbndyZW5lclJ2OCtDTmNmREZBRUJiTHQ2YkQ4WVVaR3h0U3NZT0x5RG5LQytEMWV2VzlWMFJFemx1bWFRNDBUYk5mVWxKU2RtWEhJaUxuRHROdTcyQTZITDlpc2V3RSttQVl3ZlR0QzVNbVFkdTJGVHY0bDErZUNNTDh0d0dlaWgxTVJPVDA2RWxnRVJFcGxnbEJPSjNQWVpwUFlSZ1dtaldEMTE2RDVzM1BUZ0FUSnNCYmI0SFhDNlo1QkxqV2NMbCtPVHVEaThpNXdHNjMvMmdZUm05Z2dNdmxtbExaOFlpSWlJaUkvTldaRHNmVkdNWnJtR1ljaHVHN3Z6eHNHTnh3QTlTcjUzdTR0aUo1dmRDeko2U2xnV2xlWUxoYzZ5cDJRQkdSMDZNbmdVVkVwRmdHNUJxSmljOENIVEhOVFd6ZENrT0h3cmh4WUpvVkg4RDExOFBNbWRDNk5SaEdEUXhqb2VsMHZtV0N0ZUlIRDJRbUpGeXBtblFpZnoyR1lYZ0JUTlBVOTE0UkVSRVJrVE5nMnUzRFRLZHpGVEFOYUl2RlluRFhYZkRERC9EZ2cxQy9mc1VuM3dCbXpjcEx2cTNDNVZwZjhRT0tpSndlM1lnUUVaRlNHUzVYSXNuSjdUSE5UOG5KZ1hmZWdUdnZoUDM3SzM3dzJyVjlTMHNNSDU2MzUxR2N6ZzFtZkh3RnIyZVJ6M1E0bnNKcW5VRjQrTXl6TmFhSWxCc3ZnTVZpMGZkZUVSRVJFWkhUWURxZGZ6Y2RqbTBZeHVkQVcwSkREWjU5Rm43KzJYZHZvRTZkczVONHl6TjVjdDZyZnh0d0ZwNE9GaEU1UGJvUklTSWlaV0lrSldVWUx0Y0lUUE5hVERPWjVjdGg0RUNZUGZ2c0JIRC8vYjVFWEtOR0FNMngyVmFaZHZzalpnVXZwMnc2SExFWXh0TUFHTWFGRlQyZWlKUTdENERINDdGVmRpQWlJaUtWeFc2M2YyRzMyNzhDZEQwVWtUSXh3V3JhN2UrWkRzZCs0RTBNSTRiYXRRM2VlQVBtejRkKy9hQnExYk1mMlBIanNHYk5pU0ROR1djL0FCR1JzbE1DVGtSRVRvbmhjbjFQZW5vc01KWE1USGo2YVhqcUtVaFByL2pCVzdlR0tWUGd1dXQ4MnhiTEtCeU9CV1pjWFAyS0dNNEVBOE9ZRG9UNWQ3WnRXN2NpeGhLUkNwTU5ZQmhHVUdVSElpSWlVbGtNd3hoa0dNWk5VVkZSdWg2S1NJbk0rUGlxcHRQNVh4eU9JMWdzRDJJWWRZbUpnVGZmOUpXSTZOa1Rnb01yTDhBSkV5QW5CMHh6dXVGMjc2bThRRVJFU3FjRW5JaUluREpqdzRaVUl6R3hQMTd2Q0NDREgzLzBQZjMyKys4VlA3akY0a3Y2dmZjZVJFU0FZWFFsTkhTWG1aQXdwTnpIY2pqK0JiU2libDJvVmN1M0x6ZzRxdHpIRVpFS1k1cG05b21YZXVKZlJFUkVSS1FZcHQzZTBIUTR4bU96SFFIdXhqREM2ZEFCL3Z0ZitQWmI2TkVEckdlOUhIdGhlYXZ3ZUR6L3J0eEFSRVJLcHdTY2lJaWNOc1B0L2hTdk54YjRsU05INE41N2ZZbXgzTnlLSDd4TEYxL2g1ZTdkQVlLd1dzZVpUdWRYWnJObTFjdWplek1ob1F1R2NSY0E3NzRMMGRFbkRwaE55Nk4vRVRscjhoSndsZmlZcm9pSWlJakluNU5wdDdjM25jNFpXQ3k3TVl3YmdDQjY5L2FWZ1BqZ0E3and3ck5iMzYwa2UvZkNsaTFnbWxtWTVxK1ZIWTZJU0dtVWdCTVJrVE5pdU4xN1NFenNEanlIMSt0bDdGamZFcEhyMTFmODRDRWhNR3FVYndsTW13M2dKbXJXM0drNkhGZWNTYmRtVEV3b1hOVHNVd0FBSUFCSlJFRlVGc3NFd01ZOTkwRExsdEN1bmUrZ1lWeDh4bkdMeUZuamRydUh1MXd1dysxMi83ZXlZeEVSRVJFUitiTXdIWTZlcHNNeEI0dGxPWEFsQU5kZUM5OThBNis5NWlzQjhXZno1WmZnOVlKaGZHYXNYSGtXNm1DSWlKd1pKZUJFUk9TTUdlQXhFaE5meERBU2dBM3MzUXUzM2dxZmZ3Nm1XZkVCREJnQTA2ZEQyN1lBMVRDTUgweW44MTltYkd6SWFmVVhHZmtWaHRHUUZpMWcyRERmdm80ZDg0NTJMWWVJUmVUc09Rc2ZRaUlpSWlJaWYzNG1HS2JUT2RoME9KWmhHSE14ak1zd0ROKy9lMmZNZ0pFam9Ybnp5ZzZ6ZUlzVytmN016ZjJzY2dNUkVTa2JKZUJFUktUY0dJbUpxemg2dEQybStSODhIdmozditHMjIyRGZ2b29mdkZZdEdEUEd0d3ltYjEzNkI2aGVmWjJaa0pCd0t0MllEc2YxUUgrc1Z0L3N1cnppMGdrSnZ2cHpobUUzNCtLMGxKMklpSWlJaUlqOEpaaGdNWjNPZTNBNjF3TVRNSXdMQ1F1REJ4K0UrZlBob1llZ1hyM0tEck5rYTliQTd0MEFCd2dLY2xkMk9DSWlaYUVFbklpSWxDdGo4K1lzdytWNkFPZ0o3R2YxYXQrU2xETm1uSjBBYnI4ZHZ2b3FyMlpiVTZ4V3QybTNQMjVDcWRXaVRhZXpOdkFCaG1Fd2NpUTBiSmgvTURUVWwrUURLMVpyb3dxS1hrUkVSRVJFUktSY21GRlJWVXk3L1JtY3p0M0ErMEJMYXRlR1o1NkJ1WFBobGxzZ1BMeXl3eXliTDc3dy9lbjFqaklTRTNNcU54Z1JrYkpSQWs1RVJDcUVrWmc0bitEZ3Bwam1KSEp5NExubjRMSEhJRFcxNGdkdjNod21UWUxCZzMzRm9pMlcxM0U0ZmpIajQ1dVcyTTQwcDJFWU5ibjRZdWpidC9EeHZDY0NnNEtpS2lCcUVha0FEb2ZqRllmRFlkcnQ5aGNxT3hZUkVSRVJrYlBCYk5ldXB1bHd2RXk5ZXZ1eFdGNEM2aE1UNDF0aThvY2ZvSC8vdkRycWZ3MWVMN2hjdnRlR01hMXlneEVSS1RzbDRFUkVwTUlZUzVaa0dDN1hJTHplVzREanpKdm5TMnpscmR0ZW9ZTWI4UGpqdm1Vd2E5WUV3N2dJbTIyVDZYRGNhUlp4L1RPZHpwRVl4a1ZVclFvdnZPQmJidkprVVZGNWZiZXE2UEJGcEh5WXBwbDc0cVdXamhVUkVSR1JjNXJwZEVhYkRzZG9nb09UTVl5bmdRamF0WU8zM29LSkUrSGFhMzMvVnY2cldiQUFEaDhHMklETHRiNnl3eEVSS1NzbDRFUkVwTUlaYnZkWXZONFlUSE1obVpudzhNUHcrdXVRY3haV2plamNHYVpQaDE2OUFLd1l4a2M0blpQTjFxMXI1WjFpdG12WEduZ1NnRGZlOENYc2l0SysvWWtHWnJlS0RWcEV5b3RoR05rblh2NkZIdkVWRVJFcGQ0OEJqeVFsSlduWk5wRnprR20zdHplZHpuSEFEZ3pqWGd3amlHN2Q0Sk5QK0gvMjdqcytxaXI5NC9qM1RESkpDQkJDQndGRlJKR2VURlFFRzFaRWRFVkJWN0dnWXNHR3VJcTRpZ1hyZ211WG40Z05XVkUyS3FDQ0swcTFnY0RNQkJBRlJFV0tTazNvU1NZejUvZkhtREVoYlFLVFRNcm4vWHI1U3U2OTU5enpKTTRqZUo5N3p0R2JiMHE5ZTBjN3hLQWRPNlJ4NDZSWFhnbk9hZ3RYZW5yd3E3WC9NcEt0bU9BQUlQSmlveDBBQUtCMk1GN3ZWaXVkcnJTMGY4amFNWHIvZllmbXo1ZWVlVWJxMUtsaUI0K1BsOGFNQ1M2MThhOS9TWHYzWHFpNmRVKzNMdGVWOG5nK1VWemNMRWtKdXVnaTZZUVRTcjVQV2xyK2R4VGdnT29qLzBFakJUZ0FRSzNsOFhoZWluWU1BQ0xMU2tZcEtiM2tjSXlVTVJkSUNxN2tjdnJwd2IzUk8xU2hoVnQrKzAzNjczK0RoYlQ4RjNIUFBGTnEzNzdzdmprNTBuZmZCYi9QeTV0ZGNVRUNRT1F4QXc0QVVHbU1GREJ1OTcvbDh4MHRhMWRvMnpacDhPRGdXM20yRWw1aTY5dFhtajVkT3U0NFNVcVNNUjhwTFcybHBNUFZva1Z3Wmw1cHkzRWNlV1N3bUdmTUViWkRoL29WSHpDQUNNaWZBY2NTbEFBQUFLajJyT1N3YVduOWxKYjJwV0ppdnBJeEZ5ZzJWcnJ3UXVuREQ0TXZuMWFWNHR2YXRkTEREd2YzbkpzOE9iLzR0bGxTY0JaY09NOEJwazJUOXUrWHBIbG0rZktORlJjc0FFUWVCVGdBUUtVeksxYjhMSThuUmRZK0oydWxsMStXcnJ3eStGWmNSV3ZZVUJvL1hobzJMSC9UNmVEL21Zd2JKOVd0VzNwZlk2Um16WUxmSnlhMnFkQTRBVVJLL2d3NFZuNEFBQUJBdFdYVDBwdzJMVzJRWEs0VmttWklPa24xNndkZmF2MzhjK21CQjZTV0xhTWRacERiTGQxK3UzVDU1Y0V0SVFJQnY2UjBXZHRKMmRudEplM1h2SG5TcGsxbDMydm16T0JYYTUrcHlKQUJvQ0pRZ0FNQVJJV1JBc2JqdVZONWVhZEkrbDJyVndmZmlwczZ0WElDdVBwcTZaMTNwT09QbCs2L1h6cmlpUEQ2Tlc4ZS9Hb01CVGlnR2dnRUFzeUFBd0RVZWlrcEtRK2xwcVkrS2w1SUFhb2RtNWFXYUZOVHI1TDBzNlRKTXFhVEdqZVdycjllbWpVcldPaXFYd1VXYUxGV1dyeFlHakpFdXVrbWFlRkN5ZHBzQlFMdnlPZHJhOXp1dnh1UDV3ZXpjdVVlU1Y5SkNzNktLMDFtcHJSbWpTVGx5ZWY3dXFKL0JBQ0lOQXB3QUlDb01zdVdmU1hwQ0ZuN1h3VUMwaE5QQlA4SFl0ZXVpaC84eUNPRHMrOHV1aWo4UHUzYUJiOGFrMW94UVFHSXNGeEpjamdjN0FFSEFLaTFIQTdIdmNhWVVXM2J0cVVBQjFRVHRuUG5Sall0N1M1SmY4amhtQ1NwdGRxMGtlNitPN2kvK2RDaFVsd1ZlTWZNNzVmbXpaTUdESkJ1dVVWYXRreXlObFBTOC9MN1d4cXY5NG9pUzBmNmZOZEo4dW05OTZSdDIwcSs5OXR2Qis5djdidG14WXJNQ3YwNUFLQUNVSUFEQUVTZGNidDl4dU81VElIQTViSjJyeFl1bE00NVIxcXdJTnFoRmVWeUJiOWFlMXAwQXdFUXB2d2xLQ25BQVFBQW9NcXpYYnEwc1dscFR5Z2hZYk9rZjB1cXJ3NGRwTWNmRCs2SGR0bGxrcU1LUE5MZHZ6KzR4M3FmUHRLSUVkTDY5WkswVVlIQUF6S211WEc3aDV1TWpLeml1djVaa1BOS0N0NmpKUFBuQjc4R0FxOUVOSFlBcUNTOCtRUUFxREtNMXp2RmR1djJzWnpPcWNyTE8wZDMzUlZjbHZMZWU2WFlLdkpIVm40QnpwaGVOcmdyWEJpN1JnT0lGbU5NcmlRRkFvRXE4SG93QUFBQVVEeWJtdHBKRHNkd1NUZElDaGJaMHRLQ1MwMm1wVVUzdUlJeU02V1BQZ3F1SnBPWEZ6eG43UStTbnBmSDg2cVJBbUhkeDlvYlpJeEhFeWJFNk5KTHBhU2t3dGZYckpGKy9WV1NkbW5QbnFXUi9CRUFvTEtZYUFjQUFFQnhyTXMxWE5MVE1zYWg1R1RwMldlbHJsMmpIVmJRR1djRWw4ak15V2xodnZ0dWM3VERBVkFxSXdybEFJQmF6dVZ5N1plVXNHdlhyb1MxYTlmbVJEc2VBRUZXTWtwSjZTNkg0MTRaODNkSlVreU1kTnh4MHJCaFVvY09VWTZ3Z0MxYmdyUFZYbnROQ3Z4Wlk3TjJ1YVN4OG5qZU9aaVhVMjFhbWx1U1N3OCtLUDN0YjRVdmpoZ1JYTnBTZXRLNDNmY2RhdmdBRUExVlpEb0JBQUNGR1kvbk9kdWx5d2VLaS90WVdWbmRkZTIxMGcwM0JOLytpNG1KYm5ETm1nVUxjSEZ4clNWUmdBT3FOb3B2QUlCYXoxcHJqT0VkYktDcXNGS01YSzVlTXVaeFNhZElDdTduZHZMSjBwMTNTaTFiUmpmQWd0YXZsOTU1Ui9yZ0E4bisrVmRyYXhmSzJudU4xL3ZGSWQwN0VCZ3BZejdUVTA4Wm5YT09sSkNRZjMvSjY4My9mc29oalFFQVVVUUJEZ0JRWlpudnZ0c2dLY1c2WEdObHpBaTkrcXIwK2VmUzAwOUxSeHdSdmNCYXRKRFdycFdzUFZLU08zcUJBQUFBQUFDcUM5dTVjNXdTRXM2V3RXTmxUQ2RKVXYzNndWVldoZzhQZmw5Vi9QQ0ROR0dDOU9XWCtXZjhzbmFlOHZKdU04dVhyNDdFRU1icm5XM1QwdFpvLy80Tyt2WmI2YlEvdDFyLzhrc3BLMHVTTnNqaldSR0pzUUFnR3FyQWpwMEFBSlRPZUR6M1NEcFIxdjZtZGV1a0FRT2s5UFMvbHIyb2JKMDdCNzg2SEQyakV3QUFBQUFBb0RxeDNicDFVVUxDVDVKbXlKaE9TazZXQmcyU1B2dE1ldUNCcWxGOHMxWmF2VnE2N2pycHFxdUNoVEJyY3lWOXBweWNWc2JqT1R0U3hiY0NZNDZSSkkwZCs5ZWVjcE1tNVY4Ynk3N3JBS296Q25BQWdHckJ1TjNmeXVOcEkydmZsTFVCalIwcjNYcHJjQVBveXVaeUJiOWFlMnJsRHc2Z1BOTFMwbnE0WEM3cmNybVlyUW9BcVBYaTQrTjVrQTFFUzB6TUlFbXRGUjhmM04vdDg4K2xmL3hEY2pxakhabms5MHNaR2NGOTJLNjRRbHErWEpKMnlkcTN0V1ZMc25HNysxVFUvdWZHNDNsVDFtN1M1czNTaWhXU3p5ZXRXUk84bUpjM3N5TEdCSURLUWdFT0FGQnRHQ2xnUEo3ckZBaGNMR3QzYXNrU3FXOWZhZmJzdjlhaXJ3eGR1a2dPaDJSTXF1M2NPYTd5Qmdad0VIeC9mcTBDVHpZQUFBQlFhemtjay83OEtnMGNLRldGZlJtenM0T3ozTTQ0STdqZit1Ky9TOVp1a2JWUEdiZTdnZkY0cmpJYk4rNnZoRWhlbGlUOSs5L0J2ZWIyN1pPa3I4M3k1YjlVd3RnQVVHRW93QUVBcWgyVGtmR2g4dkphU2ZwRVBwL1Z2ZmRLbzBjSC8rZWhNc1RIUzQwYlMxS01uTTdES21kUUFBZkRHSlA3NTdjVTRBQUF0Wll4WnJ5a2NTdFhyb3pTR3U0QWpOdTlTdForcHYzN2czdXJSZFBldmRLbm4wcW5uQ0xkZVdmd1dOb3M2VDdqOFRUL2N4dUlTbU04bnNkbGJhWldyNVplZWlsNDB0cEhLek1HQUtnSUZPQUFBTldTV2I1OHIzRzcrMG02WGRiNk5HT0cxSytmdEdSSjVjeUdhOTQ4K0RVbXBuWEZEd2JnWVBsOHZ2d0NITE5WQVFDMWxzZmpHZTd4ZUc2VGxCZnRXSUJhTFJBWUpVbWFPZk92L2M0cWk3VlNWbFp3ZjdYVFRwTkdqWklDQVN0cHZRS0JxNDNiM2NLNDNVOVdibENGdkNjcC84VmF2M3kreFZHTUJRQWlnZ0ljQUtCYU14N1BPUG45UjhyYXBkcTVVN3I1WnVuNTU0UHJ4bGVrMXFHNjI3RVZPeENBUThFTU9BQUFBRlFWSmlOamlheGRyc3hNYWZMa3loblVXbW5yVnVucHA2V3p6cEplZUVHeTFrcGFKZWswNDNZZlliemUvMVJPTUtYSXlibGQxdTc3OCtpL1pzV0tLR3o0RGdDUlJRRU9BRkR0bVdYTE5obVA1M2haKzRRa245NStXL3I3MzZVZE95cHUwTzdkODc4N3BlSUdBWENvOGd0dzFscG13QUVBQUtBcXVGT1M5UDc3VXFBQ1Y0VzFWdHF3UVJvNU1yaDMrcFFwa3VTWGxDSHBHT04yZHpRZXo1Y1ZGMEQ1bUpVcmMyWE1kRm1iSzcvL3FXakhBd0NSUUFFT0FGQmpHSS9uZnZuOUowakswL3IxMHRkZlY5eGdMbGZ3cTdXblZkd2dBQTZWdytGZ0NVb0FRSzJYbXBwNlZVcEt5bUR4SEFpSVBvOW52cVEvOVB2djBxeFprYjkvSUNCdDJpUmRkNTEwMFVYUzNMbVM1SlBrVm5aMk0rTjJweHFQWjIza0J6NTB4dTIrd25nODhTWWpJeVBhc1FCQUpQQVhMd0JBelJJVGM2bWtXTld2TC9YdVhYSGp0R3NueGNkTHhoeGhPM1NvWDNFREFUZ1VzYkd4dVpKa2pHRUpTZ0JBYmZhcXcrR1kyTGx6NTlob0J3TFVka1lLS0JDNFRaSTBjV0xrOWpEMys2VzFhNlVMTHd6K3MyS0ZKTzJYOUluYzdrVGpkaDluVnE2c3dHVmlBQUFIb2dBSEFLZ3hyTXZWVGRMZGtxUUpFNlQ2RlZnWE0wWnExaXo0ZldKaW00b2JDTUNoY0RnYytSdEM4c0FSQUFBQVZjUHUzVE5rN1Y3OTlKTzBaTW1oM1NzM1YvSjRwTk5QbHk2N1RQcnROeXRwbHdLQkYwMnc4TmJQU0hrUmlSc0FVQzRVNEFBQU5ZS1ZIRExtSzBsT0RSNHN0VzlmOFlQbUYrQ01vUUFIVkZIeDhmSDVCVGhtd0FFQUFLQktNR3ZYNXNqYUVaS2tsMTh1L3cyc2xYdythZDQ4NmFTVHBCdHZsUGJ1dFpMMnlkb0hqZHZkd0hpOXd5SWJOUUNndkNqQUFRQnFCcGRydXFUNmF0VktHam8wT0VPdG9oMTFWUENyTWFrVlB4aUFnekYvL254L0lCQm9hSXhwSE8xWUFBQUFnQkJyMzVYazE0b1YwczgvaDl0SHlzbVIzbjFYNnRsVEdqRkNDZ1NDTTk0Y2ptdU0yMTNYZUwyUFZXVFlBSUR3VVlBREFGUjc5cmpqenBQVVQxSnc2VWxuSlUxMGNibitETUNlV2prREFqZ0lOaU1qSTh2dGR1K01kaUFBQUFCQVBwT1JrU1ZySDVVa2pSNWRlbU5ycFgzN3BHZWVDYzU0ZStZWnlWb3JhYk1jamxPTTI5M0FMRjA2cWVLakJnQ1VCM3RoQUFDcU5kdXRXMTBGQWxObGpFT1BQQ0kxYjE1NWcrY1g0SXc1eVFibjNFVm85MndBQUFBQVFJMlhsL2U2bk02SDlmMzMwcTVkVWxKUzBUWTVPY0VDM1dlZi9YWE8ybTJTZWhxM2UyMmx4UW9BS0RjS2NBQ0E2czNwL0ZKU3ZGSlNwSFBQcmRpeHJKVisvMTFhdHk3NHo2cFYrVmVTMUtWTE0zMzMzZWFLRFFBQUFBQUFVRk9ZNWNzMzJyUzBWMlh0RGJyL2Z1bkZGLys2dUd1WGRQdnQwc3FWQmJ1c2x0OS9vc25JeUtyc1dBRUE1VWNCRGdCUWJkbTB0TnRsYllyaTRxUng0eVJIQkZkV3pzeVVmdjAxV0dqNzhVZnBoeCtrTld1azdPeGlBckZaaW8vM1IyNXdBSkdVbXBxNlhaTEQ2L1UybGhTSWRqd0FBQUJBaU0vM3RKek9HN1IwcWVUelNkdTNTME9HU0pzTHZOOXA3Vng1UEgyTWxCZTlRQUVBNVVVQkRnQlFMZG5VMU1Na1BTMWpqUDd2LzZUNCtJTzdVWFoyc05EMjY2L0JqYTlYclFvVzI3WnZMNm5INzVKV1NWb3Rhek5rclZ1NXVjdk55cFc1QnhjQWdFcVFiSXh4U0RMUkRnUUFBQUFveUN4ZnZ0cW1wVTJYejlkZnZYc0hsNXo4eTJ1UzdqQWV6NzdvUkFjQU9CUVU0QUFBMVpNeGl5VTVkZDU1VWtwSzJlMERBZW0zMzRJejJuNzVSVnE5T2xob1c3OCt1TFJrVWJ0azdXcEpxeVd0K0xQUTVqVXJWKzZJNUk4Qm9PSVpZL0tUbkFJY0FLQldNc1o4THNtNWN1Vks5aXdHcXFKQTRINDVIUDMvTEw3NUZRZzhyTXpNZjV0MTY0cFpnZ1VBVUYzd0VBSUFVTzNZdExUbkpRMVRVcEkwYTVia2RCWnVzSDM3WDh0SHJsa1RuTlcyZW5Wd09ZK2lmTEoycll4Wkxla0hHZU5SYnE1Ynk1ZXZNeElQS0lBYXdPVnk1VW1LTWNiRXVkM3VZdjlEQUFBQUFFU1RkYm11bGNQaDEvNzlVMWhoQlFCcUJncHdBSUJxeGFhbWRwZkQ0WllVbzNmZWtmeitZS0h0cDUrQ2hiWlZxNlNzRXZlajN2am5yTFpWY2ppODh2azhXclpzQmV2b0F6VWJCVGdBQUFBQUFGRFpXSUlTQUZCdFdDbEdEc2RDU1RHU3BFR0RTbWhvcy82YzBiWkswZ29aNDlidTNXNnpldlh1eW9vVlFKVmlKU2s3TzV1WHp3QUFBQUFBUUtXZ0FBY0FxRDVjcmdHUzZoUTQ0NU8wUnRhdWtqSGZ5eGkzclBVYWoyZDlsQ0lFVUlYbDVPUlFnQU1BMUVvcEtTbTlKSm1Nakl4dnhETHJBQUFBbFlJQ0hBQ2crdkI0M3BmTDlZU3MvVWtPeHhLNTNTdU5GSWgyV0FDcWg3eThQQXB3QUlCYXllRndMSkFVMjd0M2IrZjgrZk5aZmgwQUFLQVNVSUFEQUZRYlJnckk0N2svMm5FQXFIWjQweDhBQUFBQUFGUXFSN1FEQUFBQUFDb0RNK0FBQUFBQUFFQmxZUVljQUFBQWFyUkFJSENNTWNadTNMZ3hPOXF4QUFBQUFBQ0Eyb0VDSEFBQUFHcTBqSXlNZGRHT0FRQUFBQUFBMUM0c1FRa0FBQUFBQUFBQUFBQkVFQVU0QUFBQUFBQUFBQUFBSUlKWWdoSUFBQUExV21wcTZtSkpjUTZIbzVmYjdkNFg3WGdBQUFBQUFFRE5Sd0VPQUFBQU5WMDNZMHo4bmoxN1lxSWRDQUFBQUFBQXFCMG93QUVBQUtCR004WllTZkw3L1NiYXNRQUFFQ1ZySmNVMmJkclVSanNRQUFDQTJvS0hFQUFBQUtqUlhDN1hma2tKV1ZsWnlULy8vUFBPYU1jREFBQUFBQUJxUGtlMEF3QUFBQUFxUThPR0RhTWRBZ0FBQUFBQXFDVW93QUVBQUtDbVl3bEtBQUFBQUFCUXFTakFBUUFBb0ZhZ0FBY0FxSzI2ZE9uU3ZFdVhMczJqSFFjQUFFQnRFaHZ0QUFBQUFBQUFBRkJ4NHVMaU5pcjREQ2hXa2ovSzRRQUFBTlFLeklBREFBQkFUV2NsS1JBSU1BTU9BQUFBQUFCVUNncHdBQUFBcUJWWWdoSUFVSXZ4WnlBQUFFQWxZd2xLQUFBQTFIVG5XbXNkcTFhdDJobnRRQUFBQUFBQVFPMUFBUTRBQUFBMW1zZmorVExhTVFBQUFBQUFnTnFGSlNnQkFBQUFBQUJxQnh2dEFBQUFBR29MQ25BQUFBQUFBQUFBQUFCQUJMRUVKUUFBQUdvMGw4djFxYlUyd2VGd1hPaDJ1OWtIRGdCUTYxaHJqVEVtMm1FQUFBRFVLaFRnQUFBQVVOT2RiSXlwSzhrWjdVQUFBQUFBQUVEdHdCS1VBQUFBcU5Hc0RXNTNFd2dFZVBVZkFBQUFBQUJVQ21iQUFRQUFBQUFBMUdCZXJ6Y20yakVBQUFEVU5zeUFBd0FBQUFBQUFBQUFBQ0tJQWh3QUFBQUFBQUFBQUFBUVFSVGdBQUFBVUN2NC9YNzJnQU1BQUFBQUFKV0NBaHdBQUFCcU9odnRBQUFBaUtiVTFOUWNsOHVWSzU0REFRQUFWSnJZYUFjQUFBQUFBQUNBQ2hVcmltOEFBQUNWaXI5OEFRQUFBQUFBQUFBQUFCSEVERGdBQUFEVWFJRkE0SEpqVE15K2ZmdDJSanNXQUFBQUFBQlFPMUNBQXdBQVFJMjJiTm15R2RHT0FRQUFBQUFBMUM0c1FRa0FBQUFBQUFBQUFBQkVFQVU0QUFBQUFBQUFBQUFBSUlKWWdoSUFBQUExV21wcTZuaEpDUTZINHc2MzI4MCtjQUFBQUFBQW9NSXhBdzRBQUFBMW1qRm1rREZtY0haMmRwMW94d0lBQUFBQUFHb0hDbkFBQUFDb0ZRS0JnSWwyREFBQUFBQUFvSFpnQ1VvQUFBRFVDb21KaWRFT0FRQ0FxUEQ3L1VsK3Y5OUlDa1E3RmdBQWdOcUNBaHdBQUFBQUFFQU50bno1OHIzUmpnRUFBS0MyWVFsS0FBQUFBQUFBQUFBQUlJSW93QUVBQUtCV1lBODRBQUFBQUFCUVdTakFBUUFBb0thejBRNEFBSUJvU2sxTnpVeE5UZDBSN1RnQUFBQnFFL2FBQXdBQUFBQUFxTUdNTWNuUmpnRUFBS0MyWVFZY0FBQUFBQUFBQUFBQUVFSE1nQU1BQUVDTlpxMjlWNUxUNy9mdmpIWXNBQUFBQUFDZ2RxQUFCd0FBZ0JyTjYvVytITzBZQUFBQUFBQkE3Y0lTbEFBQUFBQUFBQUFBQUVBRVVZQURBQUFBQUFBQUFBQUFJb2dsS0FFQUFGQ2pwYWFtL2t0U0hXdnRReGtaR1ZuUmpnY0FBQUFBQU5SOEZPQUFBQUJRb3dVQ0FhOHhKbmJMbGkyNTBZNEZBQUFBQUFEVURpYmFBUUFBQUtBd2w4dGx3Mm5uOFhnSy9WMk9mb2ZXenhpVDdIYTdkK1lmcDZhbVpocGprc3ZxWjYxdDYvVjZmeTNRejJ1TVNRbWpYNHJYNjExV29OODhZMHp2TVByMTlucTlDL0tQWFM3WE5Fbjl5K29YQ0FTdXljakllS3RBdnpjbFhSTkd2K0VaR1JuUEYrajNyS1RocFhUSjl2djk1eTFidG14ZVdmZXVhcXJxWjdPbTl5UDNTdXhYYTNLdm9LcjZPYVZmVWRiYUxLL1gyekQvT0MwdHJZRzF0c3laNXRiYWRWNnY5OGo4NDlUVTFPN0dtSXd3K21WNHZkN1VBdjFPTThiTUw2dWZwT2tlaitlaS9JT1VsSlFMSFE3SDlERDZUZlI0UE5jVzZEZlk0WEJNTENXK0hHdnR4UmtaR1orRWNXOEFBRkFMc0FjY0FBQkFGUkx1Z3pKSjJycCtxeTM0RC8wT3JkLzdiNytmVmJCZnZYcjF5aXdBU05La1Z5ZXRLOWp2cUhaSGxWa0FrS1NYbjNzNW8yQy83bDI3OXc2bjMxT1BQelcvWUwrZVBYcVdXUUNRcEJIRFIwd3MyTy9zTTg2K0pweCt0OXh3eTNNRisvVy9vSDlwQlFCSlNvaUppVGsxbkh0WEplUmU5UHFSZThXckxibFhFSGxZY2Yyc3RiSzI1TnNjekhqMTZ0VkxMdGpuL2JmZkQydVo1eGJOVzdRdDJPL2w1MTR1cy9nbVNVZTFPeXFsWUwrbkhuOXFmamo5ZXZibzJiOWd2OUgzanc2bitLYXp6emo3bW9MOVJnd2ZNYkcwOXNhWWVJZkRjWFk0OXdZQUFMVURNK0FBQUFDcWtQeUhqN09tejRwMktFQzV2ZmJXYTNwdjJudVNOTkxqOFl5TmRqemxRZTZoT3F2T3VWY1FlWWpxNnQzMzN0WEV5Uk1WQ0FRZXo4aklHQlh0ZUFBQVFOWEFERGdBQUFBQUVURjQwR0JOZVd2S0tHUE1zOUdPQmFoTnlEMGd1Z2IySDZqMFNlbGpmVDdmSTlHT0JRQUFWQjJ4MFE0QUFBQUFRTTNnZERyVklLbUJ6KzEyKzZJZEMxQ2JrSHRBZERtZFRpVTdrMzByVjY3TWpYWXNBQUNnNm1BR0hBQUFBQUFBQUFBQUFCQkJGT0FBQUFDcUVHdnRqbnAxNjBVN0RLRFdJZmVBNkNNUEFRQUFVSk9ZYUFjQUFBQ0F3cmF1MzJxakhRTndNQ2ErUFZIcDA5SnovWDcvU0kvSDgxeTA0eWt2Y2cvVlZYWFB2WUxJUTFSSDZWUFROWEh5UkovUDUzczhJeU5qZExUakFRQUFWUU16NEFBQUFBQkVSSjQvVDM2L1AwNVNYTFJqQVdvVGNnK0lMci9mTDcvZjc1VGtqSFlzQUFDZzZxQUFCd0FBQUFBQUFBQUFBRVFRQlRnQUFJQXFwR3ZYcmcxMzc5a2Q3VENBV29mY0E2S1BQQVFBQUVCTlFnRU9BQUNnQ25FNm5Uc0dYamt3Mm1FQXRRNjVCMFFmZVFnQUFJQ2FoQUljQUFBQUFBQUFBQUFBRUVFVTRBQUFBQUFBQUFBQUFJQUlvZ0FIQUFBQUFBQUFBQUFBUkJBRk9BQUFBQUFBQUFBQUFDQ0NLTUFCQUFBQUFBQUFBQUFBRVVRQkRnQUFBRUJFREI0MFdGUGVtakxLR1BOc3RHTUJhaE55RDRpdWdmMEhLbjFTK2xpZnovZEl0R01CQUFCVlIyeTBBd0FBQUFCUU16aWRUalZJYXVCenU5MithTWNDMUNia0hoQmRUcWRUeWM1azM4cVZLM09qSFFzQUFLZzZtQUVIQUFBQUFBQUFBQUFBUkJBRk9BQUFnQ3JFV3J1alh0MTYwUTREcUhYSVBTRDZ5RU1BQUFEVUpDYmFBUUFBQUtDd3JldTMybWpIQUJ5TWlXOVBWUHEwOUZ5LzN6L1M0L0U4RisxNHlvdmNRM1ZWM1hPdklQSVExVkg2MUhSTm5EelI1L1A1SHMvSXlCZ2Q3WGdBQUVEVndBdzRBQUFBQUJHUjU4K1QzKytQa3hRWDdWaUEyb1RjQTZMTDcvZkw3L2M3SlRtakhRc0FBS2c2S01BQkFBQUFBQUFBQUFBQUVVUUJEZ0FBb0FycDJyVnJ3OTE3ZGtjN0RLRFdJZmVBNkNNUEFRQUFVSk5RZ0FNQUFLaENuRTduam9GWERveDJHRUN0VTVtNTk5TXZQK21YWDMrcHNQdnYzTFZUSzFhdXFMRDdBeFdscHY0Wm1KbVZxVzNidDBVN0RBQUFBRlF5Q25BQUFBQzEwSmF0Vy9UM3dYL1grWmVjcjBudlRLclVzY2ROR0tmTHJya3M3UGJXV28xL2ZieldyRjFUZ1ZFRnpmdHludWJNbnhQMitZTzFhTWtpM1hudm5mSXU5eDdTZlRLV1orajJ1Mi9YOHBYTEQvb2Uxd3k5UnZjOWZOOGh4WUh5dWVYT1d6Ujg1UEFLdVhkZVhwNkczakZVajQxOVREazVPWWQwTDNLdlpPUmU5WFBKVlplVU8rK0czakZVRncrNnVNajU1U3VYNjRmVlB4VGJKeWMzUjR1WEx0YmVmWHRENSs2Ky8yNWRNZVNLOGdYOEovS3daT1FoQUFDbzZtS2pIUUFBQUFBcTEvN3MvUnI5cjlISzJwa2xTZnBzN21jNnYrLzVhdFN3VVZqOSsvVHZFL1pZdDk1d3EvN1c3MitGenUzWnUwZVpXWmxoMytQai8zMnNhUjlQMCtkelA5ZGJyN3lsZXZYcWhkMjN2SjUrNFduNWZENmQyZnZNc000ZnJOemNYSDIvNm5zOU4rNDVUWGh4Z3VMajRnL3FQb3ZkaTdWbTdSbzFxTjlBWTU0ZFUyYjdZVGNQVTUyRU9vWE8vZjdINzRxSmlUbW84VkgxeE1iR3F1L1pmVFU1ZmJJKytld1RYWFRCUlFkOUwzS3ZaT1JlMVdhdDFjMTMzaXhYZDVkdXZQWkdTZEt1M2J1VXRDZXBYUGZadTI5dm9VS2FKSzFidjA3M2pMcEhqUnMxMXN2UHZheWsrb1h2dWRTOVZJK01lVVFYOUwxQXQ5MTAyNkg5SUNJUFMwTWVBZ0NBcW80Q0hBQUFRQzJTbloydGg1OTRXR3QvV3F1VGU1NnNZOW9mb3pmKzg0WkdQamhTVHozMmxKSWJKSmQ1anlzdnV6THM4VG9jMCtGUXd0WGFuOWJxdFltdlNaTHV1T1dPMElQSDhoUUJKZW1WRjE1UjI4UGJIbElzNFVxZmxxNnNyS3d5MjlXcFUwZC9iUDVEajQxNVRHMWF0eW0xYlhKeXNpNjk2TklpNTkxZXQ1SWJKT3VJdzQvUTNBVnp5eHh6NkpDaFJSNCtvdm9ZY3V1UXNOcmw1dVpLa2laT25xZ1puODRvczMxTVRJd212RENoMERseUw0amNxNTUrWFB1amZsbjNpMW8wYjFHdWZ0TStucWI2OWVycnJOUFBLckZOMjhQYjZwd3p6OUdzMmJQMHpJdlA2T0g3SGk1MC9ZdHZ2cEFrSGVjNnJ0eHhINGc4RENJUEFRQkFkVVVCRGdBQW9KYll1V3VuSG5yOElmMncrZ2VsZGsvVnZmKzRWMDZuVXp0MzdkUUhIMzZnTysrOVU0ODk4SmhhSGRhcTFQdGNkZGxWbFJKdlptYW1Ibjd5WWVYazVxai8rZjBwV3IvZ0FBQWdBRWxFUVZSMTZrbW5ocTYxYnRXNlhQZHl4am9qSFY2SlpzMmVwWTJiTm9iZGZyRjdzUmE3RjVmYXBuV3Ixa1VlUHY2KytYZXRXNzlPNTV4eFRuRGM2Yk1rU2ErODhZcW1malJWTHovM3N0cTFiVmZPNkhHb3dpMlM1ZVRrbE5rMklTRkI0NTRlRnpvdXorZEtDaGJjdytuamNCVGVtWURjK3d1NVZ6M04vU0pZakRrdXRYeEZzUEd2ajFmclZxMUxMY0JKMHMzWDM2eU01UmxhdUhpaFB2bnNFNTEzem5tU2dzWHZiNWQrSzBuNjhwc3Z0WGhwOFBPVlg1QjY0ZVVYaXIzZnBSZGZXcVJZU0I3K2hUd0VBQURWRlFVNEFBQ0FXbUROajJ2MDZOaEh0V1hyRnZYczBWUDMzWFdmbk03Z0E3a2JyNzFSTVk0WXBVOUwxN0FSdy9TUDIvK2hrMDQ4cWRUN3pmeDBacGxqdGp1eW5UcDI2RmprYmZpMVA2MlZKRTE0ODY4Wk41Mk83YVNUZTU0Y09zN2FtYVY3SHJ4SFc3ZHRWWS9qZW1qb2tLR0Y3djM2dU5mTC9xR2pMUDloWUVIV1dya3ozT3JVb1pNU0V4UER1azlKTXgzbUxaZ25TZXAxWXE5QzUzLzg2VWZWcVZOSFJ4NXhaSW4zYTkycWRiWDRIVlpINFQ1NHR0YVcyVFloSWFIUWNYR2ZLU240d051N3pLdDc3cnluU0RGTmtuNzcvVGU5Kzk2N0duekZZRFZwM0tUVU1jbTl2NUI3MVZOMmRuWm92N0lYeDcrb0Y4ZS9HTHEyY2RQR1l2KzlscFJiSmFtVFVFZDMzbmFuN24zd1hyM3l4aXRLN1o2cWxzMWJhdWFzbWRxL2Y3OGthZmE4MlVYNnpaeFYvSitkWjU5eGRxRUNISG40Ri9JUUFBQlVaeFRnQUFBQWFqQy8zNi8wYWVsNis5MjNsZWZQMDRBTEIraUdhMjZRTWFaUXV5R0RoeWdwS1VtdlQzcGRqL3pyRVoxMStsbTY2YnFiaXV4dGsrK0Y4Y1cveFYvUWdBc0hxR09IamlXK0RmL0JoeCtFdnMvT3pnNFY0TFp1MjZyN0g3bGY2emVzVjlmT1hYWGYzZmNWaWZkUVdHdjE1VGRmYXZmdTNlcDNicjlEdWxkMmRyWVdmTFZBcDU1MHF1clVDUzVyRlJNVFUyd1JSQXJPcnBnK1k3cFN1NlhxOFljZUQydmZHWWZEVVd5Ny9Ca2VhU2xwb1hONS9qeXQrWEdOdW5YcEZ0SGZXYmdHRHhxc0FmMEhqTHI4bXN1ZnJmVEJxNUM2aVhVMTlaMnBKVjd2MDcrUEVoSVM5T0dVRDB0dEV3NXJyYjc1OWhzdFdySklTVWxKdXVXR1c0cTBHZmZxT0MzMUxKVS80TmM5dys4cDhWN2tYbUhrWHZVMDQ5TVoyclY3bDlxMWJhZTJSN1FOblorN1lLNFNFeE4xNHZFblJtU2MxRzZwNnRlbm41S1NrdFMwY1ZQbDVPVG92eC84VjhZWVRYaGhnZzV2YzNpbzdaQmJoMmpqcG8xaEZmckl3OEtxU3g0TzdEOVE1L1U1Yit5RmY3L3drVW9kR0FBQVZHa1U0QUFBQUdxbzc3Ny9UaSs5OHBKKytmVVgxYXRiVDhOdkhhNVRlcDFTWXZ0TExycEVoN2M1WEdPZUdhUFo4MlpyMFpKRkduVEpJSjNmOTN6Rng4VVhhVC9nd2dHNjhkb2JpNzFYYVRNTXhqdzdSbk1YekEwZEYyejc0MDgvNm9ISEhsQm1acWE2ZGVtbVIwYzlxb1NFQkgyOTZHdDkvTCtQZGNNMU4raW9JNDhxMSsvaFFEazVPWHI2eGFjVkh4ZXZQbWYxVVd6c3dmK1YrTXR2dnRRekx6Mmo5R25wZW4zYzY4ck56ZFZ4cWNmcHVOVGpDczN3azZSdDI3ZHB3VmNMRkJzVHF6YXQyK2oxU2VHOWZYL1JCUmRKQ2k1dEZoY1hKMGxhdm5LNU5temNJRW1oYzVLMGFzMHE1ZVRtYU51T2JYcjJwY0xQNFcrNzZiYlFyTWVLNG5RNjFTQ3BnYy90ZHZzcWRDQ0VHR00wWXZnSTNUejhaczJjTlZQOSt2VFRFWWNmRWJvK2EvWXNMZlVzVmVlT25UWDhsdUVsM29mY0s0cmNxMzR5c3pMMVR2bzdpbytQMStqN1I2dFowMmFoYTNNWHpGV2pobzAwOHM2UkVSdHYyTTNEUXQ5L1B2ZHpaV1psNnZSVFR5OVVmQ3NQOHJDbzZwS0hUcWRUeWM1azM4cVZLM01yYkJBQUFGRHRVSUFEQUFDb1lYNWQvNnZlZXVjdGZiM29hMG1TSzhXbGY5ejJEelZ0MHJUTXZqMk82NkZYWG5oRlR6My9sSmF0V0tZSmIwN1FlOVBlMDRYOUxsVGZjL29xdVVGeXFLMHZ6NmM5ZS9kRU5QYWNuQnhsWm1icTFKTk8xWWc3UmlndUxrNDVPVG1hOE9ZRS9iSDVENjFadSthUUh6NG1KQ1RvcEJOUDBwejVjL1ROdDk4VTJsZW52RDZiODVrazZhemV3ZjJDY24yNWhXYjJGU2ZQbjZlUFB2bW8zR01OdW5SUTZFSGoxQStMbjEyMTFMTlVrdlRMdWwvMHk3cGZDbDBiZXYzUUNpOENvSEljK0dCWmtob21OMVNqaG8wMDlhUENuNDBGWHkrUUpDVW5KMnZjaEhGRit0MTUyNTJTeUwzU2tIdlZoOVBwMU4vTys1dGF0bWhacVBoV0dmcWUwMWVOR3pjdWNlbkRjSkNISlNNUEFRQkFkVVFCRGdBQW9BcXgxdTZvWDY5K280UHRQMzNHZEkxL2ZieXN0YXBUcDQ1dUdIeURYaGovZ3E2OC9zcHkzMnZva0tGNjk3MTNsWm1WcVltVEorcVB6WCtFSHRaTDBrY3pQOUpITTh2L0VLMDBYVHAxMFgxMzM2ZFRUem8xdEh6VXBIY242WS9OZnlpMWU2cjZudDAzSXVPY2Zmclptak4vam1iTm1YWFFEeDgzYk55ZzVTdVhLelkyVnVlZWZhNGtxVjdkZWtXV0dQdnVoKy8wejRmK3FjTmJINjUvUGZJdjFhOVh2OWo3L2JENkI0MFlOVUtOR2piU0s4Ky9FbHJPNjBBYmY5dW9SVXNXRlh2dDYwVmZxOVZocmZURy83MFJPbmZYUCsvU21wL1dLQ0Urb2RnK0NEclUzS3RNbjg3K3RNUnJxOWFzS3ZiODF3dS9Mdlo4Zms2VGUrUmVWWENvZVRoNzNteHQzcnBabTdkdVZzYUtqQ0xYZDJUdTBKaG54eFRiTjV5WmNXLzg1NDNReXkzNVhoLzN1bmJ1MnFsTHI3NjB6UDZsTFMwNzZwNVJPcVhYS2VRaGVRZ0FBR29RQ25BQUFBQlZpTmZyYmJ4MS9WWjdzUDFQUC9WMHZUM2xiWFhyMGswM1gzK3ptalpwcXFrZkYvK20rTzkvL0M2LzM2L1dyVm9YZS8yOGM4N1QyYWVmcmZjL2ZGOXo1cy9SZFZkZlYraDZqK042Nkl6VHppaTI3NU5QUDNtd1A0Sk9PL20wMFBjclZxN1FCeDkrb0FaSkRYVDNzTHNsaGI4MzFvRmF0MnF0MThjRmw3eEs2WmFpSm8yYnlPMTFhOXYyYldyU3VFbTU3L2Z4L3o0T3hkc3d1V0d4YmRiK3ZGWVBQZmFRY25OejFhaFJJMzN4OVJmcTByR0xEbTl6ZUtIOWFSWXVYcWd4ejQ1Um5ETk9EOS8zY0lrUEhpWHByY2x2eVZxcjl1M2FhKzNQYTBQbmYxbjNpOVp2V0svTEJsNVdxUDJHVFJ2VXNrWExTdGtQWitMYkU1VStMZjFSbDh1VjYvRjRub3YwL2R1M2J4L2ZvRUdEK202M2Uxdit1YzZkTzllTGo0Ky9YRkpEYTIyeXBJYkdtR1JKOVNURldXdmpqREZ4Z1VCZ2RVWkdSdWhEM0wxNzk5TmpZbUttU0lxVDVQVDcvYTRQSm4rd09oSng3dDIzdDh6UGFYWjI5a0YvbHFYQ24rZDhpNVlzVXZObXpRdk53Sm4yOFRUMVBybTNHallzL0JuTjM1T3FJSEtQM0l1MlEvMHpjTVhLRmZwcTRWY2xYdCszYjUvbUxwaGI3TFZ3Q25BN01uY1V1NmRwZkZ5OCt2VTV0UDNVV3Jab0tZazhySzU1bUQ0MVhSTW5UN3duSlNYRmw1R1JNYnBDQndNQUFOVUdCVGdBQUlBYXBFRlNBMDE0Y1lJYU5meHJBc0dCRCtuelhYWERWZHF5ZFV1SjF5VXBQajVlMTF4eGpRWVBHaHg2ZU9YMysvWFVZMCtwU2VNbWF0NnNlYkg5R2pWc3BDYU5tOGphZzM2T3FxeWRXWHJ5NlNkbHJkV0k0U05DRHdoTEtoam15Mzg0ZW1DN2xzMWJocjQzeHVpTTA4NVErdFIwelYwd1Y1ZGVYUGJNaFlMMjc5K3YyZk5tUzVJdXZ1RGlFdHNkMXVJd2pmekhTSzM0Ym9WV2ZMOUM0eWFNazkvdlYvMTY5ZFdsVXhkMU9yYVR2bC8xdlJZdVhxakRXaDZtQis5OXNOVGx5MWIvdUZwZmZQMkZYQ2t1dFd6ZXN0RER4NW16WmtxU3pqajFyNkxvdHUzYnRIUFhUblh2MnIxY1A5L0J5dlBuS1M4dkw4NFk4NlRMNVhwWVV2NFR6OUNUVDJ1dGtTUmpqTi9qOFlUV05HM2Z2bjE4VWxKUzFwL1hqUWwrNEl3a1UvQ2N0VFpiVXVqcGJFeE1US0trQ1gvZXMwaE0rZWVNTVhFRnp6c2NqaGhKQmRlb2k5amFaTVlZdFRxc1ZZblhOMjdhR0ZhYjh2amk2eTgwNXBreGF0T21qVjUrOW1VWlk3Um03UnFOZjMyODNuM3ZYUTIvZGJoNjllZ1YxcjNJdmFLcVErNzUvZjQ0U2MrNlhLNmlhNVFld09QeEZFb1dsOHNWMW4rc2pUSEpicmQ3Wi81eGFtcnFMOGFZdG1YMXM5YjI5bnE5Q3dxTU4wMVMvd1BiNWVUa0ZEODlLa3dQakh5Z3hHdDkrdmNwdG5CZEhuY1B1enRVQ0N0WXhFNUlTQ2kwSDF3a2tJZEZWZVU4OVB2OTh2djlUa1h3enhJQUFGRDlVWUFEQUFDb1lRb1czeUtsWUdIanZBSG5oZDF2d0lVRERtbzhuOCtuMFUrTzF2WWQyeVZKeDd1T0QxMHI2K0ZwL3V5QXN0cWRkdkpwU3ArYXJqbno1NVQ3NGVQL1B2K2Y5dTdicTI2ZHU2bjlVZTFMYkplWW1LZ1QwazdRQ1drbnlGcXJOV3ZYNlAzcDcrdkxiNzdVd3NVTHRYRHh3bERiaHNrTnRXanhJdTNidDA4ZGp1NmcyTmlpZjFYUG45bHg1ZCt2MUp6NWMwTG5kKzNlcGMvbmZhN09IVHVyUVlNR3N0YktHS01WSzFkSWtqb2QyNmxjUDkraCtQT3pFaStwMlBXK0NueVdDajN3WDd0MmJVNXFhbXE4S2FhS1Z1Q1V6MXE3cStBMXA5TzVSOUtrUUNDd1UxS1dwSjNXMnAzR21EMlNmTWFZWEVtNWdVQWdzMkEvdjkrLzBPRndIR09NeVEwRUFua05HemJjWE42ZnRTU0pkUkpML2Z6MTZkOUg4Zkh4WmJZSjE2ZXpQOVh6Ly9lOGt1b242YTdiN3dyOXZvNXBmNHlHRFIybThXK00xK2duUjZ0Zm4zNGFPbVJvYUIrbDRwQjcxVGYzVUhPUWgrUWhBQUNvR1NqQUFRQUFWQ0ZkdTNadHVIdlA3aEwzU0trcXVuZnRycDRuOUZRZ0VKREQ0UWlkMzdkdm54SVRFeVZKNDE4Zlg2alBoRGNuU0pMVy9yUzIwUEdCOHZ4NWV2emZqK3Y3VmQ5WFJPZ2g3ZHUxVjR2bUxiUnUvVHI5dk81bnRXdmJMcXgrZnI5ZjAyZE1seVJkT3FEb1E4dnRPN2JyajgxL2FQT1d6ZnI5ajkrMTZiZE4yckJwZzM3ZDhLdHljbklrU1hVVDZ5cTFlNnBPNlhXSzR1UGk1YzV3eTUzaDFzVEpFeVVGWng1Mjd0aFozYnQwMTRrbm5LaTJoN2VWSlBYcTBVc2JOMjFVNTQ2ZEN6MThuUEwrRkdWblo2di8rZjMxME9NUHFVNmRPdnJuWGYrVU84TXRTZXJhcWV0Qi9wWU9UaUFRZURJUUNMeHNqTEVPaDhOS2tzUGhzTm5aMmRZWUV6bytzSi9ENFdpNFo4K2VRSHg4ZkdESGpoMkJoSVNFUUlNR0RRSnV0enNnS2FBRGluYVM1SGE3OTBrYVhONFlseTlmdmxmU2ovbkgxU1gzQ3ZMNy9YcDE0cXVhOXZFMHRXemVVazg4L0lRT2EzbFlvVGI5enUyblRoMDc2YkV4ajJubXJKbjZmdlgzZW5Ea2c4WGVqOXlyL3JrbmFhVEg0eGxiM2s0SHpvZ0xsOWZyTFhtNlV1bmpYVlRjK2VxWWh3Y3E3eEtSQis2WlJoN1dpRHdFQUFDUVJBRU9BQUNnU25FNm5Uc0dYam13eUFPNWd4SHVROEN5MnAxNzFybTY4N1k3QzUxcjM2NjkyclJ1bytmLzczazkvY1RUYXRhMG1heTFHalppbUpvMmFhb0g3MzJ3U0FIdWd3OC9LUFZZa25KeWMvVEVVMDlvMFpKRk92cW9vL1hyaGwrVm01c2Ixczl4TUU3dWViTGVuLzYrNW4weEwreUhqL08rbUtmTld6YnJ5TFpIRnBxVmtPKy9IL3hYSDg3OE1IUWNIeGV2TnEzYjZMU1RUdFBSUngydGpzZDIxRkZISHFYWDNucE5XN1p0MGFVWFhhcWVQWHBLa2padjJhd2xuaVZhdkhTeE1sWmt5SlBoVVpQR1RVSVBINDg5NWxnTkhUSzAwSGhidDIzVmh6TSsxRkZISHFVVGp6OVJpeFl2MHB3RmMzVGJYYmRwMzc1OWF0YTBXYWt6RkNxQ3crSFltWkdSVWI0MUZDVVZYTnF1c2tVeTl5ckw2Q2RINjl1bDM2clRzWjNVcm0wN3pWa3dwOFMyeDZjZHJ4Yk5XMmlwZDZrK20vTlprZXZrWHMzSXZlb3VVbmxZMHA5ckd6ZHRMUGJhOUNuVFZTZWg1SDNIeXF0ZTNYcUY5bklyem9LdkZtalAzajJGenBHSDVDRUFBS2haS01BQkFBRFVVR1h0RS9QN0g3L0w3L2VYMmE1Um8rS1h0RHoyNkdQbDkvdjE5SXRQYTh3all6VHZpM2xhczNhTnJoNTBkYUYyYlE5dnF6b0pkZlRTMHk5SmtzWThPMFp6Rjh3dDlnSHIyKysrclVWTEZxbE42elo2L0tISGRmV05WeGRwRTBuNUR4Ky9XZlNOaGx3OXBNejIxbHBOK1dDS0pPbUtTNjhvdHMwbEYxMmlJdzQvUWkyYnQ5UmhMUTlUODJiTmk5MmI3SU1QUDFEclZxMTE2VVYvelNCbzNxeTV6ai8zZkoxLzd2bkt6YzNWOHBYTDVlcnVDbDAzeGhUWmQ2OXBrNlp5cGJoMDJjRExGQmNYcDN2dXZFZHQyN2JWRzVQZWtMVldmYy9wRzlidkFwR3piLzgrRGJtMTlNOVRUazVPbVczS2N0ckpweWt4TVZGMzNYNlh6ci9rL0RMYi8yL3EvelRqMHhucTE2ZWZ2bHo0WmFGcjVCNjVWOU1jV0FTYk9XdG1rWFBGRmNFaUlUazV1Y3c5NFpaOXQ2ekkyT1FoZVFnQUFHb1dDbkFBQUFBMTFPdmpYdGUzUzcvVmoydC8xSldYWFZuaytsVTNYS1V0VzdjVTJTZkdXcXRueHoyckRrZDMwTGxubmF1WW1KaGk3MSt2WGozZGVzT3QrdnJicjdVamM0ZGVuZmlxK3AvZnY4Z2I4UStNZktERUdQZG43OWYzcTc2WHE3dEx4aGlkZnRycFd1SlpvaWRIUDZrR1NRME80cWN1bjJPUE9WWlhYWFpWdVI3UVhYdmx0VnEwZUpGTzdubHlrV3Q3OXU1Uit0UjBTZEs2WDllVmVhK3NyQ3lObXpDdTFEYmZMdmxXa3RULy9QNXFkVmlyWXRzOE1QS0JRdnQ2WGRML0VuMCs5M050MkxoQjU1OWJkbUVHa1dXdDFjWk5wVThBREtlTkZKd1JFK2VNSy9ZQjlwbTl6OVNadmM4TUhiZHUxYnJZZlorRzNEcEVHemR0bE1QaDBOL08rMXV4NDVCN1JaRjcxZHVCUmJDWnMyWVdPVmRjRVN5YXlNT2l5RU1BQUZDZFVZQURBQUNvd2FaOU5FM2U1Vjd0M2JkWE4xMTNVMWg5M3ZqUEc1bzFlNWE4eTd6cWNWd1BOV25jcE5oMkJaZnh5dCtMWmZxTTZabytZN3BlZSttMXNNYWErdUZVVFhwM2twNGYrN3lPUGVaWXRXdmJUcytOZVU0SkNRbGg5VDlVeHBoaWk1T2x0VC9weEpOMDBva25GWHM5T3p0YkgzM3lVZGozMjdOM1Q5anRUK2wxU29rUEh3cytlSlNrdVF2bWF2Mkc5VHE1NThscTBieEYyUEVnTXVvbTF0WFVkNmFXZUwxUC96NUtTRWpRaDFNK0xMRk52cThYZnEySjcwelV0VmRlcTE0OWVrVXl6RUxJdlpLUmU2Z3M1R0hKeUVNQUFGQWRVWUFEQUFDb3dSNjQ5d0hkZGQ5ZG12clJWQmxqZE9PMU41YmFmdHJIMDVRK05WME5reHZxWDZQL1ZXTHhUWktHRGYxckZzRUw0MS9ReVQxUERpMFYxYkJodzdEaWM2VzROT25kU1ZycVdhcGpqemxXa2lydHdXTkZhTks0U2FsN0Z5M3hMTkdFTnlib2p5MS9LRGMzVjA2blUzNi9YKzJQYXEvYmI3eGR4eHg5ekNISHNIUFhUcjM2MXF1S2pZblZ0VmRkVytSNnQ4N2QxTFJwMDBNZUI1WGpqeTEvYVAyRzlmcnUrKzhxdEFBbmtYdUhpdHlyL2lLMUIyUkplODJGZ3p3OE5PUWhBQUNvU2lqQUFRQUExR0IxRSt2cTBWR1A2cmE3YnRQVWo2YnF4Qk5PVkxmTzNZcHQrKzNTYnpYKzlmRnEyTENoeGo0eXRzUTN6ZlAxTzdkZjZQc1h4citnamgwNkZqb1hqZzVIZDFDZE9uVzAxTHUwWEcvaFZ5ZCt2MThMRnkvVSs5UGYxdytyZjFCcXQxUTk5TStITk9UV0lXcmVyTG4rY2RzLzlPeTRaelhzbm1FNjhZUVROZUJ2QTlTMWM5ZURHc3RhcStmR1BhZk16RXhkY3RFbGFuMVkwZjM5bm5yOHFVUDlrVkNLajlNL0xuYTV5QU5aYThPNjM1cTFheVJKN2R1MUw3UHRvVHowcjRuSVBaVEc3L2RyOSs3ZGtpU0h3MUd1dmovKzlLTzJiOTh1U2RxM2I1OFNFeE1MWFQ5d3I3bmlWTlQrYzFVTmVRZ0FBR296Q25BQUFBQTFYTk1tVGZYUVB4OVNUazVPaWNVM1NUb2g3UVJkUC9oNjllelJzOWlIVmhYQjRYQ29jOGZPOG1SNHRIZmZYdFZOckh0STk4dkx5NHRRWklkdXpkbzFXdkRWQXMxZE1GYzdNbmZvNktPTzFxTVBQS29UMGs0bzFLNXp4ODRhLy94NHpmamZERTM1WUlydXZ2OXV0VHFzbFhxZjNGczlqdStoWTlvZkUxWkJSNUxlbVBTR3Z2bjJHeDE1eEpFYVBHaHdtZTM5ZnI4a2hYMy9zZ3dlTkZnRCtnOFlkZmsxbHo4YmtSdFdRd2N1aFZhYyt2WHFhL2VlM2ZyeHB4OTE5RkZIbDlqdTEvVy9odlkvNnR5eGM1bjNUYXFmcEwvMUszNlB0d1BsNXVhRzFTNWM1QjY1VjEyOE4rMDl6VjB3VjN2Mjd0SE9YVHZWdUZGanhjZkZGOXZXbCtjcmN1NzdWZC9yL2tmdVYzWk90aVRweWFlZjFLaDdSaWsrUG5pUFN5KytWTWtOa2pYZ3dnR2x4dEhxc0ZiSzJwbDFpRDlOWWVSaDlQSndZUCtCT3EvUGVXTXYvUHVGanh6eXpRQUFRSTFCQVE0QUFLQ0dlWFRNbzFxM2ZsMlo3YmJ2Q0w2OVArVFdJWVhPZnpyNzAyTGJ2ejd1OWJCajhQbUNEeTJ6ZG1acDVxY3p0WHZQYnUzZXMxdTdkdS9TZDk5L0owa2FmTk5nN2RxOVMvdjM3NWUxVnQ5OS81MTZITmNqN0RIMjdkdW5QWHYzcUg2OStuTEdPU1VyemZoMGhpU0ZIb1FlYU1QR0Ricit0dXZMdkhkSnM0akttbDMwL05qbjllbnNUN1hFdlVUYnRtK1RNVWJIcFI2bkVYZU1rQ3ZGVldLLzJKaFk5VCsvdjg0NzV6ek5tVDlISDMzeWtTYW5UOWJrOU1tcW0xaFhIVHQwMUhubm5LZVRlaGEvNzQ0a3ZmdmV1MHFmbHE1NjllcHAxRDJqNUhRNmk3VFpzM2VQc3JPelZhOXVQY1U2WStWZDVwVlU4dStydkp4T3B4b2tOZkM1M2U2aVQ2MFIwdXZFWHBvMWU1YnV1T2NPTld2YVRERXhNVVhhNU9ibWF1dTJyYkxXcWx2bmJtcmVySG1aOTAxS1N0SlZsMTFWYXB0QUlLREY3c1hhdW0yckdpYUh0MVRzZ2NpOXdzaTk2cVZSdzBiNmVkM1Brb0l2cU54MjAyMmhheHMyYmxCeWNyTHFKdGFWZDdsWG1abVpxbGV2WHVqNjhwWEw5Y0NqRHlnN08xdDNEYnRMcTllczFveFBaMmpvOEtHNitHOFhLeTBsVFZkZWRtV0pCYjJDQmx3NFFIbitQR1ZuWnlzdkwwOU9wN05jbndmeXNMQm81NkhUNlZTeU05bTNjdVhLeUw3ZEFBQUFxalVLY0FBQUFEWE01aTJidFhIVHhyRGJsNmR0YVhKeWMvVEN5eThvUGo0KzlIQXp6aG1uRjhhL1VLUnQzY1M2Y2pxZGFuOWtlOFhIeDJ1Slo0bVdyVmhXcmdMY3J4dCsxZkNSdzR1OTFyMXI5MkxQTzUxT3RXNVZjYlA3RWhJU05HdjJMRFZyMmt4WFhIcUZ6am56SExWbzNpTHMvbkZ4Y2VwN1RsLzFQYWV2MXY2OFZ2TyttS2V2Rm40bGQ0WmJOMTEzVTRuOXBuNDBWUk1uVDFSY1hKd2V1dmVoRW4vR2paczI2bzU3N2loeXZsM2JkbUhIaUVOMzg1Q2I1WEE0OU0yaWIvVEg1ajlLWEk0eU1URlJ4NlVlcDF0dXVLWE1lMDZmTWwwT1Uvd3llcDk4OW9sZWV1VWxCUUtCUW1NZDd6citvT0luOS81QzdsVk4rYlBRaW5ObTd6TjErcW1ueXhoVFpPYlR2MS80dDFhdFdWWG9YRnBLV3VqN0dmK2JvZXpzYkYxOStkVTY1NHh6ZE1hcFo4Z1lvNC8vOTdGZWV1V2xVRHRqakdKaVlrTC94TWJFS2lZbVJuNi9YNzQ4bjN3K24veCtmNkY4SEhYUEtKM1M2NVN3ZjBieThDL2tJUUFBcUtvb3dBRUFBRlFoMXRvZDlldlZiM1FvOTNqcDZaZktiaFJoanovNHVOcTBicVA3UnQrbjMzNy9UWEZ4Y2VyVm81Y0dYekZZYlk5b3EwWU5HNmx4bzhacTFLaVJHamRzWEdpWnZqeC9ua2FOSHFWT3gzWXExNWhIdERsQ1NmV1RGTEFCeVFiM2ZvbUxqMU9YamwxS0xGaTBhTjZpWERQNURzWWIvL2VHV3Jab2VjajNhZCt1dmRxM2E2OGJycmxCVzdadVViT216VXBzZS9vcHAydkdwek0wYk9nd2RldFM4aktqUng5MXRJNXBmNHl5czdQbEQvZ1ZHeHVySTlvY0VkWlNYVFZkSkhJdlhIWHExTkh3VzRacitDM0ZQencvcUhzbTFDbngyakh0ajlGaExROVRJQkNRSkNYV1NWU1hUbDEwOWVWWEg5Ulk1TjVmeUwzSWlsUWVEcmw2U0tuWFM5cnpyVnVYYnNyYW1TVnJyUndPaHpvYzNhSFFaL3FTaXk1UklCRFFGWCsvUXBJVUd4dXIyMjY2VGVmM1BWL3p2NWl2ZFJ2V2FjZU9IY3JKeVZGZVhsNm8ySmFYbHhlY0dXNkNzNzNpbkhHaEFxQXhSbkZ4Y2VVdWlKT0hmeUVQQVFCQVZSV1pCZWNCQUFBUU1WdlhieTErT2t3dDlPM1NiK1gzKzlXclI2OW9oMUxsNUMvZm1iODBZVjVlbm1Kam8vdCszY1MzSnlwOVducXUzKzhmNmZGNG5vdHFNQWVodXVUZTVpMmJGUk1Ub3lhTm0xVFlHT1JleWNpOWlsWFY4ekRQbjZmWW1NcjU5MDBlbHF5cTVXSDYxSFJObkR6UjUvUDVIcy9JeUJnZHRVQUFBRUNWd2d3NEFBQUFWRm5sV1pLeXRrbXFuNlNrK2ttaDQyZ1hBS1RnZzJtLzN4OG5LYTdNeGpobzRld0hkNmpJdlpLUmU3VmJaUlhmSlBLd05GVXRELzErdi94K3YxTlMwYzNuQUFCQXJWWDh1Z3NBQUFBQUFBQUFBQUFBRGdvRk9BQUFnQ3FrYTlldURYZnYyUjN0TUlCYWg5d0Rvbzg4QkFBQVFFMUNBUTRBQUtBS2NUcWRPd1plT1REYVlRQzFEcmtIUkI5NUNBQUFnSnFFQWh3QUFBQUFBQUFBQUFBUVFSVGdBQUFBQUFBQUFBQUFnQWlpQUFjQUFBQUFBQUFBQUFCRUVBVTRBQUFBQUFBQUFBQUFJSUlvd0FFQUFBQUFBQUFBQUFBUlJBRU9BQUFBUUVRTUhqUllVOTZhTXNvWTgyeTBZd0ZxRTNJUGlLNkIvUWNxZlZMNldKL1A5MGkwWXdFQUFGVkhiTFFEQUFBQUFGQXpPSjFPTlVocTRITzczYjVveHdMVUp1UWVFRjFPcDFQSnptVGZ5cFVyYzZNZEN3QUFxRHFZQVFjQUFBQUFBQUFBQUFCRUVBVTRBQUNBS3NSYXU2TmUzWHJSRGdPb2RjZzlJUHJJUXdBQUFOUWtKdG9CQUFBQW9MQ3Q2N2ZhYU1jQUhJeUpiMDlVK3JUMFhML2ZQOUxqOFR3WDdYaktpOXhEZFZYZGM2OGc4aERWVWZyVWRFMmNQTkhuOC9rZXo4aklHQjN0ZUFBQVFOWEFERGdBQUFBQUVaSG56NVBmNzQrVEZCZnRXSURhaE53RG9zdnY5OHZ2OXpzbE9hTWRDd0FBcURvb3dBRUFBQUFBQUFBQUFBQVJSQUVPQUFDZ0N1bmF0V3ZEM1h0MlJ6c01vTlloOTREb0l3OEJBQUJRazFDQUF3QUFxRUtjVHVlT2dWY09qSFlZUUsxRDdnSFJSeDRDQUFDZ0pxRUFCd0FBQUFBQUFBQUFBRVFRQlRnQUFBQUFBQUFBQUFBZ2dpakFBUUFBQUFBQUFBQUFBQkZFQVE0QUFBQUFBQUFBQUFDSW9OaG9Cd0FBQUlDaSt2VHZJMGxLVEV6VXRIZW1oYzd2M2J0WEYxOXhjWm45RXhJUzlPR1VEMFBIKy9idjAwV1hYMVJtdi9pNGVIMlUvbEhvT0Rzbld4ZisvY0l5K3ptZFRzMTRiMGJvT0RjM1Z4ZGNla0daL1dKaVl2VEpCNStFamdPQmdQcGUzTGZNZnNZWWZUcnQwMExuOG45blpabjJ6alFsSmlhR2p2dGYzbC83OSs4dnM5L2sxeWVyU2VNbW9lTkIxdzNTOWgzYnkrejM2a3V2NnZEV2g0ZU9yNy8xZW0zWXRLSE1mcytQZlY3SEhuTnM2SGpZaUdGYS9lUHFNdnM5T2ZwSnVicTdRc2NqSHh5cGpPVVpaZlo3OE40SGRkS0pKNFdPbjNyK0tjMmVON3ZNZm5jUHUxdG5uM0YybWUycUMzS3ZkT1JleWNpOXlNbi9URFZvMEVEcGI2V0h6bWRtWmVxeWF5NHJzMy9ENUlhYU1uRks2SGg3NW5ZTnVuWlFtZjBhTjJxc2Q5NTRKM1M4YmZzMlhUSGtpakw3TlczU1ZHKy85bmJvZU12V0xicnFocXZLN05lc2FUUDk1OVgvaEk1LysrTTNYVHYwMmpMN3RXamVRbSs5OGxib2VPTnZHelhrbGlGbDlqdXM1V0Y2OCtVM1E4Y2JObTNROWJkZVgyYS9vOXNmclpmKy9WTG9lUFdQcXpWc3hMQXkrM1h2Mmwxakh4MGJPdll1OStyZUIrOHRzMS9QRTNycTRmc2VEaDEvL2UzWGV1VEpSOHJzZDJidk0zWFA4SHRDeDdQbnpkWlR6ejlWWnI4TCtsNmcyMjY2TFhRODVZTXBldk0vYjViU0kralNpeS9Wa0t2TC9yMERBSURheTBRN0FBQUFBUHdsTlRYMVcyUE1DUVZPN2ZSNFBNbjVCMmxwYVEyc3RWbGgzR3EzeCtOSnlqL28zTGx6dmZqNCtOMWg5TnZuOFhqcUZoZ3YwVnE3TjR4KzJSNlBwMDcrUWZ2MjdaWEdzSDRBQUFLQ1NVUkJWT09Ua3BLeXcram44M2c4Y1FXT0hTNlh5eDlHUDcvSDR5bjBNcG5MNWJKaDlOUGV2WHVUVnE5ZUhmcGR1Rnl1blpLU1N1a1NITkR2YjcxczJiSk4rY2VwcWFrYmpUR3R5dXJuOC9rNnJsaXhZbFdCOGI2WDFER004WG9zVzdac2NZSHhEdnhzRk10YWU1Ylg2NTFUb04vbnhwaXp3aGp2NG1YTGxvVXFUcW1wcVJPTk1ZUERHRyt3MSt1ZFZLRGYwOWJhdVJrWkdUUEw2bHVWa0h2a1hvSHh5TDBvY2JsY0hrbXArY2ZXMmkxZXI3ZDUvbkczYnQyYXhjYkdiZzdqVnI5N1BKN0Q4Zy9TMHRKYVdtdC9LNnVUdFhhVDErdHRuWC9jdlh2M1ZqRXhNUnZER0crOXgrTTVvc0I0aDF0cmZ3MWp2SFZlci9mSUF2Mk9zdGF1RFdPOG56d2VUL3Y4ZzVTVWxLTWREc2VhTU1iNzBldjFIbE5ndkdPdHRUK0UwVytKMStzTjVVQktTc3J4RG9kamNXbDkvdXczMSt2MW5wbC83SEs1enBBMHA1UXUrYVo3UEo3UW13c3BLU245SFE3SHROSTYvRG5lZjd4ZTc5WDV4Nm1wcVZjWll5YVYxa2VTQW9IQXVJeU1qRkFGTGpVMTlWNWp6Sk5oalBjdnI5Zjd6L3hqbDh2MXNMWDJPNi9YKzM1WmZRRUFBQUFBQUFBQUFBQUFBQUFBQUFBQUFJRC9idzhPQ0FBQUFBQ0UvSC9ka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Hd0U1bXVSem5BdGhmd0FBQUFBU1VWT1JLNUNZSUk9IiwKCSJUeXBlIiA6ICJmbG93Igp9Cg=="/>
    </extobj>
  </extobjs>
</s:customData>
</file>

<file path=customXml/itemProps77.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7497</Words>
  <Application>WPS 演示</Application>
  <PresentationFormat>自定义</PresentationFormat>
  <Paragraphs>1078</Paragraphs>
  <Slides>59</Slides>
  <Notes>55</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59</vt:i4>
      </vt:variant>
    </vt:vector>
  </HeadingPairs>
  <TitlesOfParts>
    <vt:vector size="97" baseType="lpstr">
      <vt:lpstr>Arial</vt:lpstr>
      <vt:lpstr>宋体</vt:lpstr>
      <vt:lpstr>Wingdings</vt:lpstr>
      <vt:lpstr>Helvetica Neue</vt:lpstr>
      <vt:lpstr>Helvetica Neue Medium</vt:lpstr>
      <vt:lpstr>Helvetica Neue Light</vt:lpstr>
      <vt:lpstr>Helvetica</vt:lpstr>
      <vt:lpstr>方正黑体简体</vt:lpstr>
      <vt:lpstr>Times New Roman Bold</vt:lpstr>
      <vt:lpstr>黑体</vt:lpstr>
      <vt:lpstr>汉仪中黑KW</vt:lpstr>
      <vt:lpstr>微软雅黑</vt:lpstr>
      <vt:lpstr>Trebuchet MS</vt:lpstr>
      <vt:lpstr>Trebuchet MS Bold</vt:lpstr>
      <vt:lpstr>Calibri</vt:lpstr>
      <vt:lpstr>宋体</vt:lpstr>
      <vt:lpstr>汉仪书宋二KW</vt:lpstr>
      <vt:lpstr>Times New Roman</vt:lpstr>
      <vt:lpstr>Helvetica Neue</vt:lpstr>
      <vt:lpstr>汉仪旗黑</vt:lpstr>
      <vt:lpstr>微软雅黑</vt:lpstr>
      <vt:lpstr>Arial Unicode MS</vt:lpstr>
      <vt:lpstr>Times New Roman Regular</vt:lpstr>
      <vt:lpstr>Apple Braille</vt:lpstr>
      <vt:lpstr>宋体</vt:lpstr>
      <vt:lpstr>Songti SC Bold</vt:lpstr>
      <vt:lpstr>Apple Braille Outline 6 Dot</vt:lpstr>
      <vt:lpstr>source-han-sans-simplified-c</vt:lpstr>
      <vt:lpstr>Thonburi</vt:lpstr>
      <vt:lpstr>Calibri Light</vt:lpstr>
      <vt:lpstr>Calibri</vt:lpstr>
      <vt:lpstr>Wingdings</vt:lpstr>
      <vt:lpstr>思源黑体 CN Regular</vt:lpstr>
      <vt:lpstr>思源黑体 CN Bold</vt:lpstr>
      <vt:lpstr>Lato Regular</vt:lpstr>
      <vt:lpstr>等线</vt:lpstr>
      <vt:lpstr>汉仪中等线KW</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李学军</cp:lastModifiedBy>
  <cp:revision>102</cp:revision>
  <dcterms:created xsi:type="dcterms:W3CDTF">2024-02-28T02:19:27Z</dcterms:created>
  <dcterms:modified xsi:type="dcterms:W3CDTF">2024-02-28T02:19:27Z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14100B69C1F1ACD82AA1DD65DCB1E1A7_43</vt:lpwstr>
  </property>
  <property fmtid="{D5CDD505-2E9C-101B-9397-08002B2CF9AE}" pid="3" name="KSOProductBuildVer">
    <vt:lpwstr>2052-6.4.0.8550</vt:lpwstr>
  </property>
</Properties>
</file>